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handoutMasterIdLst>
    <p:handoutMasterId r:id="rId78"/>
  </p:handoutMasterIdLst>
  <p:sldIdLst>
    <p:sldId id="258" r:id="rId2"/>
    <p:sldId id="372" r:id="rId3"/>
    <p:sldId id="371" r:id="rId4"/>
    <p:sldId id="373" r:id="rId5"/>
    <p:sldId id="374" r:id="rId6"/>
    <p:sldId id="306" r:id="rId7"/>
    <p:sldId id="335" r:id="rId8"/>
    <p:sldId id="317" r:id="rId9"/>
    <p:sldId id="308" r:id="rId10"/>
    <p:sldId id="468" r:id="rId11"/>
    <p:sldId id="469" r:id="rId12"/>
    <p:sldId id="470" r:id="rId13"/>
    <p:sldId id="307" r:id="rId14"/>
    <p:sldId id="316" r:id="rId15"/>
    <p:sldId id="423" r:id="rId16"/>
    <p:sldId id="413" r:id="rId17"/>
    <p:sldId id="415" r:id="rId18"/>
    <p:sldId id="414" r:id="rId19"/>
    <p:sldId id="375" r:id="rId20"/>
    <p:sldId id="314" r:id="rId21"/>
    <p:sldId id="422" r:id="rId22"/>
    <p:sldId id="384" r:id="rId23"/>
    <p:sldId id="475" r:id="rId24"/>
    <p:sldId id="421" r:id="rId25"/>
    <p:sldId id="352" r:id="rId26"/>
    <p:sldId id="454" r:id="rId27"/>
    <p:sldId id="455" r:id="rId28"/>
    <p:sldId id="456" r:id="rId29"/>
    <p:sldId id="457" r:id="rId30"/>
    <p:sldId id="458" r:id="rId31"/>
    <p:sldId id="459" r:id="rId32"/>
    <p:sldId id="386" r:id="rId33"/>
    <p:sldId id="387" r:id="rId34"/>
    <p:sldId id="388" r:id="rId35"/>
    <p:sldId id="389" r:id="rId36"/>
    <p:sldId id="390" r:id="rId37"/>
    <p:sldId id="471" r:id="rId38"/>
    <p:sldId id="472" r:id="rId39"/>
    <p:sldId id="473" r:id="rId40"/>
    <p:sldId id="474" r:id="rId41"/>
    <p:sldId id="430" r:id="rId42"/>
    <p:sldId id="460" r:id="rId43"/>
    <p:sldId id="465" r:id="rId44"/>
    <p:sldId id="435" r:id="rId45"/>
    <p:sldId id="442" r:id="rId46"/>
    <p:sldId id="461" r:id="rId47"/>
    <p:sldId id="462" r:id="rId48"/>
    <p:sldId id="464" r:id="rId49"/>
    <p:sldId id="443" r:id="rId50"/>
    <p:sldId id="447" r:id="rId51"/>
    <p:sldId id="444" r:id="rId52"/>
    <p:sldId id="480" r:id="rId53"/>
    <p:sldId id="479" r:id="rId54"/>
    <p:sldId id="481" r:id="rId55"/>
    <p:sldId id="482" r:id="rId56"/>
    <p:sldId id="483" r:id="rId57"/>
    <p:sldId id="484" r:id="rId58"/>
    <p:sldId id="467" r:id="rId59"/>
    <p:sldId id="478" r:id="rId60"/>
    <p:sldId id="477" r:id="rId61"/>
    <p:sldId id="416" r:id="rId62"/>
    <p:sldId id="453" r:id="rId63"/>
    <p:sldId id="451" r:id="rId64"/>
    <p:sldId id="452" r:id="rId65"/>
    <p:sldId id="392" r:id="rId66"/>
    <p:sldId id="393" r:id="rId67"/>
    <p:sldId id="394" r:id="rId68"/>
    <p:sldId id="395" r:id="rId69"/>
    <p:sldId id="396" r:id="rId70"/>
    <p:sldId id="397" r:id="rId71"/>
    <p:sldId id="398" r:id="rId72"/>
    <p:sldId id="399" r:id="rId73"/>
    <p:sldId id="400" r:id="rId74"/>
    <p:sldId id="401" r:id="rId75"/>
    <p:sldId id="402" r:id="rId7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GODEFROY" initials="SG"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00"/>
    <a:srgbClr val="69318B"/>
    <a:srgbClr val="94C12F"/>
    <a:srgbClr val="2881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showGuides="1">
      <p:cViewPr varScale="1">
        <p:scale>
          <a:sx n="114" d="100"/>
          <a:sy n="114" d="100"/>
        </p:scale>
        <p:origin x="-90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05T11:02:01.788" idx="1">
    <p:pos x="3236" y="3786"/>
    <p:text>Correction du montant du budget assainissement suite au retour de Bruno  Maneval</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10-05T11:02:52.328" idx="2">
    <p:pos x="10" y="10"/>
    <p:text>Ajout du CCAS de Grenoble</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73956C-20DB-4519-80E5-603209CDDC8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9B11FDB2-6F25-437C-A3C2-2340C26DE802}">
      <dgm:prSet phldrT="[Texte]"/>
      <dgm:spPr/>
      <dgm:t>
        <a:bodyPr/>
        <a:lstStyle/>
        <a:p>
          <a:r>
            <a:rPr lang="fr-FR" dirty="0" smtClean="0"/>
            <a:t>Tarification progressive et différenciée ?</a:t>
          </a:r>
          <a:endParaRPr lang="fr-FR" dirty="0"/>
        </a:p>
      </dgm:t>
    </dgm:pt>
    <dgm:pt modelId="{FA8E6F78-8069-4413-8737-15B152BD2E6B}" type="parTrans" cxnId="{B296FCCA-1FCA-486F-92D8-7DF496AD37D2}">
      <dgm:prSet/>
      <dgm:spPr/>
      <dgm:t>
        <a:bodyPr/>
        <a:lstStyle/>
        <a:p>
          <a:endParaRPr lang="fr-FR"/>
        </a:p>
      </dgm:t>
    </dgm:pt>
    <dgm:pt modelId="{20FD6659-3C3E-4D0B-B614-2B65A1BA48F0}" type="sibTrans" cxnId="{B296FCCA-1FCA-486F-92D8-7DF496AD37D2}">
      <dgm:prSet/>
      <dgm:spPr/>
      <dgm:t>
        <a:bodyPr/>
        <a:lstStyle/>
        <a:p>
          <a:endParaRPr lang="fr-FR"/>
        </a:p>
      </dgm:t>
    </dgm:pt>
    <dgm:pt modelId="{5CFAA2BC-3B15-437A-9A2B-27CE30C340CA}">
      <dgm:prSet phldrT="[Texte]"/>
      <dgm:spPr/>
      <dgm:t>
        <a:bodyPr/>
        <a:lstStyle/>
        <a:p>
          <a:r>
            <a:rPr lang="fr-FR" dirty="0" smtClean="0"/>
            <a:t>Niveau de prise en compte de la précarité en eau ?</a:t>
          </a:r>
          <a:endParaRPr lang="fr-FR" dirty="0"/>
        </a:p>
      </dgm:t>
    </dgm:pt>
    <dgm:pt modelId="{79C91950-A12C-4B27-8D49-B9794102535E}" type="parTrans" cxnId="{CAF709AC-FA43-4FF4-A246-87DA7A83C016}">
      <dgm:prSet/>
      <dgm:spPr/>
      <dgm:t>
        <a:bodyPr/>
        <a:lstStyle/>
        <a:p>
          <a:endParaRPr lang="fr-FR"/>
        </a:p>
      </dgm:t>
    </dgm:pt>
    <dgm:pt modelId="{090C79DF-4AD2-4F6D-96FF-4C8C7552222A}" type="sibTrans" cxnId="{CAF709AC-FA43-4FF4-A246-87DA7A83C016}">
      <dgm:prSet/>
      <dgm:spPr/>
      <dgm:t>
        <a:bodyPr/>
        <a:lstStyle/>
        <a:p>
          <a:endParaRPr lang="fr-FR"/>
        </a:p>
      </dgm:t>
    </dgm:pt>
    <dgm:pt modelId="{9EA722E6-CFEF-41FD-984A-2C2972B9DA57}">
      <dgm:prSet phldrT="[Texte]"/>
      <dgm:spPr/>
      <dgm:t>
        <a:bodyPr/>
        <a:lstStyle/>
        <a:p>
          <a:r>
            <a:rPr lang="fr-FR" dirty="0" smtClean="0"/>
            <a:t>Vecteur de l’aide et usagers non abonné ?</a:t>
          </a:r>
          <a:endParaRPr lang="fr-FR" dirty="0"/>
        </a:p>
      </dgm:t>
    </dgm:pt>
    <dgm:pt modelId="{9141F93D-8FD6-49F5-839A-58A8D09B8B8B}" type="parTrans" cxnId="{FF3A3FCC-12E7-4976-B4DF-8DC0585D4CC2}">
      <dgm:prSet/>
      <dgm:spPr/>
      <dgm:t>
        <a:bodyPr/>
        <a:lstStyle/>
        <a:p>
          <a:endParaRPr lang="fr-FR"/>
        </a:p>
      </dgm:t>
    </dgm:pt>
    <dgm:pt modelId="{112C5C41-C47D-47E3-A5A9-4D58FB35FCB2}" type="sibTrans" cxnId="{FF3A3FCC-12E7-4976-B4DF-8DC0585D4CC2}">
      <dgm:prSet/>
      <dgm:spPr/>
      <dgm:t>
        <a:bodyPr/>
        <a:lstStyle/>
        <a:p>
          <a:endParaRPr lang="fr-FR"/>
        </a:p>
      </dgm:t>
    </dgm:pt>
    <dgm:pt modelId="{B85CD0A4-0E79-4632-8E37-EC1214D1644B}">
      <dgm:prSet phldrT="[Texte]"/>
      <dgm:spPr/>
      <dgm:t>
        <a:bodyPr/>
        <a:lstStyle/>
        <a:p>
          <a:r>
            <a:rPr lang="fr-FR" dirty="0" smtClean="0"/>
            <a:t>Démarche automatique ou déclarative ?</a:t>
          </a:r>
          <a:endParaRPr lang="fr-FR" dirty="0"/>
        </a:p>
      </dgm:t>
    </dgm:pt>
    <dgm:pt modelId="{D0CE90AC-A85D-46F9-AAC3-5CFF16993925}" type="parTrans" cxnId="{51DAEEF2-985E-4805-8579-C5C51FE7D5F6}">
      <dgm:prSet/>
      <dgm:spPr/>
      <dgm:t>
        <a:bodyPr/>
        <a:lstStyle/>
        <a:p>
          <a:endParaRPr lang="fr-FR"/>
        </a:p>
      </dgm:t>
    </dgm:pt>
    <dgm:pt modelId="{1FE27152-59A4-440C-A754-C9FEB0630858}" type="sibTrans" cxnId="{51DAEEF2-985E-4805-8579-C5C51FE7D5F6}">
      <dgm:prSet/>
      <dgm:spPr/>
      <dgm:t>
        <a:bodyPr/>
        <a:lstStyle/>
        <a:p>
          <a:endParaRPr lang="fr-FR"/>
        </a:p>
      </dgm:t>
    </dgm:pt>
    <dgm:pt modelId="{504927BC-D1C2-43F6-9E77-85624AA223C4}">
      <dgm:prSet/>
      <dgm:spPr/>
      <dgm:t>
        <a:bodyPr/>
        <a:lstStyle/>
        <a:p>
          <a:r>
            <a:rPr lang="fr-FR" dirty="0" smtClean="0"/>
            <a:t>Quel financement du dispositif ?</a:t>
          </a:r>
          <a:endParaRPr lang="fr-FR" dirty="0"/>
        </a:p>
      </dgm:t>
    </dgm:pt>
    <dgm:pt modelId="{0604B3EE-9494-4627-9358-7813EE9D2E1B}" type="parTrans" cxnId="{61764B3E-EB11-4A99-B6AC-31F47E00E576}">
      <dgm:prSet/>
      <dgm:spPr/>
      <dgm:t>
        <a:bodyPr/>
        <a:lstStyle/>
        <a:p>
          <a:endParaRPr lang="fr-FR"/>
        </a:p>
      </dgm:t>
    </dgm:pt>
    <dgm:pt modelId="{DBC9BFED-9951-43C2-9C07-C1105EFE1D7F}" type="sibTrans" cxnId="{61764B3E-EB11-4A99-B6AC-31F47E00E576}">
      <dgm:prSet/>
      <dgm:spPr/>
      <dgm:t>
        <a:bodyPr/>
        <a:lstStyle/>
        <a:p>
          <a:endParaRPr lang="fr-FR"/>
        </a:p>
      </dgm:t>
    </dgm:pt>
    <dgm:pt modelId="{12BB9F34-0B5B-4DDB-9B3E-1394F50A3A40}" type="pres">
      <dgm:prSet presAssocID="{AE73956C-20DB-4519-80E5-603209CDDC86}" presName="cycle" presStyleCnt="0">
        <dgm:presLayoutVars>
          <dgm:dir/>
          <dgm:resizeHandles val="exact"/>
        </dgm:presLayoutVars>
      </dgm:prSet>
      <dgm:spPr/>
      <dgm:t>
        <a:bodyPr/>
        <a:lstStyle/>
        <a:p>
          <a:endParaRPr lang="fr-FR"/>
        </a:p>
      </dgm:t>
    </dgm:pt>
    <dgm:pt modelId="{6F1DEFD8-14AE-49A9-80AB-B99E3382CC2C}" type="pres">
      <dgm:prSet presAssocID="{9B11FDB2-6F25-437C-A3C2-2340C26DE802}" presName="node" presStyleLbl="node1" presStyleIdx="0" presStyleCnt="5">
        <dgm:presLayoutVars>
          <dgm:bulletEnabled val="1"/>
        </dgm:presLayoutVars>
      </dgm:prSet>
      <dgm:spPr/>
      <dgm:t>
        <a:bodyPr/>
        <a:lstStyle/>
        <a:p>
          <a:endParaRPr lang="fr-FR"/>
        </a:p>
      </dgm:t>
    </dgm:pt>
    <dgm:pt modelId="{B5F290FD-909E-4A20-B5E7-9F5C8E4040FD}" type="pres">
      <dgm:prSet presAssocID="{9B11FDB2-6F25-437C-A3C2-2340C26DE802}" presName="spNode" presStyleCnt="0"/>
      <dgm:spPr/>
    </dgm:pt>
    <dgm:pt modelId="{2882DCCF-74A0-4383-8ABF-5359C988E455}" type="pres">
      <dgm:prSet presAssocID="{20FD6659-3C3E-4D0B-B614-2B65A1BA48F0}" presName="sibTrans" presStyleLbl="sibTrans1D1" presStyleIdx="0" presStyleCnt="5"/>
      <dgm:spPr/>
      <dgm:t>
        <a:bodyPr/>
        <a:lstStyle/>
        <a:p>
          <a:endParaRPr lang="fr-FR"/>
        </a:p>
      </dgm:t>
    </dgm:pt>
    <dgm:pt modelId="{673B3591-BEB7-440F-AFCC-EFA2BC494A7A}" type="pres">
      <dgm:prSet presAssocID="{5CFAA2BC-3B15-437A-9A2B-27CE30C340CA}" presName="node" presStyleLbl="node1" presStyleIdx="1" presStyleCnt="5" custScaleX="128457">
        <dgm:presLayoutVars>
          <dgm:bulletEnabled val="1"/>
        </dgm:presLayoutVars>
      </dgm:prSet>
      <dgm:spPr/>
      <dgm:t>
        <a:bodyPr/>
        <a:lstStyle/>
        <a:p>
          <a:endParaRPr lang="fr-FR"/>
        </a:p>
      </dgm:t>
    </dgm:pt>
    <dgm:pt modelId="{9FEAB24D-26DA-4463-8B58-D6DE0D5CE378}" type="pres">
      <dgm:prSet presAssocID="{5CFAA2BC-3B15-437A-9A2B-27CE30C340CA}" presName="spNode" presStyleCnt="0"/>
      <dgm:spPr/>
    </dgm:pt>
    <dgm:pt modelId="{E7D1FD78-4910-416B-B042-3F7D6E71E4B0}" type="pres">
      <dgm:prSet presAssocID="{090C79DF-4AD2-4F6D-96FF-4C8C7552222A}" presName="sibTrans" presStyleLbl="sibTrans1D1" presStyleIdx="1" presStyleCnt="5"/>
      <dgm:spPr/>
      <dgm:t>
        <a:bodyPr/>
        <a:lstStyle/>
        <a:p>
          <a:endParaRPr lang="fr-FR"/>
        </a:p>
      </dgm:t>
    </dgm:pt>
    <dgm:pt modelId="{975BF79C-BA0D-4426-8813-245D018A329D}" type="pres">
      <dgm:prSet presAssocID="{9EA722E6-CFEF-41FD-984A-2C2972B9DA57}" presName="node" presStyleLbl="node1" presStyleIdx="2" presStyleCnt="5" custRadScaleRad="102851" custRadScaleInc="-14536">
        <dgm:presLayoutVars>
          <dgm:bulletEnabled val="1"/>
        </dgm:presLayoutVars>
      </dgm:prSet>
      <dgm:spPr/>
      <dgm:t>
        <a:bodyPr/>
        <a:lstStyle/>
        <a:p>
          <a:endParaRPr lang="fr-FR"/>
        </a:p>
      </dgm:t>
    </dgm:pt>
    <dgm:pt modelId="{9804E653-0EAE-4AB2-A264-03DF0740D2D8}" type="pres">
      <dgm:prSet presAssocID="{9EA722E6-CFEF-41FD-984A-2C2972B9DA57}" presName="spNode" presStyleCnt="0"/>
      <dgm:spPr/>
    </dgm:pt>
    <dgm:pt modelId="{F7062E82-35B1-4489-ACBC-14DDD3F262A0}" type="pres">
      <dgm:prSet presAssocID="{112C5C41-C47D-47E3-A5A9-4D58FB35FCB2}" presName="sibTrans" presStyleLbl="sibTrans1D1" presStyleIdx="2" presStyleCnt="5"/>
      <dgm:spPr/>
      <dgm:t>
        <a:bodyPr/>
        <a:lstStyle/>
        <a:p>
          <a:endParaRPr lang="fr-FR"/>
        </a:p>
      </dgm:t>
    </dgm:pt>
    <dgm:pt modelId="{8B59C74B-5D88-4711-8580-88EE39A961F7}" type="pres">
      <dgm:prSet presAssocID="{B85CD0A4-0E79-4632-8E37-EC1214D1644B}" presName="node" presStyleLbl="node1" presStyleIdx="3" presStyleCnt="5" custRadScaleRad="100834" custRadScaleInc="8653">
        <dgm:presLayoutVars>
          <dgm:bulletEnabled val="1"/>
        </dgm:presLayoutVars>
      </dgm:prSet>
      <dgm:spPr/>
      <dgm:t>
        <a:bodyPr/>
        <a:lstStyle/>
        <a:p>
          <a:endParaRPr lang="fr-FR"/>
        </a:p>
      </dgm:t>
    </dgm:pt>
    <dgm:pt modelId="{B0FD13B0-B317-406A-B1D7-7EB7E9A4CEA5}" type="pres">
      <dgm:prSet presAssocID="{B85CD0A4-0E79-4632-8E37-EC1214D1644B}" presName="spNode" presStyleCnt="0"/>
      <dgm:spPr/>
    </dgm:pt>
    <dgm:pt modelId="{444DE967-BE63-4535-A758-BA35FB61C880}" type="pres">
      <dgm:prSet presAssocID="{1FE27152-59A4-440C-A754-C9FEB0630858}" presName="sibTrans" presStyleLbl="sibTrans1D1" presStyleIdx="3" presStyleCnt="5"/>
      <dgm:spPr/>
      <dgm:t>
        <a:bodyPr/>
        <a:lstStyle/>
        <a:p>
          <a:endParaRPr lang="fr-FR"/>
        </a:p>
      </dgm:t>
    </dgm:pt>
    <dgm:pt modelId="{2E94214B-C960-432B-9C2A-15C61E429799}" type="pres">
      <dgm:prSet presAssocID="{504927BC-D1C2-43F6-9E77-85624AA223C4}" presName="node" presStyleLbl="node1" presStyleIdx="4" presStyleCnt="5">
        <dgm:presLayoutVars>
          <dgm:bulletEnabled val="1"/>
        </dgm:presLayoutVars>
      </dgm:prSet>
      <dgm:spPr/>
      <dgm:t>
        <a:bodyPr/>
        <a:lstStyle/>
        <a:p>
          <a:endParaRPr lang="fr-FR"/>
        </a:p>
      </dgm:t>
    </dgm:pt>
    <dgm:pt modelId="{9B1F38C9-7B5E-4579-A98D-F86F0EF6FFCB}" type="pres">
      <dgm:prSet presAssocID="{504927BC-D1C2-43F6-9E77-85624AA223C4}" presName="spNode" presStyleCnt="0"/>
      <dgm:spPr/>
    </dgm:pt>
    <dgm:pt modelId="{53B52074-5A10-484B-8B97-EE337FDF7BC2}" type="pres">
      <dgm:prSet presAssocID="{DBC9BFED-9951-43C2-9C07-C1105EFE1D7F}" presName="sibTrans" presStyleLbl="sibTrans1D1" presStyleIdx="4" presStyleCnt="5"/>
      <dgm:spPr/>
      <dgm:t>
        <a:bodyPr/>
        <a:lstStyle/>
        <a:p>
          <a:endParaRPr lang="fr-FR"/>
        </a:p>
      </dgm:t>
    </dgm:pt>
  </dgm:ptLst>
  <dgm:cxnLst>
    <dgm:cxn modelId="{9EE2FFB8-0458-44F0-863A-BA5683FD090F}" type="presOf" srcId="{504927BC-D1C2-43F6-9E77-85624AA223C4}" destId="{2E94214B-C960-432B-9C2A-15C61E429799}" srcOrd="0" destOrd="0" presId="urn:microsoft.com/office/officeart/2005/8/layout/cycle6"/>
    <dgm:cxn modelId="{52F0AA80-924B-4E0E-B5C0-3CE2D8FF2E3F}" type="presOf" srcId="{9B11FDB2-6F25-437C-A3C2-2340C26DE802}" destId="{6F1DEFD8-14AE-49A9-80AB-B99E3382CC2C}" srcOrd="0" destOrd="0" presId="urn:microsoft.com/office/officeart/2005/8/layout/cycle6"/>
    <dgm:cxn modelId="{3C965C1B-3F00-42E9-AC1D-41518BA8F6C7}" type="presOf" srcId="{9EA722E6-CFEF-41FD-984A-2C2972B9DA57}" destId="{975BF79C-BA0D-4426-8813-245D018A329D}" srcOrd="0" destOrd="0" presId="urn:microsoft.com/office/officeart/2005/8/layout/cycle6"/>
    <dgm:cxn modelId="{331070F1-FDAE-49A9-8B2F-849CE48CDDC8}" type="presOf" srcId="{112C5C41-C47D-47E3-A5A9-4D58FB35FCB2}" destId="{F7062E82-35B1-4489-ACBC-14DDD3F262A0}" srcOrd="0" destOrd="0" presId="urn:microsoft.com/office/officeart/2005/8/layout/cycle6"/>
    <dgm:cxn modelId="{7025B102-FC44-4C45-9133-065F92CB42E7}" type="presOf" srcId="{1FE27152-59A4-440C-A754-C9FEB0630858}" destId="{444DE967-BE63-4535-A758-BA35FB61C880}" srcOrd="0" destOrd="0" presId="urn:microsoft.com/office/officeart/2005/8/layout/cycle6"/>
    <dgm:cxn modelId="{99BD6E18-2571-4277-A9A5-7BB2F08E53E4}" type="presOf" srcId="{B85CD0A4-0E79-4632-8E37-EC1214D1644B}" destId="{8B59C74B-5D88-4711-8580-88EE39A961F7}" srcOrd="0" destOrd="0" presId="urn:microsoft.com/office/officeart/2005/8/layout/cycle6"/>
    <dgm:cxn modelId="{D5A6D8A3-AF60-4506-9FA2-B986035042A7}" type="presOf" srcId="{AE73956C-20DB-4519-80E5-603209CDDC86}" destId="{12BB9F34-0B5B-4DDB-9B3E-1394F50A3A40}" srcOrd="0" destOrd="0" presId="urn:microsoft.com/office/officeart/2005/8/layout/cycle6"/>
    <dgm:cxn modelId="{DF963E83-1603-426D-8472-DBCEC542005E}" type="presOf" srcId="{090C79DF-4AD2-4F6D-96FF-4C8C7552222A}" destId="{E7D1FD78-4910-416B-B042-3F7D6E71E4B0}" srcOrd="0" destOrd="0" presId="urn:microsoft.com/office/officeart/2005/8/layout/cycle6"/>
    <dgm:cxn modelId="{B1E37656-C26D-4924-9963-DDC4F1AE073C}" type="presOf" srcId="{20FD6659-3C3E-4D0B-B614-2B65A1BA48F0}" destId="{2882DCCF-74A0-4383-8ABF-5359C988E455}" srcOrd="0" destOrd="0" presId="urn:microsoft.com/office/officeart/2005/8/layout/cycle6"/>
    <dgm:cxn modelId="{FF3A3FCC-12E7-4976-B4DF-8DC0585D4CC2}" srcId="{AE73956C-20DB-4519-80E5-603209CDDC86}" destId="{9EA722E6-CFEF-41FD-984A-2C2972B9DA57}" srcOrd="2" destOrd="0" parTransId="{9141F93D-8FD6-49F5-839A-58A8D09B8B8B}" sibTransId="{112C5C41-C47D-47E3-A5A9-4D58FB35FCB2}"/>
    <dgm:cxn modelId="{51DAEEF2-985E-4805-8579-C5C51FE7D5F6}" srcId="{AE73956C-20DB-4519-80E5-603209CDDC86}" destId="{B85CD0A4-0E79-4632-8E37-EC1214D1644B}" srcOrd="3" destOrd="0" parTransId="{D0CE90AC-A85D-46F9-AAC3-5CFF16993925}" sibTransId="{1FE27152-59A4-440C-A754-C9FEB0630858}"/>
    <dgm:cxn modelId="{B296FCCA-1FCA-486F-92D8-7DF496AD37D2}" srcId="{AE73956C-20DB-4519-80E5-603209CDDC86}" destId="{9B11FDB2-6F25-437C-A3C2-2340C26DE802}" srcOrd="0" destOrd="0" parTransId="{FA8E6F78-8069-4413-8737-15B152BD2E6B}" sibTransId="{20FD6659-3C3E-4D0B-B614-2B65A1BA48F0}"/>
    <dgm:cxn modelId="{CA815AF3-ECB6-4019-99DA-300F4728C80E}" type="presOf" srcId="{DBC9BFED-9951-43C2-9C07-C1105EFE1D7F}" destId="{53B52074-5A10-484B-8B97-EE337FDF7BC2}" srcOrd="0" destOrd="0" presId="urn:microsoft.com/office/officeart/2005/8/layout/cycle6"/>
    <dgm:cxn modelId="{61764B3E-EB11-4A99-B6AC-31F47E00E576}" srcId="{AE73956C-20DB-4519-80E5-603209CDDC86}" destId="{504927BC-D1C2-43F6-9E77-85624AA223C4}" srcOrd="4" destOrd="0" parTransId="{0604B3EE-9494-4627-9358-7813EE9D2E1B}" sibTransId="{DBC9BFED-9951-43C2-9C07-C1105EFE1D7F}"/>
    <dgm:cxn modelId="{E5864ECB-787A-47F9-B52B-E715A5097658}" type="presOf" srcId="{5CFAA2BC-3B15-437A-9A2B-27CE30C340CA}" destId="{673B3591-BEB7-440F-AFCC-EFA2BC494A7A}" srcOrd="0" destOrd="0" presId="urn:microsoft.com/office/officeart/2005/8/layout/cycle6"/>
    <dgm:cxn modelId="{CAF709AC-FA43-4FF4-A246-87DA7A83C016}" srcId="{AE73956C-20DB-4519-80E5-603209CDDC86}" destId="{5CFAA2BC-3B15-437A-9A2B-27CE30C340CA}" srcOrd="1" destOrd="0" parTransId="{79C91950-A12C-4B27-8D49-B9794102535E}" sibTransId="{090C79DF-4AD2-4F6D-96FF-4C8C7552222A}"/>
    <dgm:cxn modelId="{3FFC1ACD-0C14-4FEA-BAE5-21240B746DBF}" type="presParOf" srcId="{12BB9F34-0B5B-4DDB-9B3E-1394F50A3A40}" destId="{6F1DEFD8-14AE-49A9-80AB-B99E3382CC2C}" srcOrd="0" destOrd="0" presId="urn:microsoft.com/office/officeart/2005/8/layout/cycle6"/>
    <dgm:cxn modelId="{FE5E9683-C84D-47A8-9DAC-5CE4C7F75C0A}" type="presParOf" srcId="{12BB9F34-0B5B-4DDB-9B3E-1394F50A3A40}" destId="{B5F290FD-909E-4A20-B5E7-9F5C8E4040FD}" srcOrd="1" destOrd="0" presId="urn:microsoft.com/office/officeart/2005/8/layout/cycle6"/>
    <dgm:cxn modelId="{225E6548-82A1-4F7A-817E-E8AEA1AEB34C}" type="presParOf" srcId="{12BB9F34-0B5B-4DDB-9B3E-1394F50A3A40}" destId="{2882DCCF-74A0-4383-8ABF-5359C988E455}" srcOrd="2" destOrd="0" presId="urn:microsoft.com/office/officeart/2005/8/layout/cycle6"/>
    <dgm:cxn modelId="{C5FE8202-05B3-4502-BBE6-7A8044170109}" type="presParOf" srcId="{12BB9F34-0B5B-4DDB-9B3E-1394F50A3A40}" destId="{673B3591-BEB7-440F-AFCC-EFA2BC494A7A}" srcOrd="3" destOrd="0" presId="urn:microsoft.com/office/officeart/2005/8/layout/cycle6"/>
    <dgm:cxn modelId="{9ECC1DFA-B588-4291-8D3A-FE804B9EF826}" type="presParOf" srcId="{12BB9F34-0B5B-4DDB-9B3E-1394F50A3A40}" destId="{9FEAB24D-26DA-4463-8B58-D6DE0D5CE378}" srcOrd="4" destOrd="0" presId="urn:microsoft.com/office/officeart/2005/8/layout/cycle6"/>
    <dgm:cxn modelId="{B3BBA4DD-79C6-4572-BB6D-6E2CDB7C7652}" type="presParOf" srcId="{12BB9F34-0B5B-4DDB-9B3E-1394F50A3A40}" destId="{E7D1FD78-4910-416B-B042-3F7D6E71E4B0}" srcOrd="5" destOrd="0" presId="urn:microsoft.com/office/officeart/2005/8/layout/cycle6"/>
    <dgm:cxn modelId="{9D5B2129-1EC5-482E-820F-52546CEF41F9}" type="presParOf" srcId="{12BB9F34-0B5B-4DDB-9B3E-1394F50A3A40}" destId="{975BF79C-BA0D-4426-8813-245D018A329D}" srcOrd="6" destOrd="0" presId="urn:microsoft.com/office/officeart/2005/8/layout/cycle6"/>
    <dgm:cxn modelId="{2FDC449F-E8BF-458A-87FE-15A334B700E2}" type="presParOf" srcId="{12BB9F34-0B5B-4DDB-9B3E-1394F50A3A40}" destId="{9804E653-0EAE-4AB2-A264-03DF0740D2D8}" srcOrd="7" destOrd="0" presId="urn:microsoft.com/office/officeart/2005/8/layout/cycle6"/>
    <dgm:cxn modelId="{F79A9F42-85A2-47FD-86E1-1E0AA500D9FD}" type="presParOf" srcId="{12BB9F34-0B5B-4DDB-9B3E-1394F50A3A40}" destId="{F7062E82-35B1-4489-ACBC-14DDD3F262A0}" srcOrd="8" destOrd="0" presId="urn:microsoft.com/office/officeart/2005/8/layout/cycle6"/>
    <dgm:cxn modelId="{6318B102-57D7-4883-B3AC-5D495573E92E}" type="presParOf" srcId="{12BB9F34-0B5B-4DDB-9B3E-1394F50A3A40}" destId="{8B59C74B-5D88-4711-8580-88EE39A961F7}" srcOrd="9" destOrd="0" presId="urn:microsoft.com/office/officeart/2005/8/layout/cycle6"/>
    <dgm:cxn modelId="{2FA8404A-FA57-4592-A651-49FC34F1354D}" type="presParOf" srcId="{12BB9F34-0B5B-4DDB-9B3E-1394F50A3A40}" destId="{B0FD13B0-B317-406A-B1D7-7EB7E9A4CEA5}" srcOrd="10" destOrd="0" presId="urn:microsoft.com/office/officeart/2005/8/layout/cycle6"/>
    <dgm:cxn modelId="{5603BAEF-DFB7-4943-954A-4F775B8E0828}" type="presParOf" srcId="{12BB9F34-0B5B-4DDB-9B3E-1394F50A3A40}" destId="{444DE967-BE63-4535-A758-BA35FB61C880}" srcOrd="11" destOrd="0" presId="urn:microsoft.com/office/officeart/2005/8/layout/cycle6"/>
    <dgm:cxn modelId="{A0D5F71E-6896-4A0F-BAEF-402ACF37CFE6}" type="presParOf" srcId="{12BB9F34-0B5B-4DDB-9B3E-1394F50A3A40}" destId="{2E94214B-C960-432B-9C2A-15C61E429799}" srcOrd="12" destOrd="0" presId="urn:microsoft.com/office/officeart/2005/8/layout/cycle6"/>
    <dgm:cxn modelId="{F8EA1C1B-5012-47B7-8841-7F3E23C01F98}" type="presParOf" srcId="{12BB9F34-0B5B-4DDB-9B3E-1394F50A3A40}" destId="{9B1F38C9-7B5E-4579-A98D-F86F0EF6FFCB}" srcOrd="13" destOrd="0" presId="urn:microsoft.com/office/officeart/2005/8/layout/cycle6"/>
    <dgm:cxn modelId="{CFBE5704-5CA3-4CD8-84DB-3B4ECDEAD11D}" type="presParOf" srcId="{12BB9F34-0B5B-4DDB-9B3E-1394F50A3A40}" destId="{53B52074-5A10-484B-8B97-EE337FDF7BC2}"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EBCE54-B52A-4CEE-9B0C-F413C0D299A5}" type="datetimeFigureOut">
              <a:rPr lang="fr-FR" smtClean="0"/>
              <a:t>19/03/2019</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2DD1B5-1FB2-466A-99A8-DA98B1578D1D}" type="slidenum">
              <a:rPr lang="fr-FR" smtClean="0"/>
              <a:t>‹N°›</a:t>
            </a:fld>
            <a:endParaRPr lang="fr-FR" dirty="0"/>
          </a:p>
        </p:txBody>
      </p:sp>
    </p:spTree>
    <p:extLst>
      <p:ext uri="{BB962C8B-B14F-4D97-AF65-F5344CB8AC3E}">
        <p14:creationId xmlns:p14="http://schemas.microsoft.com/office/powerpoint/2010/main" val="284719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45BA6-4D80-41A8-9513-B7A26C49C5C6}" type="datetimeFigureOut">
              <a:rPr lang="fr-FR" smtClean="0"/>
              <a:t>19/03/2019</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25566B-90C6-45F3-B665-CA54FC8EE449}" type="slidenum">
              <a:rPr lang="fr-FR" smtClean="0"/>
              <a:t>‹N°›</a:t>
            </a:fld>
            <a:endParaRPr lang="fr-FR" dirty="0"/>
          </a:p>
        </p:txBody>
      </p:sp>
    </p:spTree>
    <p:extLst>
      <p:ext uri="{BB962C8B-B14F-4D97-AF65-F5344CB8AC3E}">
        <p14:creationId xmlns:p14="http://schemas.microsoft.com/office/powerpoint/2010/main" val="15525572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25566B-90C6-45F3-B665-CA54FC8EE449}" type="slidenum">
              <a:rPr lang="fr-FR" smtClean="0"/>
              <a:t>7</a:t>
            </a:fld>
            <a:endParaRPr lang="fr-FR" dirty="0"/>
          </a:p>
        </p:txBody>
      </p:sp>
    </p:spTree>
    <p:extLst>
      <p:ext uri="{BB962C8B-B14F-4D97-AF65-F5344CB8AC3E}">
        <p14:creationId xmlns:p14="http://schemas.microsoft.com/office/powerpoint/2010/main" val="2098723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25566B-90C6-45F3-B665-CA54FC8EE449}" type="slidenum">
              <a:rPr lang="fr-FR" smtClean="0"/>
              <a:t>57</a:t>
            </a:fld>
            <a:endParaRPr lang="fr-FR"/>
          </a:p>
        </p:txBody>
      </p:sp>
    </p:spTree>
    <p:extLst>
      <p:ext uri="{BB962C8B-B14F-4D97-AF65-F5344CB8AC3E}">
        <p14:creationId xmlns:p14="http://schemas.microsoft.com/office/powerpoint/2010/main" val="3618376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25566B-90C6-45F3-B665-CA54FC8EE449}" type="slidenum">
              <a:rPr lang="fr-FR" smtClean="0"/>
              <a:t>58</a:t>
            </a:fld>
            <a:endParaRPr lang="fr-FR" dirty="0"/>
          </a:p>
        </p:txBody>
      </p:sp>
    </p:spTree>
    <p:extLst>
      <p:ext uri="{BB962C8B-B14F-4D97-AF65-F5344CB8AC3E}">
        <p14:creationId xmlns:p14="http://schemas.microsoft.com/office/powerpoint/2010/main" val="829297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25566B-90C6-45F3-B665-CA54FC8EE449}" type="slidenum">
              <a:rPr lang="fr-FR" smtClean="0"/>
              <a:t>70</a:t>
            </a:fld>
            <a:endParaRPr lang="fr-FR" dirty="0"/>
          </a:p>
        </p:txBody>
      </p:sp>
    </p:spTree>
    <p:extLst>
      <p:ext uri="{BB962C8B-B14F-4D97-AF65-F5344CB8AC3E}">
        <p14:creationId xmlns:p14="http://schemas.microsoft.com/office/powerpoint/2010/main" val="2658470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p>
        </p:txBody>
      </p:sp>
    </p:spTree>
    <p:extLst>
      <p:ext uri="{BB962C8B-B14F-4D97-AF65-F5344CB8AC3E}">
        <p14:creationId xmlns:p14="http://schemas.microsoft.com/office/powerpoint/2010/main" val="317148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25566B-90C6-45F3-B665-CA54FC8EE449}" type="slidenum">
              <a:rPr lang="fr-FR" smtClean="0"/>
              <a:t>26</a:t>
            </a:fld>
            <a:endParaRPr lang="fr-FR" dirty="0"/>
          </a:p>
        </p:txBody>
      </p:sp>
    </p:spTree>
    <p:extLst>
      <p:ext uri="{BB962C8B-B14F-4D97-AF65-F5344CB8AC3E}">
        <p14:creationId xmlns:p14="http://schemas.microsoft.com/office/powerpoint/2010/main" val="1724427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25566B-90C6-45F3-B665-CA54FC8EE449}" type="slidenum">
              <a:rPr lang="fr-FR" smtClean="0"/>
              <a:t>27</a:t>
            </a:fld>
            <a:endParaRPr lang="fr-FR" dirty="0"/>
          </a:p>
        </p:txBody>
      </p:sp>
    </p:spTree>
    <p:extLst>
      <p:ext uri="{BB962C8B-B14F-4D97-AF65-F5344CB8AC3E}">
        <p14:creationId xmlns:p14="http://schemas.microsoft.com/office/powerpoint/2010/main" val="1887291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25566B-90C6-45F3-B665-CA54FC8EE449}" type="slidenum">
              <a:rPr lang="fr-FR" smtClean="0"/>
              <a:t>28</a:t>
            </a:fld>
            <a:endParaRPr lang="fr-FR" dirty="0"/>
          </a:p>
        </p:txBody>
      </p:sp>
    </p:spTree>
    <p:extLst>
      <p:ext uri="{BB962C8B-B14F-4D97-AF65-F5344CB8AC3E}">
        <p14:creationId xmlns:p14="http://schemas.microsoft.com/office/powerpoint/2010/main" val="974133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25566B-90C6-45F3-B665-CA54FC8EE449}" type="slidenum">
              <a:rPr lang="fr-FR" smtClean="0"/>
              <a:t>29</a:t>
            </a:fld>
            <a:endParaRPr lang="fr-FR" dirty="0"/>
          </a:p>
        </p:txBody>
      </p:sp>
    </p:spTree>
    <p:extLst>
      <p:ext uri="{BB962C8B-B14F-4D97-AF65-F5344CB8AC3E}">
        <p14:creationId xmlns:p14="http://schemas.microsoft.com/office/powerpoint/2010/main" val="1706985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25566B-90C6-45F3-B665-CA54FC8EE449}" type="slidenum">
              <a:rPr lang="fr-FR" smtClean="0"/>
              <a:t>30</a:t>
            </a:fld>
            <a:endParaRPr lang="fr-FR" dirty="0"/>
          </a:p>
        </p:txBody>
      </p:sp>
    </p:spTree>
    <p:extLst>
      <p:ext uri="{BB962C8B-B14F-4D97-AF65-F5344CB8AC3E}">
        <p14:creationId xmlns:p14="http://schemas.microsoft.com/office/powerpoint/2010/main" val="2625413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25566B-90C6-45F3-B665-CA54FC8EE449}" type="slidenum">
              <a:rPr lang="fr-FR" smtClean="0"/>
              <a:t>31</a:t>
            </a:fld>
            <a:endParaRPr lang="fr-FR" dirty="0"/>
          </a:p>
        </p:txBody>
      </p:sp>
    </p:spTree>
    <p:extLst>
      <p:ext uri="{BB962C8B-B14F-4D97-AF65-F5344CB8AC3E}">
        <p14:creationId xmlns:p14="http://schemas.microsoft.com/office/powerpoint/2010/main" val="1765788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25566B-90C6-45F3-B665-CA54FC8EE449}" type="slidenum">
              <a:rPr lang="fr-FR" smtClean="0"/>
              <a:t>48</a:t>
            </a:fld>
            <a:endParaRPr lang="fr-FR" dirty="0"/>
          </a:p>
        </p:txBody>
      </p:sp>
    </p:spTree>
    <p:extLst>
      <p:ext uri="{BB962C8B-B14F-4D97-AF65-F5344CB8AC3E}">
        <p14:creationId xmlns:p14="http://schemas.microsoft.com/office/powerpoint/2010/main" val="2488066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a:xfrm>
            <a:off x="3745686" y="1925569"/>
            <a:ext cx="5068568" cy="579506"/>
          </a:xfrm>
        </p:spPr>
        <p:txBody>
          <a:bodyPr vert="horz" lIns="91440" tIns="45720" rIns="91440" bIns="45720" rtlCol="0" anchor="ctr">
            <a:noAutofit/>
          </a:bodyPr>
          <a:lstStyle>
            <a:lvl1pPr marL="266700" indent="0">
              <a:buNone/>
              <a:tabLst>
                <a:tab pos="447675" algn="l"/>
              </a:tabLst>
              <a:defRPr kumimoji="0" lang="fr-FR" sz="2400" i="0" u="none" strike="noStrike" cap="none" spc="0" normalizeH="0" baseline="0" dirty="0">
                <a:ln>
                  <a:noFill/>
                </a:ln>
                <a:effectLst/>
                <a:uLnTx/>
                <a:uFillTx/>
                <a:latin typeface="Calibri" pitchFamily="34" charset="0"/>
                <a:cs typeface="Calibri" pitchFamily="34" charset="0"/>
              </a:defRPr>
            </a:lvl1pPr>
          </a:lstStyle>
          <a:p>
            <a:pPr marL="0" marR="0" lvl="0" indent="0" defTabSz="914400" fontAlgn="auto">
              <a:lnSpc>
                <a:spcPct val="100000"/>
              </a:lnSpc>
              <a:spcAft>
                <a:spcPts val="0"/>
              </a:spcAft>
              <a:buClr>
                <a:schemeClr val="accent2"/>
              </a:buClr>
              <a:buSzPct val="85000"/>
              <a:tabLst/>
            </a:pPr>
            <a:r>
              <a:rPr lang="fr-FR" dirty="0" smtClean="0"/>
              <a:t>Titre de la mission</a:t>
            </a:r>
            <a:endParaRPr lang="fr-FR" dirty="0"/>
          </a:p>
        </p:txBody>
      </p:sp>
      <p:pic>
        <p:nvPicPr>
          <p:cNvPr id="18" name="Image 17" descr="plan-bulles-vesctorisé-couv-rapport.png"/>
          <p:cNvPicPr>
            <a:picLocks noChangeAspect="1"/>
          </p:cNvPicPr>
          <p:nvPr userDrawn="1"/>
        </p:nvPicPr>
        <p:blipFill>
          <a:blip r:embed="rId2"/>
          <a:stretch>
            <a:fillRect/>
          </a:stretch>
        </p:blipFill>
        <p:spPr>
          <a:xfrm>
            <a:off x="477640" y="1438548"/>
            <a:ext cx="3367728" cy="3367728"/>
          </a:xfrm>
          <a:prstGeom prst="rect">
            <a:avLst/>
          </a:prstGeom>
        </p:spPr>
      </p:pic>
      <p:sp>
        <p:nvSpPr>
          <p:cNvPr id="22" name="Rectangle 21"/>
          <p:cNvSpPr/>
          <p:nvPr userDrawn="1"/>
        </p:nvSpPr>
        <p:spPr>
          <a:xfrm>
            <a:off x="0" y="6375400"/>
            <a:ext cx="5727700" cy="482600"/>
          </a:xfrm>
          <a:prstGeom prst="rect">
            <a:avLst/>
          </a:prstGeom>
          <a:solidFill>
            <a:srgbClr val="94C1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 name="Rectangle 22"/>
          <p:cNvSpPr/>
          <p:nvPr userDrawn="1"/>
        </p:nvSpPr>
        <p:spPr>
          <a:xfrm>
            <a:off x="5054600" y="6375400"/>
            <a:ext cx="4089400" cy="4826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24" name="Image 23" descr="logo-citexia-en-longueur.png"/>
          <p:cNvPicPr>
            <a:picLocks noChangeAspect="1"/>
          </p:cNvPicPr>
          <p:nvPr userDrawn="1"/>
        </p:nvPicPr>
        <p:blipFill>
          <a:blip r:embed="rId3"/>
          <a:srcRect l="25895"/>
          <a:stretch>
            <a:fillRect/>
          </a:stretch>
        </p:blipFill>
        <p:spPr>
          <a:xfrm>
            <a:off x="1137538" y="5202169"/>
            <a:ext cx="2222746" cy="749867"/>
          </a:xfrm>
          <a:prstGeom prst="rect">
            <a:avLst/>
          </a:prstGeom>
        </p:spPr>
      </p:pic>
      <p:sp>
        <p:nvSpPr>
          <p:cNvPr id="25" name="Ellipse 24"/>
          <p:cNvSpPr/>
          <p:nvPr userDrawn="1"/>
        </p:nvSpPr>
        <p:spPr>
          <a:xfrm>
            <a:off x="2428876" y="1228998"/>
            <a:ext cx="419100" cy="419100"/>
          </a:xfrm>
          <a:prstGeom prst="ellipse">
            <a:avLst/>
          </a:prstGeom>
          <a:solidFill>
            <a:srgbClr val="94C1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6" name="Ellipse 25"/>
          <p:cNvSpPr/>
          <p:nvPr userDrawn="1"/>
        </p:nvSpPr>
        <p:spPr>
          <a:xfrm>
            <a:off x="3360284" y="2004690"/>
            <a:ext cx="266700" cy="266700"/>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7" name="Ellipse 26"/>
          <p:cNvSpPr/>
          <p:nvPr userDrawn="1"/>
        </p:nvSpPr>
        <p:spPr>
          <a:xfrm>
            <a:off x="3745686" y="2874640"/>
            <a:ext cx="266700" cy="266700"/>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hasCustomPrompt="1"/>
          </p:nvPr>
        </p:nvSpPr>
        <p:spPr>
          <a:xfrm>
            <a:off x="2882900" y="1009923"/>
            <a:ext cx="5931354" cy="857250"/>
          </a:xfrm>
        </p:spPr>
        <p:txBody>
          <a:bodyPr vert="horz" lIns="91440" tIns="45720" rIns="91440" bIns="45720" rtlCol="0" anchor="ctr">
            <a:noAutofit/>
          </a:bodyPr>
          <a:lstStyle>
            <a:lvl1pPr algn="l">
              <a:defRPr kumimoji="0" lang="fr-FR" sz="3600" b="1" i="0" u="none" strike="noStrike" cap="none" spc="0" normalizeH="0" baseline="0" dirty="0">
                <a:ln>
                  <a:noFill/>
                </a:ln>
                <a:solidFill>
                  <a:srgbClr val="94C12F"/>
                </a:solidFill>
                <a:effectLst/>
                <a:uLnTx/>
                <a:uFillTx/>
                <a:latin typeface="Calibri" pitchFamily="34" charset="0"/>
                <a:cs typeface="Calibri" pitchFamily="34" charset="0"/>
              </a:defRPr>
            </a:lvl1pPr>
          </a:lstStyle>
          <a:p>
            <a:pPr marL="0" marR="0" lvl="0" indent="0" algn="l" defTabSz="914400" fontAlgn="auto">
              <a:lnSpc>
                <a:spcPct val="100000"/>
              </a:lnSpc>
              <a:spcAft>
                <a:spcPts val="0"/>
              </a:spcAft>
              <a:buClrTx/>
              <a:buSzTx/>
              <a:buFontTx/>
              <a:tabLst/>
            </a:pPr>
            <a:r>
              <a:rPr lang="fr-FR" dirty="0" smtClean="0"/>
              <a:t>Nom de la collectivité</a:t>
            </a:r>
            <a:endParaRPr lang="fr-FR" dirty="0"/>
          </a:p>
        </p:txBody>
      </p:sp>
      <p:sp>
        <p:nvSpPr>
          <p:cNvPr id="32" name="Espace réservé du texte 31"/>
          <p:cNvSpPr>
            <a:spLocks noGrp="1"/>
          </p:cNvSpPr>
          <p:nvPr>
            <p:ph type="body" sz="quarter" idx="10" hasCustomPrompt="1"/>
          </p:nvPr>
        </p:nvSpPr>
        <p:spPr>
          <a:xfrm>
            <a:off x="4012386" y="2771775"/>
            <a:ext cx="4629150" cy="514350"/>
          </a:xfrm>
        </p:spPr>
        <p:txBody>
          <a:bodyPr vert="horz" lIns="91440" tIns="45720" rIns="91440" bIns="45720" rtlCol="0" anchor="ctr">
            <a:normAutofit/>
          </a:bodyPr>
          <a:lstStyle>
            <a:lvl1pPr>
              <a:defRPr lang="fr-FR" sz="2400" b="1" baseline="0" dirty="0" smtClean="0">
                <a:solidFill>
                  <a:srgbClr val="000000"/>
                </a:solidFill>
                <a:latin typeface="Calibri" pitchFamily="34" charset="0"/>
                <a:cs typeface="Calibri" pitchFamily="34" charset="0"/>
              </a:defRPr>
            </a:lvl1pPr>
          </a:lstStyle>
          <a:p>
            <a:pPr marL="0" lvl="0" indent="0" defTabSz="914400">
              <a:buClr>
                <a:schemeClr val="accent2"/>
              </a:buClr>
              <a:buSzPct val="85000"/>
              <a:buFont typeface="Wingdings 2" pitchFamily="18" charset="2"/>
              <a:buNone/>
            </a:pPr>
            <a:r>
              <a:rPr lang="fr-FR" dirty="0" smtClean="0"/>
              <a:t>Objet et date de la réunion</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18" name="Image 17" descr="plan-bulles-vesctorisé-couv-rapport.png"/>
          <p:cNvPicPr>
            <a:picLocks noChangeAspect="1"/>
          </p:cNvPicPr>
          <p:nvPr userDrawn="1"/>
        </p:nvPicPr>
        <p:blipFill>
          <a:blip r:embed="rId2"/>
          <a:stretch>
            <a:fillRect/>
          </a:stretch>
        </p:blipFill>
        <p:spPr>
          <a:xfrm>
            <a:off x="477640" y="1438548"/>
            <a:ext cx="3367728" cy="3367728"/>
          </a:xfrm>
          <a:prstGeom prst="rect">
            <a:avLst/>
          </a:prstGeom>
        </p:spPr>
      </p:pic>
      <p:sp>
        <p:nvSpPr>
          <p:cNvPr id="22" name="Rectangle 21"/>
          <p:cNvSpPr/>
          <p:nvPr userDrawn="1"/>
        </p:nvSpPr>
        <p:spPr>
          <a:xfrm>
            <a:off x="0" y="6375400"/>
            <a:ext cx="5727700" cy="482600"/>
          </a:xfrm>
          <a:prstGeom prst="rect">
            <a:avLst/>
          </a:prstGeom>
          <a:solidFill>
            <a:srgbClr val="94C1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 name="Rectangle 22"/>
          <p:cNvSpPr/>
          <p:nvPr userDrawn="1"/>
        </p:nvSpPr>
        <p:spPr>
          <a:xfrm>
            <a:off x="5054600" y="6375400"/>
            <a:ext cx="4089400" cy="4826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24" name="Image 23" descr="logo-citexia-en-longueur.png"/>
          <p:cNvPicPr>
            <a:picLocks noChangeAspect="1"/>
          </p:cNvPicPr>
          <p:nvPr userDrawn="1"/>
        </p:nvPicPr>
        <p:blipFill>
          <a:blip r:embed="rId3"/>
          <a:srcRect l="25895"/>
          <a:stretch>
            <a:fillRect/>
          </a:stretch>
        </p:blipFill>
        <p:spPr>
          <a:xfrm>
            <a:off x="1137538" y="5202169"/>
            <a:ext cx="2222746" cy="749867"/>
          </a:xfrm>
          <a:prstGeom prst="rect">
            <a:avLst/>
          </a:prstGeom>
        </p:spPr>
      </p:pic>
      <p:sp>
        <p:nvSpPr>
          <p:cNvPr id="25" name="Ellipse 24"/>
          <p:cNvSpPr/>
          <p:nvPr userDrawn="1"/>
        </p:nvSpPr>
        <p:spPr>
          <a:xfrm>
            <a:off x="2428876" y="1228998"/>
            <a:ext cx="419100" cy="419100"/>
          </a:xfrm>
          <a:prstGeom prst="ellipse">
            <a:avLst/>
          </a:prstGeom>
          <a:solidFill>
            <a:srgbClr val="94C1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6" name="Ellipse 25"/>
          <p:cNvSpPr/>
          <p:nvPr userDrawn="1"/>
        </p:nvSpPr>
        <p:spPr>
          <a:xfrm>
            <a:off x="3360284" y="2004690"/>
            <a:ext cx="266700" cy="266700"/>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7" name="Ellipse 26"/>
          <p:cNvSpPr/>
          <p:nvPr userDrawn="1"/>
        </p:nvSpPr>
        <p:spPr>
          <a:xfrm>
            <a:off x="3745686" y="2874640"/>
            <a:ext cx="266700" cy="266700"/>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hasCustomPrompt="1"/>
          </p:nvPr>
        </p:nvSpPr>
        <p:spPr>
          <a:xfrm>
            <a:off x="2882899" y="1152846"/>
            <a:ext cx="5931354" cy="571403"/>
          </a:xfrm>
        </p:spPr>
        <p:txBody>
          <a:bodyPr vert="horz" lIns="91440" tIns="45720" rIns="91440" bIns="45720" rtlCol="0" anchor="ctr">
            <a:noAutofit/>
          </a:bodyPr>
          <a:lstStyle>
            <a:lvl1pPr algn="l">
              <a:defRPr kumimoji="0" lang="fr-FR" sz="2800" b="1" i="0" u="none" strike="noStrike" cap="none" spc="0" normalizeH="0" baseline="0" dirty="0">
                <a:ln>
                  <a:noFill/>
                </a:ln>
                <a:solidFill>
                  <a:schemeClr val="bg1">
                    <a:lumMod val="50000"/>
                  </a:schemeClr>
                </a:solidFill>
                <a:effectLst/>
                <a:uLnTx/>
                <a:uFillTx/>
                <a:latin typeface="Calibri" pitchFamily="34" charset="0"/>
                <a:cs typeface="Calibri" pitchFamily="34" charset="0"/>
              </a:defRPr>
            </a:lvl1pPr>
          </a:lstStyle>
          <a:p>
            <a:pPr marL="0" marR="0" lvl="0" indent="0" algn="l" defTabSz="914400" fontAlgn="auto">
              <a:lnSpc>
                <a:spcPct val="100000"/>
              </a:lnSpc>
              <a:spcAft>
                <a:spcPts val="0"/>
              </a:spcAft>
              <a:buClrTx/>
              <a:buSzTx/>
              <a:buFontTx/>
              <a:tabLst/>
            </a:pPr>
            <a:r>
              <a:rPr lang="fr-FR" dirty="0" smtClean="0"/>
              <a:t>Titre 1</a:t>
            </a:r>
            <a:endParaRPr lang="fr-FR" dirty="0"/>
          </a:p>
        </p:txBody>
      </p:sp>
      <p:sp>
        <p:nvSpPr>
          <p:cNvPr id="9" name="Espace réservé du texte 8"/>
          <p:cNvSpPr>
            <a:spLocks noGrp="1"/>
          </p:cNvSpPr>
          <p:nvPr>
            <p:ph type="body" sz="quarter" idx="10" hasCustomPrompt="1"/>
          </p:nvPr>
        </p:nvSpPr>
        <p:spPr>
          <a:xfrm>
            <a:off x="3798800" y="1913706"/>
            <a:ext cx="5015453" cy="565041"/>
          </a:xfrm>
        </p:spPr>
        <p:txBody>
          <a:bodyPr vert="horz" lIns="91440" tIns="45720" rIns="91440" bIns="45720" rtlCol="0" anchor="ctr">
            <a:noAutofit/>
          </a:bodyPr>
          <a:lstStyle>
            <a:lvl1pPr>
              <a:defRPr kumimoji="0" lang="fr-FR" sz="2800" b="1" i="0" u="none" strike="noStrike" cap="none" spc="0" normalizeH="0" baseline="0" dirty="0" smtClean="0">
                <a:ln>
                  <a:noFill/>
                </a:ln>
                <a:solidFill>
                  <a:schemeClr val="bg1">
                    <a:lumMod val="50000"/>
                  </a:schemeClr>
                </a:solidFill>
                <a:effectLst/>
                <a:uLnTx/>
                <a:uFillTx/>
                <a:latin typeface="Calibri" pitchFamily="34" charset="0"/>
                <a:ea typeface="+mj-ea"/>
                <a:cs typeface="Calibri" pitchFamily="34" charset="0"/>
              </a:defRPr>
            </a:lvl1pPr>
          </a:lstStyle>
          <a:p>
            <a:pPr marL="0" marR="0" lvl="0" indent="0" defTabSz="914400" fontAlgn="auto">
              <a:lnSpc>
                <a:spcPct val="100000"/>
              </a:lnSpc>
              <a:spcBef>
                <a:spcPct val="0"/>
              </a:spcBef>
              <a:spcAft>
                <a:spcPts val="0"/>
              </a:spcAft>
              <a:buClrTx/>
              <a:buSzTx/>
              <a:buFontTx/>
              <a:buNone/>
              <a:tabLst/>
            </a:pPr>
            <a:r>
              <a:rPr lang="fr-FR" dirty="0" smtClean="0"/>
              <a:t>Titre 2</a:t>
            </a:r>
          </a:p>
        </p:txBody>
      </p:sp>
      <p:sp>
        <p:nvSpPr>
          <p:cNvPr id="29" name="Espace réservé du texte 8"/>
          <p:cNvSpPr>
            <a:spLocks noGrp="1"/>
          </p:cNvSpPr>
          <p:nvPr>
            <p:ph type="body" sz="quarter" idx="11" hasCustomPrompt="1"/>
          </p:nvPr>
        </p:nvSpPr>
        <p:spPr>
          <a:xfrm>
            <a:off x="4097338" y="2725469"/>
            <a:ext cx="4716916" cy="565041"/>
          </a:xfrm>
        </p:spPr>
        <p:txBody>
          <a:bodyPr vert="horz" lIns="91440" tIns="45720" rIns="91440" bIns="45720" rtlCol="0" anchor="ctr">
            <a:noAutofit/>
          </a:bodyPr>
          <a:lstStyle>
            <a:lvl1pPr>
              <a:defRPr kumimoji="0" lang="fr-FR" sz="2800" b="1" i="0" u="none" strike="noStrike" cap="none" spc="0" normalizeH="0" baseline="0" dirty="0" smtClean="0">
                <a:ln>
                  <a:noFill/>
                </a:ln>
                <a:solidFill>
                  <a:schemeClr val="bg1">
                    <a:lumMod val="50000"/>
                  </a:schemeClr>
                </a:solidFill>
                <a:effectLst/>
                <a:uLnTx/>
                <a:uFillTx/>
                <a:latin typeface="Calibri" pitchFamily="34" charset="0"/>
                <a:ea typeface="+mj-ea"/>
                <a:cs typeface="Calibri" pitchFamily="34" charset="0"/>
              </a:defRPr>
            </a:lvl1pPr>
          </a:lstStyle>
          <a:p>
            <a:pPr marL="0" marR="0" lvl="0" indent="0" defTabSz="914400" fontAlgn="auto">
              <a:lnSpc>
                <a:spcPct val="100000"/>
              </a:lnSpc>
              <a:spcBef>
                <a:spcPct val="0"/>
              </a:spcBef>
              <a:spcAft>
                <a:spcPts val="0"/>
              </a:spcAft>
              <a:buClrTx/>
              <a:buSzTx/>
              <a:buFontTx/>
              <a:buNone/>
              <a:tabLst/>
            </a:pPr>
            <a:r>
              <a:rPr lang="fr-FR" dirty="0" smtClean="0"/>
              <a:t>Titre 3</a:t>
            </a:r>
          </a:p>
        </p:txBody>
      </p:sp>
    </p:spTree>
    <p:extLst>
      <p:ext uri="{BB962C8B-B14F-4D97-AF65-F5344CB8AC3E}">
        <p14:creationId xmlns:p14="http://schemas.microsoft.com/office/powerpoint/2010/main" val="35833276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18" name="Image 17" descr="titre-pp.png"/>
          <p:cNvPicPr>
            <a:picLocks noChangeAspect="1"/>
          </p:cNvPicPr>
          <p:nvPr userDrawn="1"/>
        </p:nvPicPr>
        <p:blipFill>
          <a:blip r:embed="rId2"/>
          <a:srcRect l="13750" t="53680" r="3934"/>
          <a:stretch>
            <a:fillRect/>
          </a:stretch>
        </p:blipFill>
        <p:spPr>
          <a:xfrm>
            <a:off x="74560" y="101600"/>
            <a:ext cx="9069440" cy="1155700"/>
          </a:xfrm>
          <a:prstGeom prst="rect">
            <a:avLst/>
          </a:prstGeom>
        </p:spPr>
      </p:pic>
      <p:sp>
        <p:nvSpPr>
          <p:cNvPr id="23" name="Ellipse 22"/>
          <p:cNvSpPr/>
          <p:nvPr userDrawn="1"/>
        </p:nvSpPr>
        <p:spPr>
          <a:xfrm>
            <a:off x="552450" y="360363"/>
            <a:ext cx="725487" cy="725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a:xfrm>
            <a:off x="1419225" y="474730"/>
            <a:ext cx="8229600" cy="466589"/>
          </a:xfrm>
          <a:noFill/>
        </p:spPr>
        <p:txBody>
          <a:bodyPr/>
          <a:lstStyle>
            <a:lvl1pPr algn="l">
              <a:defRPr/>
            </a:lvl1pPr>
          </a:lstStyle>
          <a:p>
            <a:r>
              <a:rPr lang="fr-FR" dirty="0" smtClean="0"/>
              <a:t>Modifiez le style du titre</a:t>
            </a:r>
            <a:endParaRPr lang="fr-FR" dirty="0"/>
          </a:p>
        </p:txBody>
      </p:sp>
      <p:sp>
        <p:nvSpPr>
          <p:cNvPr id="4" name="Espace réservé de la date 3"/>
          <p:cNvSpPr>
            <a:spLocks noGrp="1"/>
          </p:cNvSpPr>
          <p:nvPr>
            <p:ph type="dt" sz="half" idx="10"/>
          </p:nvPr>
        </p:nvSpPr>
        <p:spPr/>
        <p:txBody>
          <a:bodyPr/>
          <a:lstStyle/>
          <a:p>
            <a:r>
              <a:rPr lang="fr-FR" smtClean="0"/>
              <a:t>oct-14</a:t>
            </a:r>
            <a:endParaRPr lang="fr-FR" dirty="0"/>
          </a:p>
        </p:txBody>
      </p:sp>
      <p:sp>
        <p:nvSpPr>
          <p:cNvPr id="5" name="Espace réservé du pied de page 4"/>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6" name="Espace réservé du numéro de diapositive 5"/>
          <p:cNvSpPr>
            <a:spLocks noGrp="1"/>
          </p:cNvSpPr>
          <p:nvPr>
            <p:ph type="sldNum" sz="quarter" idx="12"/>
          </p:nvPr>
        </p:nvSpPr>
        <p:spPr/>
        <p:txBody>
          <a:bodyPr/>
          <a:lstStyle/>
          <a:p>
            <a:fld id="{332CDC0A-01E6-044A-A362-F1C1ADCE5732}" type="slidenum">
              <a:rPr lang="fr-FR" smtClean="0"/>
              <a:t>‹N°›</a:t>
            </a:fld>
            <a:endParaRPr lang="fr-FR" dirty="0"/>
          </a:p>
        </p:txBody>
      </p:sp>
      <p:sp>
        <p:nvSpPr>
          <p:cNvPr id="22" name="Espace réservé du texte 21"/>
          <p:cNvSpPr>
            <a:spLocks noGrp="1"/>
          </p:cNvSpPr>
          <p:nvPr>
            <p:ph type="body" sz="quarter" idx="13" hasCustomPrompt="1"/>
          </p:nvPr>
        </p:nvSpPr>
        <p:spPr>
          <a:xfrm>
            <a:off x="554037" y="455613"/>
            <a:ext cx="723900" cy="735012"/>
          </a:xfrm>
        </p:spPr>
        <p:txBody>
          <a:bodyPr/>
          <a:lstStyle>
            <a:lvl1pPr marL="0" indent="0" algn="ctr">
              <a:buNone/>
              <a:defRPr>
                <a:solidFill>
                  <a:schemeClr val="bg1"/>
                </a:solidFill>
              </a:defRPr>
            </a:lvl1pPr>
          </a:lstStyle>
          <a:p>
            <a:pPr lvl="0"/>
            <a:r>
              <a:rPr lang="fr-FR" dirty="0" smtClean="0"/>
              <a:t>N°</a:t>
            </a:r>
            <a:endParaRPr lang="fr-FR" dirty="0"/>
          </a:p>
        </p:txBody>
      </p:sp>
      <p:sp>
        <p:nvSpPr>
          <p:cNvPr id="25" name="Espace réservé du contenu 24"/>
          <p:cNvSpPr>
            <a:spLocks noGrp="1"/>
          </p:cNvSpPr>
          <p:nvPr>
            <p:ph sz="quarter" idx="14"/>
          </p:nvPr>
        </p:nvSpPr>
        <p:spPr>
          <a:xfrm>
            <a:off x="1349375" y="1257300"/>
            <a:ext cx="7556500" cy="4562475"/>
          </a:xfrm>
        </p:spPr>
        <p:txBody>
          <a:bodyPr/>
          <a:lstStyle>
            <a:lvl1pPr marL="342900" indent="-342900">
              <a:lnSpc>
                <a:spcPct val="100000"/>
              </a:lnSpc>
              <a:spcBef>
                <a:spcPts val="600"/>
              </a:spcBef>
              <a:buClr>
                <a:schemeClr val="tx2"/>
              </a:buClr>
              <a:buSzPct val="160000"/>
              <a:buFont typeface="Arial" pitchFamily="34" charset="0"/>
              <a:buChar char="•"/>
              <a:tabLst/>
              <a:defRPr/>
            </a:lvl1pPr>
            <a:lvl2pPr marL="742950" indent="-285750">
              <a:buClr>
                <a:schemeClr val="bg2"/>
              </a:buClr>
              <a:buSzPct val="110000"/>
              <a:buFont typeface="Arial" pitchFamily="34" charset="0"/>
              <a:buChar char="•"/>
              <a:defRPr sz="2400"/>
            </a:lvl2pPr>
            <a:lvl3pPr marL="1143000" indent="-228600">
              <a:buClr>
                <a:schemeClr val="accent1"/>
              </a:buClr>
              <a:buFont typeface="Wingdings" pitchFamily="2" charset="2"/>
              <a:buChar char="§"/>
              <a:defRPr/>
            </a:lvl3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0" name="Image 9" descr="http://www.fors-rs.com/fors_imports/fors_header.jpg"/>
          <p:cNvPicPr/>
          <p:nvPr userDrawn="1"/>
        </p:nvPicPr>
        <p:blipFill>
          <a:blip r:embed="rId3">
            <a:extLst>
              <a:ext uri="{28A0092B-C50C-407E-A947-70E740481C1C}">
                <a14:useLocalDpi xmlns:a14="http://schemas.microsoft.com/office/drawing/2010/main" val="0"/>
              </a:ext>
            </a:extLst>
          </a:blip>
          <a:srcRect l="1328" t="6686" r="50768" b="25584"/>
          <a:stretch>
            <a:fillRect/>
          </a:stretch>
        </p:blipFill>
        <p:spPr bwMode="auto">
          <a:xfrm>
            <a:off x="1419225" y="6487710"/>
            <a:ext cx="1303425" cy="322981"/>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18" name="Image 17" descr="titre-pp.png"/>
          <p:cNvPicPr>
            <a:picLocks noChangeAspect="1"/>
          </p:cNvPicPr>
          <p:nvPr userDrawn="1"/>
        </p:nvPicPr>
        <p:blipFill>
          <a:blip r:embed="rId2"/>
          <a:srcRect l="13750" t="53680" r="3934"/>
          <a:stretch>
            <a:fillRect/>
          </a:stretch>
        </p:blipFill>
        <p:spPr>
          <a:xfrm>
            <a:off x="74560" y="101600"/>
            <a:ext cx="9069440" cy="1155700"/>
          </a:xfrm>
          <a:prstGeom prst="rect">
            <a:avLst/>
          </a:prstGeom>
        </p:spPr>
      </p:pic>
      <p:sp>
        <p:nvSpPr>
          <p:cNvPr id="23" name="Ellipse 22"/>
          <p:cNvSpPr/>
          <p:nvPr userDrawn="1"/>
        </p:nvSpPr>
        <p:spPr>
          <a:xfrm>
            <a:off x="552450" y="360363"/>
            <a:ext cx="725487" cy="72548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a:xfrm>
            <a:off x="1419225" y="474730"/>
            <a:ext cx="8229600" cy="466589"/>
          </a:xfrm>
          <a:noFill/>
        </p:spPr>
        <p:txBody>
          <a:bodyPr/>
          <a:lstStyle>
            <a:lvl1pPr algn="l">
              <a:defRPr>
                <a:solidFill>
                  <a:schemeClr val="tx2"/>
                </a:solidFill>
              </a:defRPr>
            </a:lvl1pPr>
          </a:lstStyle>
          <a:p>
            <a:r>
              <a:rPr lang="fr-FR" dirty="0" smtClean="0"/>
              <a:t>Modifiez le style du titre</a:t>
            </a:r>
            <a:endParaRPr lang="fr-FR" dirty="0"/>
          </a:p>
        </p:txBody>
      </p:sp>
      <p:sp>
        <p:nvSpPr>
          <p:cNvPr id="4" name="Espace réservé de la date 3"/>
          <p:cNvSpPr>
            <a:spLocks noGrp="1"/>
          </p:cNvSpPr>
          <p:nvPr>
            <p:ph type="dt" sz="half" idx="10"/>
          </p:nvPr>
        </p:nvSpPr>
        <p:spPr/>
        <p:txBody>
          <a:bodyPr/>
          <a:lstStyle/>
          <a:p>
            <a:r>
              <a:rPr lang="fr-FR" smtClean="0"/>
              <a:t>oct-14</a:t>
            </a:r>
            <a:endParaRPr lang="fr-FR" dirty="0"/>
          </a:p>
        </p:txBody>
      </p:sp>
      <p:sp>
        <p:nvSpPr>
          <p:cNvPr id="5" name="Espace réservé du pied de page 4"/>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6" name="Espace réservé du numéro de diapositive 5"/>
          <p:cNvSpPr>
            <a:spLocks noGrp="1"/>
          </p:cNvSpPr>
          <p:nvPr>
            <p:ph type="sldNum" sz="quarter" idx="12"/>
          </p:nvPr>
        </p:nvSpPr>
        <p:spPr/>
        <p:txBody>
          <a:bodyPr/>
          <a:lstStyle/>
          <a:p>
            <a:fld id="{332CDC0A-01E6-044A-A362-F1C1ADCE5732}" type="slidenum">
              <a:rPr lang="fr-FR" smtClean="0"/>
              <a:t>‹N°›</a:t>
            </a:fld>
            <a:endParaRPr lang="fr-FR" dirty="0"/>
          </a:p>
        </p:txBody>
      </p:sp>
      <p:sp>
        <p:nvSpPr>
          <p:cNvPr id="22" name="Espace réservé du texte 21"/>
          <p:cNvSpPr>
            <a:spLocks noGrp="1"/>
          </p:cNvSpPr>
          <p:nvPr>
            <p:ph type="body" sz="quarter" idx="13" hasCustomPrompt="1"/>
          </p:nvPr>
        </p:nvSpPr>
        <p:spPr>
          <a:xfrm>
            <a:off x="554037" y="455613"/>
            <a:ext cx="723900" cy="735012"/>
          </a:xfrm>
        </p:spPr>
        <p:txBody>
          <a:bodyPr/>
          <a:lstStyle>
            <a:lvl1pPr marL="0" indent="0" algn="ctr">
              <a:buNone/>
              <a:defRPr>
                <a:solidFill>
                  <a:schemeClr val="bg1"/>
                </a:solidFill>
              </a:defRPr>
            </a:lvl1pPr>
          </a:lstStyle>
          <a:p>
            <a:pPr lvl="0"/>
            <a:r>
              <a:rPr lang="fr-FR" dirty="0" smtClean="0"/>
              <a:t>N°</a:t>
            </a:r>
            <a:endParaRPr lang="fr-FR" dirty="0"/>
          </a:p>
        </p:txBody>
      </p:sp>
      <p:sp>
        <p:nvSpPr>
          <p:cNvPr id="25" name="Espace réservé du contenu 24"/>
          <p:cNvSpPr>
            <a:spLocks noGrp="1"/>
          </p:cNvSpPr>
          <p:nvPr>
            <p:ph sz="quarter" idx="14"/>
          </p:nvPr>
        </p:nvSpPr>
        <p:spPr>
          <a:xfrm>
            <a:off x="1349375" y="1257300"/>
            <a:ext cx="7556500" cy="4562475"/>
          </a:xfrm>
        </p:spPr>
        <p:txBody>
          <a:bodyPr/>
          <a:lstStyle>
            <a:lvl1pPr marL="342900" indent="-342900">
              <a:lnSpc>
                <a:spcPct val="100000"/>
              </a:lnSpc>
              <a:spcBef>
                <a:spcPts val="600"/>
              </a:spcBef>
              <a:buClr>
                <a:schemeClr val="tx2"/>
              </a:buClr>
              <a:buSzPct val="160000"/>
              <a:buFont typeface="Arial" pitchFamily="34" charset="0"/>
              <a:buChar char="•"/>
              <a:tabLst/>
              <a:defRPr/>
            </a:lvl1pPr>
            <a:lvl2pPr marL="742950" indent="-285750">
              <a:buClr>
                <a:schemeClr val="bg2"/>
              </a:buClr>
              <a:buSzPct val="110000"/>
              <a:buFont typeface="Arial" pitchFamily="34" charset="0"/>
              <a:buChar char="•"/>
              <a:defRPr sz="2400"/>
            </a:lvl2pPr>
            <a:lvl3pPr marL="1143000" indent="-228600">
              <a:buClr>
                <a:schemeClr val="accent1"/>
              </a:buClr>
              <a:buFont typeface="Wingdings" pitchFamily="2" charset="2"/>
              <a:buChar char="§"/>
              <a:defRPr/>
            </a:lvl3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8623529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416050" y="1347279"/>
            <a:ext cx="7277100" cy="4525963"/>
          </a:xfrm>
          <a:prstGeom prst="rect">
            <a:avLst/>
          </a:prstGeom>
        </p:spPr>
        <p:txBody>
          <a:bodyPr>
            <a:normAutofit/>
          </a:bodyPr>
          <a:lstStyle/>
          <a:p>
            <a:pPr lvl="0">
              <a:buClr>
                <a:srgbClr val="94C12F"/>
              </a:buClr>
              <a:buSzPct val="150000"/>
            </a:pPr>
            <a:r>
              <a:rPr lang="fr-FR" dirty="0" smtClean="0"/>
              <a:t>Cliquez pour modifier les styles du texte du masque</a:t>
            </a:r>
          </a:p>
          <a:p>
            <a:pPr lvl="1">
              <a:buClr>
                <a:schemeClr val="bg1">
                  <a:lumMod val="65000"/>
                </a:schemeClr>
              </a:buClr>
              <a:buChar char="•"/>
            </a:pPr>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1349375" y="6492876"/>
            <a:ext cx="1406525" cy="320272"/>
          </a:xfrm>
          <a:prstGeom prst="rect">
            <a:avLst/>
          </a:prstGeom>
        </p:spPr>
        <p:txBody>
          <a:bodyPr/>
          <a:lstStyle>
            <a:lvl1pPr>
              <a:defRPr lang="fr-FR" sz="1400" smtClean="0">
                <a:solidFill>
                  <a:srgbClr val="69318B"/>
                </a:solidFill>
              </a:defRPr>
            </a:lvl1pPr>
          </a:lstStyle>
          <a:p>
            <a:r>
              <a:rPr lang="fr-FR" smtClean="0"/>
              <a:t>oct-14</a:t>
            </a:r>
            <a:endParaRPr lang="fr-FR" dirty="0"/>
          </a:p>
        </p:txBody>
      </p:sp>
      <p:sp>
        <p:nvSpPr>
          <p:cNvPr id="5" name="Espace réservé du pied de page 4"/>
          <p:cNvSpPr>
            <a:spLocks noGrp="1"/>
          </p:cNvSpPr>
          <p:nvPr>
            <p:ph type="ftr" sz="quarter" idx="3"/>
          </p:nvPr>
        </p:nvSpPr>
        <p:spPr>
          <a:xfrm>
            <a:off x="2863850" y="6487710"/>
            <a:ext cx="5451476" cy="325437"/>
          </a:xfrm>
          <a:prstGeom prst="rect">
            <a:avLst/>
          </a:prstGeom>
        </p:spPr>
        <p:txBody>
          <a:bodyPr/>
          <a:lstStyle>
            <a:lvl1pPr>
              <a:defRPr lang="fr-FR" sz="1400" dirty="0">
                <a:solidFill>
                  <a:srgbClr val="69318B"/>
                </a:solidFill>
              </a:defRPr>
            </a:lvl1pPr>
          </a:lstStyle>
          <a:p>
            <a:r>
              <a:rPr lang="fr-FR" dirty="0" smtClean="0"/>
              <a:t>Grenoble - Expérimentation loi Brottes pour l'accès à l'eau</a:t>
            </a:r>
            <a:endParaRPr lang="fr-FR" dirty="0"/>
          </a:p>
        </p:txBody>
      </p:sp>
      <p:sp>
        <p:nvSpPr>
          <p:cNvPr id="6" name="Espace réservé du numéro de diapositive 5"/>
          <p:cNvSpPr>
            <a:spLocks noGrp="1"/>
          </p:cNvSpPr>
          <p:nvPr>
            <p:ph type="sldNum" sz="quarter" idx="4"/>
          </p:nvPr>
        </p:nvSpPr>
        <p:spPr>
          <a:xfrm>
            <a:off x="8410575" y="6448023"/>
            <a:ext cx="733425" cy="365125"/>
          </a:xfrm>
          <a:prstGeom prst="rect">
            <a:avLst/>
          </a:prstGeom>
        </p:spPr>
        <p:txBody>
          <a:bodyPr/>
          <a:lstStyle>
            <a:lvl1pPr>
              <a:defRPr lang="fr-FR" sz="1600" b="1" smtClean="0">
                <a:solidFill>
                  <a:srgbClr val="94C12F"/>
                </a:solidFill>
              </a:defRPr>
            </a:lvl1pPr>
          </a:lstStyle>
          <a:p>
            <a:fld id="{332CDC0A-01E6-044A-A362-F1C1ADCE5732}" type="slidenum">
              <a:rPr lang="fr-FR" smtClean="0"/>
              <a:pPr/>
              <a:t>‹N°›</a:t>
            </a:fld>
            <a:endParaRPr lang="fr-FR" dirty="0"/>
          </a:p>
        </p:txBody>
      </p:sp>
      <p:grpSp>
        <p:nvGrpSpPr>
          <p:cNvPr id="8" name="Grouper 5"/>
          <p:cNvGrpSpPr/>
          <p:nvPr/>
        </p:nvGrpSpPr>
        <p:grpSpPr>
          <a:xfrm>
            <a:off x="0" y="6350000"/>
            <a:ext cx="9144000" cy="45719"/>
            <a:chOff x="0" y="6705600"/>
            <a:chExt cx="9144000" cy="152400"/>
          </a:xfrm>
        </p:grpSpPr>
        <p:sp>
          <p:nvSpPr>
            <p:cNvPr id="9" name="Rectangle 8"/>
            <p:cNvSpPr/>
            <p:nvPr/>
          </p:nvSpPr>
          <p:spPr>
            <a:xfrm>
              <a:off x="0" y="6705600"/>
              <a:ext cx="5727700" cy="152400"/>
            </a:xfrm>
            <a:prstGeom prst="rect">
              <a:avLst/>
            </a:prstGeom>
            <a:solidFill>
              <a:srgbClr val="94C1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Rectangle 9"/>
            <p:cNvSpPr/>
            <p:nvPr/>
          </p:nvSpPr>
          <p:spPr>
            <a:xfrm>
              <a:off x="5054600" y="6705600"/>
              <a:ext cx="4089400"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pic>
        <p:nvPicPr>
          <p:cNvPr id="14" name="Image 13" descr="citexia.png"/>
          <p:cNvPicPr>
            <a:picLocks noChangeAspect="1"/>
          </p:cNvPicPr>
          <p:nvPr/>
        </p:nvPicPr>
        <p:blipFill>
          <a:blip r:embed="rId6"/>
          <a:stretch>
            <a:fillRect/>
          </a:stretch>
        </p:blipFill>
        <p:spPr>
          <a:xfrm>
            <a:off x="157480" y="6482842"/>
            <a:ext cx="1101091" cy="283424"/>
          </a:xfrm>
          <a:prstGeom prst="rect">
            <a:avLst/>
          </a:prstGeom>
        </p:spPr>
      </p:pic>
      <p:sp>
        <p:nvSpPr>
          <p:cNvPr id="2" name="Espace réservé du titre 1"/>
          <p:cNvSpPr>
            <a:spLocks noGrp="1"/>
          </p:cNvSpPr>
          <p:nvPr>
            <p:ph type="title"/>
          </p:nvPr>
        </p:nvSpPr>
        <p:spPr>
          <a:xfrm>
            <a:off x="1457325" y="446155"/>
            <a:ext cx="8229600" cy="466589"/>
          </a:xfrm>
          <a:prstGeom prst="rect">
            <a:avLst/>
          </a:prstGeom>
        </p:spPr>
        <p:txBody>
          <a:bodyPr>
            <a:normAutofit/>
          </a:bodyPr>
          <a:lstStyle/>
          <a:p>
            <a:pPr marL="0" lvl="0" algn="l"/>
            <a:r>
              <a:rPr lang="fr-FR" dirty="0" smtClean="0"/>
              <a:t>Cliquez et modifiez le titre</a:t>
            </a:r>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Lst>
  <p:timing>
    <p:tnLst>
      <p:par>
        <p:cTn id="1" dur="indefinite" restart="never" nodeType="tmRoot"/>
      </p:par>
    </p:tnLst>
  </p:timing>
  <p:hf hdr="0" dt="0"/>
  <p:txStyles>
    <p:titleStyle>
      <a:lvl1pPr algn="ctr" defTabSz="457200" rtl="0" eaLnBrk="1" latinLnBrk="0" hangingPunct="1">
        <a:spcBef>
          <a:spcPct val="0"/>
        </a:spcBef>
        <a:buNone/>
        <a:defRPr lang="fr-FR" sz="2800" b="1" kern="1200">
          <a:solidFill>
            <a:srgbClr val="69318B"/>
          </a:solidFill>
          <a:latin typeface="+mn-lt"/>
          <a:ea typeface="+mj-ea"/>
          <a:cs typeface="+mj-cs"/>
        </a:defRPr>
      </a:lvl1pPr>
    </p:titleStyle>
    <p:bodyStyle>
      <a:lvl1pPr marL="342900" indent="-342900" algn="l" defTabSz="457200" rtl="0" eaLnBrk="1" latinLnBrk="0" hangingPunct="1">
        <a:spcBef>
          <a:spcPct val="20000"/>
        </a:spcBef>
        <a:buFont typeface="Arial"/>
        <a:buChar char="•"/>
        <a:defRPr lang="fr-FR" sz="2600" kern="1200" smtClean="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lang="fr-FR" sz="2400" kern="1200" smtClean="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lang="fr-FR" sz="2200" kern="120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3875749" y="2241026"/>
            <a:ext cx="4905376" cy="799827"/>
          </a:xfrm>
        </p:spPr>
        <p:txBody>
          <a:bodyPr/>
          <a:lstStyle/>
          <a:p>
            <a:pPr marL="0" indent="0" algn="ctr">
              <a:buNone/>
            </a:pPr>
            <a:r>
              <a:rPr lang="fr-FR" dirty="0" smtClean="0"/>
              <a:t>Expérimentation des dispositifs permettant l’accès social à l’eau dans le cadre de la loi Brottes</a:t>
            </a:r>
            <a:endParaRPr lang="fr-FR" dirty="0"/>
          </a:p>
        </p:txBody>
      </p:sp>
      <p:sp>
        <p:nvSpPr>
          <p:cNvPr id="4" name="Espace réservé du texte 3"/>
          <p:cNvSpPr>
            <a:spLocks noGrp="1"/>
          </p:cNvSpPr>
          <p:nvPr>
            <p:ph type="body" sz="quarter" idx="10"/>
          </p:nvPr>
        </p:nvSpPr>
        <p:spPr>
          <a:xfrm>
            <a:off x="4151975" y="3529011"/>
            <a:ext cx="4629150" cy="729721"/>
          </a:xfrm>
        </p:spPr>
        <p:txBody>
          <a:bodyPr>
            <a:normAutofit/>
          </a:bodyPr>
          <a:lstStyle/>
          <a:p>
            <a:pPr marL="0" indent="0" algn="ctr">
              <a:buNone/>
            </a:pPr>
            <a:r>
              <a:rPr lang="fr-FR" dirty="0" smtClean="0"/>
              <a:t>Rapport de </a:t>
            </a:r>
            <a:r>
              <a:rPr lang="fr-FR" dirty="0" smtClean="0"/>
              <a:t>diagnostic</a:t>
            </a:r>
            <a:endParaRPr lang="fr-FR" dirty="0" smtClean="0"/>
          </a:p>
        </p:txBody>
      </p:sp>
      <p:pic>
        <p:nvPicPr>
          <p:cNvPr id="5" name="Image 4"/>
          <p:cNvPicPr>
            <a:picLocks noChangeAspect="1"/>
          </p:cNvPicPr>
          <p:nvPr/>
        </p:nvPicPr>
        <p:blipFill>
          <a:blip r:embed="rId2"/>
          <a:stretch>
            <a:fillRect/>
          </a:stretch>
        </p:blipFill>
        <p:spPr>
          <a:xfrm>
            <a:off x="3716867" y="579363"/>
            <a:ext cx="4946121" cy="1130542"/>
          </a:xfrm>
          <a:prstGeom prst="rect">
            <a:avLst/>
          </a:prstGeom>
        </p:spPr>
      </p:pic>
      <p:pic>
        <p:nvPicPr>
          <p:cNvPr id="6" name="Image 5" descr="Capture d’écran 2011-12-20 à 11.29.48.png"/>
          <p:cNvPicPr/>
          <p:nvPr/>
        </p:nvPicPr>
        <p:blipFill>
          <a:blip r:embed="rId3" cstate="print">
            <a:extLst>
              <a:ext uri="{28A0092B-C50C-407E-A947-70E740481C1C}">
                <a14:useLocalDpi xmlns:a14="http://schemas.microsoft.com/office/drawing/2010/main" val="0"/>
              </a:ext>
            </a:extLst>
          </a:blip>
          <a:stretch>
            <a:fillRect/>
          </a:stretch>
        </p:blipFill>
        <p:spPr>
          <a:xfrm>
            <a:off x="6502083" y="4956387"/>
            <a:ext cx="2539048" cy="911013"/>
          </a:xfrm>
          <a:prstGeom prst="rect">
            <a:avLst/>
          </a:prstGeom>
        </p:spPr>
      </p:pic>
      <p:pic>
        <p:nvPicPr>
          <p:cNvPr id="7" name="Image 6" descr="http://www.fors-rs.com/fors_imports/fors_header.jpg"/>
          <p:cNvPicPr/>
          <p:nvPr/>
        </p:nvPicPr>
        <p:blipFill>
          <a:blip r:embed="rId4">
            <a:extLst>
              <a:ext uri="{28A0092B-C50C-407E-A947-70E740481C1C}">
                <a14:useLocalDpi xmlns:a14="http://schemas.microsoft.com/office/drawing/2010/main" val="0"/>
              </a:ext>
            </a:extLst>
          </a:blip>
          <a:srcRect l="1328" t="6686" r="50768" b="25584"/>
          <a:stretch>
            <a:fillRect/>
          </a:stretch>
        </p:blipFill>
        <p:spPr bwMode="auto">
          <a:xfrm>
            <a:off x="3716867" y="5139691"/>
            <a:ext cx="2696721" cy="668231"/>
          </a:xfrm>
          <a:prstGeom prst="rect">
            <a:avLst/>
          </a:prstGeom>
          <a:noFill/>
        </p:spPr>
      </p:pic>
    </p:spTree>
    <p:extLst>
      <p:ext uri="{BB962C8B-B14F-4D97-AF65-F5344CB8AC3E}">
        <p14:creationId xmlns:p14="http://schemas.microsoft.com/office/powerpoint/2010/main" val="2810547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Analyse détaillée des usages </a:t>
            </a:r>
            <a:r>
              <a:rPr lang="fr-FR" u="sng" dirty="0" smtClean="0"/>
              <a:t>sur Grenoble</a:t>
            </a:r>
            <a:endParaRPr lang="fr-FR" u="sng"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10</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1277937" y="991499"/>
            <a:ext cx="7556500" cy="4562475"/>
          </a:xfrm>
        </p:spPr>
        <p:txBody>
          <a:bodyPr>
            <a:normAutofit/>
          </a:bodyPr>
          <a:lstStyle/>
          <a:p>
            <a:r>
              <a:rPr lang="fr-FR" sz="1400" dirty="0" smtClean="0"/>
              <a:t>Analyse de la base de données de facturation de Grenoble</a:t>
            </a:r>
          </a:p>
          <a:p>
            <a:r>
              <a:rPr lang="fr-FR" sz="1600" b="1" dirty="0" smtClean="0"/>
              <a:t>Les usages domestiques représentent 70% des usages</a:t>
            </a:r>
          </a:p>
          <a:p>
            <a:r>
              <a:rPr lang="fr-FR" sz="1400" dirty="0" smtClean="0"/>
              <a:t>Les usages domestiques individuels représentent seulement 36% des consommations  </a:t>
            </a:r>
            <a:r>
              <a:rPr lang="fr-FR" sz="1400" dirty="0" smtClean="0">
                <a:sym typeface="Wingdings" panose="05000000000000000000" pitchFamily="2" charset="2"/>
              </a:rPr>
              <a:t> une « tarification » sociale sur la facture de serait applicable qu’à 36 % des volumes. </a:t>
            </a:r>
          </a:p>
          <a:p>
            <a:r>
              <a:rPr lang="fr-FR" sz="1400" dirty="0" smtClean="0">
                <a:sym typeface="Wingdings" panose="05000000000000000000" pitchFamily="2" charset="2"/>
              </a:rPr>
              <a:t>31% des usagers ne sont pas présents toute l’année  ils ont de petites consommations.</a:t>
            </a:r>
            <a:endParaRPr lang="fr-FR" sz="1400" dirty="0"/>
          </a:p>
        </p:txBody>
      </p:sp>
      <p:pic>
        <p:nvPicPr>
          <p:cNvPr id="7" name="Image 6"/>
          <p:cNvPicPr>
            <a:picLocks noChangeAspect="1"/>
          </p:cNvPicPr>
          <p:nvPr/>
        </p:nvPicPr>
        <p:blipFill>
          <a:blip r:embed="rId2"/>
          <a:stretch>
            <a:fillRect/>
          </a:stretch>
        </p:blipFill>
        <p:spPr>
          <a:xfrm>
            <a:off x="249155" y="2386380"/>
            <a:ext cx="4730553" cy="3984725"/>
          </a:xfrm>
          <a:prstGeom prst="rect">
            <a:avLst/>
          </a:prstGeom>
        </p:spPr>
      </p:pic>
      <p:pic>
        <p:nvPicPr>
          <p:cNvPr id="8" name="Image 7"/>
          <p:cNvPicPr>
            <a:picLocks noChangeAspect="1"/>
          </p:cNvPicPr>
          <p:nvPr/>
        </p:nvPicPr>
        <p:blipFill>
          <a:blip r:embed="rId3"/>
          <a:stretch>
            <a:fillRect/>
          </a:stretch>
        </p:blipFill>
        <p:spPr>
          <a:xfrm>
            <a:off x="5534025" y="2655321"/>
            <a:ext cx="3455411" cy="3142576"/>
          </a:xfrm>
          <a:prstGeom prst="rect">
            <a:avLst/>
          </a:prstGeom>
        </p:spPr>
      </p:pic>
    </p:spTree>
    <p:extLst>
      <p:ext uri="{BB962C8B-B14F-4D97-AF65-F5344CB8AC3E}">
        <p14:creationId xmlns:p14="http://schemas.microsoft.com/office/powerpoint/2010/main" val="3898529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Focus sur les usages « individuels » à Grenoble</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11</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449386" y="1202054"/>
            <a:ext cx="8491414" cy="1341803"/>
          </a:xfrm>
        </p:spPr>
        <p:txBody>
          <a:bodyPr>
            <a:noAutofit/>
          </a:bodyPr>
          <a:lstStyle/>
          <a:p>
            <a:r>
              <a:rPr lang="fr-FR" sz="1800" dirty="0" smtClean="0"/>
              <a:t>¼ des abonnés individuel sont facturés en moyenne 9 m</a:t>
            </a:r>
            <a:r>
              <a:rPr lang="fr-FR" sz="1800" baseline="30000" dirty="0" smtClean="0"/>
              <a:t>3</a:t>
            </a:r>
            <a:r>
              <a:rPr lang="fr-FR" sz="1800" dirty="0" smtClean="0"/>
              <a:t> /an</a:t>
            </a:r>
          </a:p>
          <a:p>
            <a:r>
              <a:rPr lang="fr-FR" sz="1800" dirty="0" smtClean="0"/>
              <a:t>¼ des facturés </a:t>
            </a:r>
            <a:r>
              <a:rPr lang="fr-FR" sz="1800" u="sng" dirty="0" smtClean="0"/>
              <a:t>présents toute l’année </a:t>
            </a:r>
            <a:r>
              <a:rPr lang="fr-FR" sz="1800" dirty="0" smtClean="0"/>
              <a:t>sont facturés en moyenne 16 m</a:t>
            </a:r>
            <a:r>
              <a:rPr lang="fr-FR" sz="1800" baseline="30000" dirty="0" smtClean="0"/>
              <a:t>3</a:t>
            </a:r>
            <a:r>
              <a:rPr lang="fr-FR" sz="1800" dirty="0" smtClean="0"/>
              <a:t>/an</a:t>
            </a:r>
          </a:p>
          <a:p>
            <a:r>
              <a:rPr lang="fr-FR" sz="1800" dirty="0" smtClean="0"/>
              <a:t>Ces faibles consommations peuvent être liées à la présence d’une comptabilisation différente pour l’eau chaude et l’eau froide dans certains immeubles</a:t>
            </a:r>
            <a:endParaRPr lang="fr-FR" sz="1800" dirty="0"/>
          </a:p>
        </p:txBody>
      </p:sp>
      <p:pic>
        <p:nvPicPr>
          <p:cNvPr id="10" name="Image 9"/>
          <p:cNvPicPr>
            <a:picLocks noChangeAspect="1"/>
          </p:cNvPicPr>
          <p:nvPr/>
        </p:nvPicPr>
        <p:blipFill>
          <a:blip r:embed="rId2"/>
          <a:stretch>
            <a:fillRect/>
          </a:stretch>
        </p:blipFill>
        <p:spPr>
          <a:xfrm>
            <a:off x="554037" y="2543857"/>
            <a:ext cx="7748698" cy="1803844"/>
          </a:xfrm>
          <a:prstGeom prst="rect">
            <a:avLst/>
          </a:prstGeom>
        </p:spPr>
      </p:pic>
      <p:pic>
        <p:nvPicPr>
          <p:cNvPr id="11" name="Image 10"/>
          <p:cNvPicPr>
            <a:picLocks noChangeAspect="1"/>
          </p:cNvPicPr>
          <p:nvPr/>
        </p:nvPicPr>
        <p:blipFill>
          <a:blip r:embed="rId3"/>
          <a:stretch>
            <a:fillRect/>
          </a:stretch>
        </p:blipFill>
        <p:spPr>
          <a:xfrm>
            <a:off x="566628" y="4459756"/>
            <a:ext cx="7748698" cy="1803844"/>
          </a:xfrm>
          <a:prstGeom prst="rect">
            <a:avLst/>
          </a:prstGeom>
        </p:spPr>
      </p:pic>
    </p:spTree>
    <p:extLst>
      <p:ext uri="{BB962C8B-B14F-4D97-AF65-F5344CB8AC3E}">
        <p14:creationId xmlns:p14="http://schemas.microsoft.com/office/powerpoint/2010/main" val="922093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Evolution des consommations en fonction de la taille</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12</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1349375" y="1069042"/>
            <a:ext cx="7556500" cy="5264523"/>
          </a:xfrm>
        </p:spPr>
        <p:txBody>
          <a:bodyPr>
            <a:normAutofit fontScale="85000" lnSpcReduction="20000"/>
          </a:bodyPr>
          <a:lstStyle/>
          <a:p>
            <a:r>
              <a:rPr lang="fr-FR" sz="2000" dirty="0" smtClean="0"/>
              <a:t>Les fichiers d’usagers de la Métro ne permettent pas d’évaluer l’évolution des consommations en fonction de la taille des ménages</a:t>
            </a:r>
          </a:p>
          <a:p>
            <a:r>
              <a:rPr lang="fr-FR" sz="2000" dirty="0" smtClean="0"/>
              <a:t>Une étude réalisée par la Régie immobilière de la Ville de Paris sur les consommations 2006-2008 de 31000 logements montre les évolutions moyennes suivantes :</a:t>
            </a:r>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smtClean="0"/>
          </a:p>
          <a:p>
            <a:r>
              <a:rPr lang="fr-FR" sz="2000" dirty="0" smtClean="0"/>
              <a:t>Ces données sont très éloignées des consommations constatées à Grenoble (peut être du fait des compteurs eau chaude eau froide)</a:t>
            </a:r>
          </a:p>
          <a:p>
            <a:r>
              <a:rPr lang="fr-FR" sz="2000" dirty="0" smtClean="0"/>
              <a:t>La part de la personne supplémentaire varie de 0,7 à 0,4 parts. </a:t>
            </a:r>
          </a:p>
          <a:p>
            <a:r>
              <a:rPr lang="fr-FR" sz="2000" dirty="0" smtClean="0"/>
              <a:t>Pour rappel :</a:t>
            </a:r>
          </a:p>
          <a:p>
            <a:pPr lvl="1"/>
            <a:r>
              <a:rPr lang="fr-FR" sz="1800" dirty="0" smtClean="0"/>
              <a:t>l’INSEE utilise pour définir ses unités de consommation : 0,5 part pour la deuxième personne et 0,3 part pour les suivantes (enfant de -14 ans)</a:t>
            </a:r>
          </a:p>
          <a:p>
            <a:pPr lvl="1"/>
            <a:r>
              <a:rPr lang="fr-FR" sz="1800" dirty="0" smtClean="0"/>
              <a:t>La CAF utilise dans le calcul de son QF : 2 parts (que la personne soit seule ou en couple et 0,5 part par enfant (sauf pour le 3</a:t>
            </a:r>
            <a:r>
              <a:rPr lang="fr-FR" sz="1800" baseline="30000" dirty="0" smtClean="0"/>
              <a:t>ème</a:t>
            </a:r>
            <a:r>
              <a:rPr lang="fr-FR" sz="1800" dirty="0" smtClean="0"/>
              <a:t> qui compte pour 1 part)</a:t>
            </a:r>
          </a:p>
          <a:p>
            <a:endParaRPr lang="fr-FR" sz="2000" dirty="0"/>
          </a:p>
        </p:txBody>
      </p:sp>
      <p:pic>
        <p:nvPicPr>
          <p:cNvPr id="8" name="Image 7"/>
          <p:cNvPicPr>
            <a:picLocks noChangeAspect="1"/>
          </p:cNvPicPr>
          <p:nvPr/>
        </p:nvPicPr>
        <p:blipFill>
          <a:blip r:embed="rId2"/>
          <a:stretch>
            <a:fillRect/>
          </a:stretch>
        </p:blipFill>
        <p:spPr>
          <a:xfrm>
            <a:off x="2408537" y="2302928"/>
            <a:ext cx="6002038" cy="1859190"/>
          </a:xfrm>
          <a:prstGeom prst="rect">
            <a:avLst/>
          </a:prstGeom>
        </p:spPr>
      </p:pic>
    </p:spTree>
    <p:extLst>
      <p:ext uri="{BB962C8B-B14F-4D97-AF65-F5344CB8AC3E}">
        <p14:creationId xmlns:p14="http://schemas.microsoft.com/office/powerpoint/2010/main" val="4076587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46 tarifs plutôt bas…</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13</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1277937" y="1002173"/>
            <a:ext cx="7556500" cy="4562475"/>
          </a:xfrm>
        </p:spPr>
        <p:txBody>
          <a:bodyPr>
            <a:normAutofit/>
          </a:bodyPr>
          <a:lstStyle/>
          <a:p>
            <a:r>
              <a:rPr lang="fr-FR" sz="1400" dirty="0" smtClean="0"/>
              <a:t>Des factures « 120 m</a:t>
            </a:r>
            <a:r>
              <a:rPr lang="fr-FR" sz="1400" baseline="30000" dirty="0" smtClean="0"/>
              <a:t>3</a:t>
            </a:r>
            <a:r>
              <a:rPr lang="fr-FR" sz="1400" dirty="0" smtClean="0"/>
              <a:t> » allant de 2,17 €/m</a:t>
            </a:r>
            <a:r>
              <a:rPr lang="fr-FR" sz="1400" baseline="30000" dirty="0" smtClean="0"/>
              <a:t>3</a:t>
            </a:r>
            <a:r>
              <a:rPr lang="fr-FR" sz="1400" dirty="0" smtClean="0"/>
              <a:t> à 4,77 €/m3, pour une moyenne de </a:t>
            </a:r>
            <a:r>
              <a:rPr lang="fr-FR" sz="1400" b="1" dirty="0" smtClean="0"/>
              <a:t>2,91 € TTC/m</a:t>
            </a:r>
            <a:r>
              <a:rPr lang="fr-FR" sz="1400" b="1" baseline="30000" dirty="0" smtClean="0"/>
              <a:t>3</a:t>
            </a:r>
            <a:r>
              <a:rPr lang="fr-FR" sz="1400" b="1" baseline="-25000" dirty="0" smtClean="0"/>
              <a:t> </a:t>
            </a:r>
            <a:r>
              <a:rPr lang="fr-FR" sz="1400" b="1" dirty="0" smtClean="0"/>
              <a:t> en 2015.  </a:t>
            </a:r>
            <a:r>
              <a:rPr lang="fr-FR" sz="1400" dirty="0" smtClean="0"/>
              <a:t>La moyenne pondérée par les volumes est de </a:t>
            </a:r>
            <a:r>
              <a:rPr lang="fr-FR" sz="1400" b="1" dirty="0" smtClean="0"/>
              <a:t>2,64 € TTC /m</a:t>
            </a:r>
            <a:r>
              <a:rPr lang="fr-FR" sz="1400" b="1" baseline="30000" dirty="0" smtClean="0"/>
              <a:t>3 </a:t>
            </a:r>
            <a:r>
              <a:rPr lang="fr-FR" sz="1400" b="1" dirty="0" smtClean="0"/>
              <a:t> </a:t>
            </a:r>
            <a:r>
              <a:rPr lang="fr-FR" sz="1400" dirty="0" smtClean="0"/>
              <a:t>en 2015.</a:t>
            </a:r>
            <a:endParaRPr lang="fr-FR" sz="1400" baseline="30000" dirty="0" smtClean="0"/>
          </a:p>
          <a:p>
            <a:r>
              <a:rPr lang="fr-FR" sz="1400" dirty="0" smtClean="0"/>
              <a:t>La Métro est dans </a:t>
            </a:r>
            <a:r>
              <a:rPr lang="fr-FR" sz="1400" b="1" dirty="0"/>
              <a:t>la moyenne basse des collectivités</a:t>
            </a:r>
            <a:r>
              <a:rPr lang="fr-FR" sz="1400" dirty="0"/>
              <a:t> en termes de </a:t>
            </a:r>
            <a:r>
              <a:rPr lang="fr-FR" sz="1400" dirty="0" smtClean="0"/>
              <a:t>tarifs.</a:t>
            </a:r>
          </a:p>
          <a:p>
            <a:r>
              <a:rPr lang="fr-FR" sz="1400" dirty="0" smtClean="0"/>
              <a:t>Le </a:t>
            </a:r>
            <a:r>
              <a:rPr lang="fr-FR" sz="1400" dirty="0"/>
              <a:t>tarif moyen en France est de 3,78 €/m</a:t>
            </a:r>
            <a:r>
              <a:rPr lang="fr-FR" sz="1400" baseline="30000" dirty="0"/>
              <a:t>3</a:t>
            </a:r>
            <a:r>
              <a:rPr lang="fr-FR" sz="1400" dirty="0"/>
              <a:t> au 1er janvier 2012 selon les études d’Eau France et de </a:t>
            </a:r>
            <a:r>
              <a:rPr lang="fr-FR" sz="1400" b="1" dirty="0"/>
              <a:t>3,59€ TTC/m</a:t>
            </a:r>
            <a:r>
              <a:rPr lang="fr-FR" sz="1400" b="1" baseline="30000" dirty="0"/>
              <a:t>3</a:t>
            </a:r>
            <a:r>
              <a:rPr lang="fr-FR" sz="1400" dirty="0"/>
              <a:t> pour les villes de plus de 100 000 habitants selon cette même source</a:t>
            </a:r>
            <a:r>
              <a:rPr lang="fr-FR" sz="1400" dirty="0" smtClean="0"/>
              <a:t>.</a:t>
            </a:r>
          </a:p>
          <a:p>
            <a:r>
              <a:rPr lang="fr-FR" sz="1400" dirty="0" smtClean="0"/>
              <a:t>L’eau ne coûte pas trop cher car d’une part la plus part des services sont en gestion publique (régie ou SPL)  et d’autre part elle ne nécessite pas beaucoup de traitement ni beaucoup d’énergie de distribution…</a:t>
            </a:r>
          </a:p>
          <a:p>
            <a:endParaRPr lang="fr-FR" sz="1400" baseline="30000" dirty="0" smtClean="0"/>
          </a:p>
        </p:txBody>
      </p:sp>
      <p:pic>
        <p:nvPicPr>
          <p:cNvPr id="9" name="Image 8"/>
          <p:cNvPicPr>
            <a:picLocks noChangeAspect="1"/>
          </p:cNvPicPr>
          <p:nvPr/>
        </p:nvPicPr>
        <p:blipFill>
          <a:blip r:embed="rId2"/>
          <a:stretch>
            <a:fillRect/>
          </a:stretch>
        </p:blipFill>
        <p:spPr>
          <a:xfrm>
            <a:off x="198142" y="3042889"/>
            <a:ext cx="8900350" cy="3405134"/>
          </a:xfrm>
          <a:prstGeom prst="rect">
            <a:avLst/>
          </a:prstGeom>
        </p:spPr>
      </p:pic>
    </p:spTree>
    <p:extLst>
      <p:ext uri="{BB962C8B-B14F-4D97-AF65-F5344CB8AC3E}">
        <p14:creationId xmlns:p14="http://schemas.microsoft.com/office/powerpoint/2010/main" val="867135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14</a:t>
            </a:fld>
            <a:endParaRPr lang="fr-FR" dirty="0"/>
          </a:p>
        </p:txBody>
      </p:sp>
      <p:sp>
        <p:nvSpPr>
          <p:cNvPr id="5" name="Espace réservé du texte 4"/>
          <p:cNvSpPr>
            <a:spLocks noGrp="1"/>
          </p:cNvSpPr>
          <p:nvPr>
            <p:ph type="body" sz="quarter" idx="13"/>
          </p:nvPr>
        </p:nvSpPr>
        <p:spPr/>
        <p:txBody>
          <a:bodyPr/>
          <a:lstStyle/>
          <a:p>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715"/>
            <a:ext cx="9144000" cy="6466245"/>
          </a:xfrm>
          <a:prstGeom prst="rect">
            <a:avLst/>
          </a:prstGeom>
        </p:spPr>
      </p:pic>
      <p:sp>
        <p:nvSpPr>
          <p:cNvPr id="10" name="Rectangle 9"/>
          <p:cNvSpPr/>
          <p:nvPr/>
        </p:nvSpPr>
        <p:spPr>
          <a:xfrm>
            <a:off x="8805333" y="237067"/>
            <a:ext cx="143934" cy="2376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solidFill>
                  <a:schemeClr val="tx1"/>
                </a:solidFill>
              </a:rPr>
              <a:t>5</a:t>
            </a:r>
            <a:endParaRPr lang="fr-FR" sz="1600" b="1" dirty="0">
              <a:solidFill>
                <a:schemeClr val="tx1"/>
              </a:solidFill>
            </a:endParaRPr>
          </a:p>
        </p:txBody>
      </p:sp>
    </p:spTree>
    <p:extLst>
      <p:ext uri="{BB962C8B-B14F-4D97-AF65-F5344CB8AC3E}">
        <p14:creationId xmlns:p14="http://schemas.microsoft.com/office/powerpoint/2010/main" val="3984575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factures d’eau TTC</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15</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806824" y="1257300"/>
            <a:ext cx="8099051" cy="4955241"/>
          </a:xfrm>
        </p:spPr>
        <p:txBody>
          <a:bodyPr>
            <a:normAutofit/>
          </a:bodyPr>
          <a:lstStyle/>
          <a:p>
            <a:r>
              <a:rPr lang="fr-FR" sz="2000" dirty="0" smtClean="0"/>
              <a:t>Des tarifs très hétérogènes</a:t>
            </a:r>
          </a:p>
          <a:p>
            <a:r>
              <a:rPr lang="fr-FR" sz="2000" dirty="0" smtClean="0"/>
              <a:t>Des factures fortement impactées par la taille du ménage</a:t>
            </a:r>
          </a:p>
          <a:p>
            <a:r>
              <a:rPr lang="fr-FR" sz="2000" dirty="0" smtClean="0"/>
              <a:t>Exemple de variation de facture par tanche de 40 m</a:t>
            </a:r>
            <a:r>
              <a:rPr lang="fr-FR" sz="2000" baseline="30000" dirty="0" smtClean="0"/>
              <a:t>3</a:t>
            </a:r>
            <a:r>
              <a:rPr lang="fr-FR" sz="2000" dirty="0" smtClean="0"/>
              <a:t>/habitant sur l’ensemble des 42 communes de l’agglomération : </a:t>
            </a:r>
          </a:p>
          <a:p>
            <a:endParaRPr lang="fr-FR" sz="2000" dirty="0"/>
          </a:p>
          <a:p>
            <a:endParaRPr lang="fr-FR" sz="2000" dirty="0" smtClean="0"/>
          </a:p>
          <a:p>
            <a:endParaRPr lang="fr-FR" sz="2000" dirty="0"/>
          </a:p>
          <a:p>
            <a:endParaRPr lang="fr-FR" sz="2000" dirty="0" smtClean="0"/>
          </a:p>
          <a:p>
            <a:pPr lvl="1"/>
            <a:endParaRPr lang="fr-FR" sz="1800" dirty="0" smtClean="0"/>
          </a:p>
        </p:txBody>
      </p:sp>
      <p:pic>
        <p:nvPicPr>
          <p:cNvPr id="8" name="Image 7"/>
          <p:cNvPicPr>
            <a:picLocks noChangeAspect="1"/>
          </p:cNvPicPr>
          <p:nvPr/>
        </p:nvPicPr>
        <p:blipFill>
          <a:blip r:embed="rId2"/>
          <a:stretch>
            <a:fillRect/>
          </a:stretch>
        </p:blipFill>
        <p:spPr>
          <a:xfrm>
            <a:off x="806824" y="2871412"/>
            <a:ext cx="7590864" cy="1612900"/>
          </a:xfrm>
          <a:prstGeom prst="rect">
            <a:avLst/>
          </a:prstGeom>
        </p:spPr>
      </p:pic>
    </p:spTree>
    <p:extLst>
      <p:ext uri="{BB962C8B-B14F-4D97-AF65-F5344CB8AC3E}">
        <p14:creationId xmlns:p14="http://schemas.microsoft.com/office/powerpoint/2010/main" val="471116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Economie générale des services</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16</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1419225" y="999986"/>
            <a:ext cx="7499350" cy="5650442"/>
          </a:xfrm>
        </p:spPr>
        <p:txBody>
          <a:bodyPr>
            <a:normAutofit fontScale="77500" lnSpcReduction="20000"/>
          </a:bodyPr>
          <a:lstStyle/>
          <a:p>
            <a:r>
              <a:rPr lang="fr-FR" dirty="0" smtClean="0"/>
              <a:t>Il </a:t>
            </a:r>
            <a:r>
              <a:rPr lang="fr-FR" dirty="0"/>
              <a:t>s’agit </a:t>
            </a:r>
            <a:r>
              <a:rPr lang="fr-FR" dirty="0" smtClean="0"/>
              <a:t>de services publics industriels </a:t>
            </a:r>
            <a:r>
              <a:rPr lang="fr-FR" dirty="0"/>
              <a:t>et </a:t>
            </a:r>
            <a:r>
              <a:rPr lang="fr-FR" dirty="0" smtClean="0"/>
              <a:t>commerciaux </a:t>
            </a:r>
            <a:r>
              <a:rPr lang="fr-FR" dirty="0"/>
              <a:t>(SPIC), conséquence :</a:t>
            </a:r>
          </a:p>
          <a:p>
            <a:pPr lvl="1"/>
            <a:r>
              <a:rPr lang="fr-FR" dirty="0"/>
              <a:t>Le service est entièrement financé par le prix de l’eau : </a:t>
            </a:r>
            <a:r>
              <a:rPr lang="fr-FR" b="1" dirty="0">
                <a:solidFill>
                  <a:schemeClr val="accent1"/>
                </a:solidFill>
              </a:rPr>
              <a:t>l’eau paie l’eau.</a:t>
            </a:r>
          </a:p>
          <a:p>
            <a:pPr lvl="1"/>
            <a:r>
              <a:rPr lang="fr-FR" i="1" dirty="0"/>
              <a:t>Très différent par exemple de la restauration scolaire où le budget général finance 2/3 du budget.</a:t>
            </a:r>
          </a:p>
          <a:p>
            <a:pPr lvl="1"/>
            <a:r>
              <a:rPr lang="fr-FR" dirty="0"/>
              <a:t>Mais dérogation envisagée par la loi Brottes pour financer le volet social</a:t>
            </a:r>
          </a:p>
          <a:p>
            <a:r>
              <a:rPr lang="fr-FR" dirty="0"/>
              <a:t>3 services différents et 3 </a:t>
            </a:r>
            <a:r>
              <a:rPr lang="fr-FR" dirty="0">
                <a:solidFill>
                  <a:schemeClr val="accent1"/>
                </a:solidFill>
              </a:rPr>
              <a:t>budgets équilibrés </a:t>
            </a:r>
            <a:r>
              <a:rPr lang="fr-FR" dirty="0"/>
              <a:t>: </a:t>
            </a:r>
          </a:p>
          <a:p>
            <a:pPr lvl="1"/>
            <a:r>
              <a:rPr lang="fr-FR" dirty="0"/>
              <a:t>l’eau potable,</a:t>
            </a:r>
          </a:p>
          <a:p>
            <a:pPr lvl="1"/>
            <a:r>
              <a:rPr lang="fr-FR" dirty="0"/>
              <a:t>l’assainissement collectif et </a:t>
            </a:r>
          </a:p>
          <a:p>
            <a:pPr lvl="1"/>
            <a:r>
              <a:rPr lang="fr-FR" dirty="0"/>
              <a:t>l’assainissement non collectif (SPANC) </a:t>
            </a:r>
            <a:r>
              <a:rPr lang="fr-FR" sz="2200" dirty="0"/>
              <a:t>(assez marginal et non pris en compte dans l’étude</a:t>
            </a:r>
            <a:r>
              <a:rPr lang="fr-FR" sz="2200" dirty="0" smtClean="0"/>
              <a:t>)</a:t>
            </a:r>
            <a:endParaRPr lang="fr-FR" dirty="0"/>
          </a:p>
          <a:p>
            <a:r>
              <a:rPr lang="fr-FR" dirty="0" smtClean="0"/>
              <a:t>Bilan budgétaire :</a:t>
            </a:r>
          </a:p>
          <a:p>
            <a:pPr lvl="1"/>
            <a:r>
              <a:rPr lang="fr-FR" dirty="0" smtClean="0"/>
              <a:t>Eau potable : BP 2015 = 39 700 k€ HT de redevances (y compris agence de l’eau et tous services y compris délégataire) </a:t>
            </a:r>
            <a:r>
              <a:rPr lang="fr-FR" sz="1800" dirty="0" smtClean="0"/>
              <a:t>(source simulation volumes et tarifs 120 m</a:t>
            </a:r>
            <a:r>
              <a:rPr lang="fr-FR" sz="1800" baseline="30000" dirty="0" smtClean="0"/>
              <a:t>3</a:t>
            </a:r>
            <a:r>
              <a:rPr lang="fr-FR" sz="1800" dirty="0" smtClean="0"/>
              <a:t>)</a:t>
            </a:r>
          </a:p>
          <a:p>
            <a:pPr lvl="1"/>
            <a:r>
              <a:rPr lang="fr-FR" dirty="0" smtClean="0"/>
              <a:t>Assainissement : 27 800 k€ HT de redevance assainissement et agence de l’eau (source service assainissement)</a:t>
            </a:r>
          </a:p>
          <a:p>
            <a:pPr lvl="1"/>
            <a:r>
              <a:rPr lang="fr-FR" dirty="0" smtClean="0"/>
              <a:t>Total  : 57 </a:t>
            </a:r>
            <a:r>
              <a:rPr lang="fr-FR" dirty="0"/>
              <a:t>5</a:t>
            </a:r>
            <a:r>
              <a:rPr lang="fr-FR" dirty="0" smtClean="0"/>
              <a:t>00 k€ HT </a:t>
            </a:r>
            <a:r>
              <a:rPr lang="fr-FR" u="sng" dirty="0" smtClean="0"/>
              <a:t>environ</a:t>
            </a:r>
            <a:r>
              <a:rPr lang="fr-FR" dirty="0" smtClean="0"/>
              <a:t>.</a:t>
            </a:r>
          </a:p>
          <a:p>
            <a:endParaRPr lang="fr-FR" dirty="0"/>
          </a:p>
          <a:p>
            <a:endParaRPr lang="fr-FR" dirty="0" smtClean="0"/>
          </a:p>
        </p:txBody>
      </p:sp>
    </p:spTree>
    <p:extLst>
      <p:ext uri="{BB962C8B-B14F-4D97-AF65-F5344CB8AC3E}">
        <p14:creationId xmlns:p14="http://schemas.microsoft.com/office/powerpoint/2010/main" val="200963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Niveau des impayés</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17</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1335554" y="1057578"/>
            <a:ext cx="7556500" cy="4629150"/>
          </a:xfrm>
        </p:spPr>
        <p:txBody>
          <a:bodyPr>
            <a:normAutofit/>
          </a:bodyPr>
          <a:lstStyle/>
          <a:p>
            <a:r>
              <a:rPr lang="fr-FR" sz="1400" dirty="0" smtClean="0"/>
              <a:t>L’indicateur utilisé dans l’eau est le niveau des impayés au 31 décembre de l’année N pour les factures émises avant le 31 décembre N-1 rapporté au montant des recettes facturées de N-1 </a:t>
            </a:r>
            <a:r>
              <a:rPr lang="fr-FR" sz="1400" dirty="0">
                <a:sym typeface="Wingdings" panose="05000000000000000000" pitchFamily="2" charset="2"/>
              </a:rPr>
              <a:t> </a:t>
            </a:r>
            <a:r>
              <a:rPr lang="fr-FR" sz="1400" dirty="0"/>
              <a:t>C’est-à-dire </a:t>
            </a:r>
            <a:r>
              <a:rPr lang="fr-FR" sz="1400" b="1" dirty="0">
                <a:solidFill>
                  <a:schemeClr val="tx2"/>
                </a:solidFill>
              </a:rPr>
              <a:t>les impayés de plus d’un an</a:t>
            </a:r>
          </a:p>
          <a:p>
            <a:r>
              <a:rPr lang="fr-FR" sz="1400" dirty="0" smtClean="0"/>
              <a:t>Il n’est pas possible de comparer un impayé de plus 6 mois avec un impayé de plus d’un an (ex ci-dessous : Echirolles dispose d’un impayé à 6 mois)</a:t>
            </a:r>
          </a:p>
          <a:p>
            <a:r>
              <a:rPr lang="fr-FR" sz="1400" dirty="0" smtClean="0"/>
              <a:t>Beaucoup de difficultés ces dernières années en matière de régularité de facturation </a:t>
            </a:r>
            <a:r>
              <a:rPr lang="fr-FR" sz="1400" dirty="0" smtClean="0">
                <a:sym typeface="Wingdings" panose="05000000000000000000" pitchFamily="2" charset="2"/>
              </a:rPr>
              <a:t> entraine des variation d’impayés importantes d’une année sur l’autre</a:t>
            </a:r>
          </a:p>
          <a:p>
            <a:r>
              <a:rPr lang="fr-FR" sz="1400" b="1" dirty="0" smtClean="0">
                <a:sym typeface="Wingdings" panose="05000000000000000000" pitchFamily="2" charset="2"/>
              </a:rPr>
              <a:t>L’indicateur est très peu fiable, il est difficile d’interpréter les tendances</a:t>
            </a:r>
          </a:p>
          <a:p>
            <a:r>
              <a:rPr lang="fr-FR" sz="1400" b="1" dirty="0" smtClean="0">
                <a:sym typeface="Wingdings" panose="05000000000000000000" pitchFamily="2" charset="2"/>
              </a:rPr>
              <a:t>Mais au-delà de 2%, la situation est préoccupante.</a:t>
            </a:r>
            <a:endParaRPr lang="fr-FR" sz="1400" b="1" dirty="0" smtClean="0"/>
          </a:p>
          <a:p>
            <a:endParaRPr lang="fr-FR" sz="1400" dirty="0"/>
          </a:p>
        </p:txBody>
      </p:sp>
      <p:pic>
        <p:nvPicPr>
          <p:cNvPr id="8" name="Image 7"/>
          <p:cNvPicPr>
            <a:picLocks noChangeAspect="1"/>
          </p:cNvPicPr>
          <p:nvPr/>
        </p:nvPicPr>
        <p:blipFill>
          <a:blip r:embed="rId2"/>
          <a:stretch>
            <a:fillRect/>
          </a:stretch>
        </p:blipFill>
        <p:spPr>
          <a:xfrm>
            <a:off x="1419225" y="3445055"/>
            <a:ext cx="7075487" cy="2928682"/>
          </a:xfrm>
          <a:prstGeom prst="rect">
            <a:avLst/>
          </a:prstGeom>
        </p:spPr>
      </p:pic>
    </p:spTree>
    <p:extLst>
      <p:ext uri="{BB962C8B-B14F-4D97-AF65-F5344CB8AC3E}">
        <p14:creationId xmlns:p14="http://schemas.microsoft.com/office/powerpoint/2010/main" val="2969625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services en évolution</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18</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1277937" y="3910514"/>
            <a:ext cx="7494588" cy="2651689"/>
          </a:xfrm>
        </p:spPr>
        <p:txBody>
          <a:bodyPr>
            <a:normAutofit/>
          </a:bodyPr>
          <a:lstStyle/>
          <a:p>
            <a:r>
              <a:rPr lang="fr-FR" sz="2000" dirty="0" smtClean="0"/>
              <a:t>Evolution des consommations </a:t>
            </a:r>
          </a:p>
          <a:p>
            <a:pPr lvl="1"/>
            <a:r>
              <a:rPr lang="fr-FR" sz="1800" dirty="0" smtClean="0"/>
              <a:t>-0,78% par an en moyenne depuis 20 ans (d’après l’assainissement)</a:t>
            </a:r>
          </a:p>
          <a:p>
            <a:r>
              <a:rPr lang="fr-FR" sz="2000" dirty="0" smtClean="0"/>
              <a:t>Evolution des charges du fait des investissements</a:t>
            </a:r>
          </a:p>
          <a:p>
            <a:r>
              <a:rPr lang="fr-FR" sz="2000" dirty="0" smtClean="0"/>
              <a:t>Evolution des prix de l’eau : vers une harmonisation des tarifs ?</a:t>
            </a:r>
          </a:p>
          <a:p>
            <a:r>
              <a:rPr lang="fr-FR" sz="2000" dirty="0" smtClean="0"/>
              <a:t>Evolution des systèmes de gestion des usagers et de facturation ? </a:t>
            </a:r>
            <a:endParaRPr lang="fr-FR" sz="18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p:txBody>
      </p:sp>
      <p:pic>
        <p:nvPicPr>
          <p:cNvPr id="7" name="Image 6"/>
          <p:cNvPicPr>
            <a:picLocks noChangeAspect="1"/>
          </p:cNvPicPr>
          <p:nvPr/>
        </p:nvPicPr>
        <p:blipFill>
          <a:blip r:embed="rId2"/>
          <a:stretch>
            <a:fillRect/>
          </a:stretch>
        </p:blipFill>
        <p:spPr>
          <a:xfrm>
            <a:off x="2023035" y="1015001"/>
            <a:ext cx="5378781" cy="2821830"/>
          </a:xfrm>
          <a:prstGeom prst="rect">
            <a:avLst/>
          </a:prstGeom>
        </p:spPr>
      </p:pic>
    </p:spTree>
    <p:extLst>
      <p:ext uri="{BB962C8B-B14F-4D97-AF65-F5344CB8AC3E}">
        <p14:creationId xmlns:p14="http://schemas.microsoft.com/office/powerpoint/2010/main" val="761113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vert="horz" lIns="91440" tIns="45720" rIns="91440" bIns="45720" rtlCol="0" anchor="ctr">
            <a:noAutofit/>
          </a:bodyPr>
          <a:lstStyle/>
          <a:p>
            <a:pPr>
              <a:spcBef>
                <a:spcPct val="20000"/>
              </a:spcBef>
              <a:buFont typeface="Arial"/>
            </a:pPr>
            <a:r>
              <a:rPr lang="fr-FR" sz="2400" dirty="0"/>
              <a:t>Rappel du contexte et de la demande</a:t>
            </a:r>
          </a:p>
        </p:txBody>
      </p:sp>
      <p:sp>
        <p:nvSpPr>
          <p:cNvPr id="3" name="Espace réservé du texte 2"/>
          <p:cNvSpPr>
            <a:spLocks noGrp="1"/>
          </p:cNvSpPr>
          <p:nvPr>
            <p:ph type="body" sz="quarter" idx="10"/>
          </p:nvPr>
        </p:nvSpPr>
        <p:spPr/>
        <p:txBody>
          <a:bodyPr vert="horz" lIns="91440" tIns="45720" rIns="91440" bIns="45720" rtlCol="0" anchor="ctr">
            <a:noAutofit/>
          </a:bodyPr>
          <a:lstStyle/>
          <a:p>
            <a:pPr>
              <a:buNone/>
            </a:pPr>
            <a:r>
              <a:rPr lang="fr-FR" sz="2400" dirty="0"/>
              <a:t>Les services d’eau et d’assainissement</a:t>
            </a:r>
          </a:p>
        </p:txBody>
      </p:sp>
      <p:sp>
        <p:nvSpPr>
          <p:cNvPr id="4" name="Espace réservé du texte 3"/>
          <p:cNvSpPr>
            <a:spLocks noGrp="1"/>
          </p:cNvSpPr>
          <p:nvPr>
            <p:ph type="body" sz="quarter" idx="11"/>
          </p:nvPr>
        </p:nvSpPr>
        <p:spPr/>
        <p:txBody>
          <a:bodyPr vert="horz" lIns="91440" tIns="45720" rIns="91440" bIns="45720" rtlCol="0" anchor="ctr">
            <a:noAutofit/>
          </a:bodyPr>
          <a:lstStyle/>
          <a:p>
            <a:pPr>
              <a:spcBef>
                <a:spcPct val="0"/>
              </a:spcBef>
              <a:buNone/>
            </a:pPr>
            <a:r>
              <a:rPr lang="fr-FR" sz="2400" u="sng" dirty="0">
                <a:solidFill>
                  <a:schemeClr val="accent1"/>
                </a:solidFill>
              </a:rPr>
              <a:t>Les enjeux sociaux du territoire</a:t>
            </a:r>
          </a:p>
        </p:txBody>
      </p:sp>
      <p:pic>
        <p:nvPicPr>
          <p:cNvPr id="5" name="Image 4" descr="Capture d’écran 2011-12-20 à 11.29.48.png"/>
          <p:cNvPicPr/>
          <p:nvPr/>
        </p:nvPicPr>
        <p:blipFill>
          <a:blip r:embed="rId2" cstate="print">
            <a:extLst>
              <a:ext uri="{28A0092B-C50C-407E-A947-70E740481C1C}">
                <a14:useLocalDpi xmlns:a14="http://schemas.microsoft.com/office/drawing/2010/main" val="0"/>
              </a:ext>
            </a:extLst>
          </a:blip>
          <a:stretch>
            <a:fillRect/>
          </a:stretch>
        </p:blipFill>
        <p:spPr>
          <a:xfrm>
            <a:off x="6502083" y="5057987"/>
            <a:ext cx="2539048" cy="911013"/>
          </a:xfrm>
          <a:prstGeom prst="rect">
            <a:avLst/>
          </a:prstGeom>
        </p:spPr>
      </p:pic>
      <p:pic>
        <p:nvPicPr>
          <p:cNvPr id="6" name="Image 5" descr="http://www.fors-rs.com/fors_imports/fors_header.jpg"/>
          <p:cNvPicPr/>
          <p:nvPr/>
        </p:nvPicPr>
        <p:blipFill>
          <a:blip r:embed="rId3">
            <a:extLst>
              <a:ext uri="{28A0092B-C50C-407E-A947-70E740481C1C}">
                <a14:useLocalDpi xmlns:a14="http://schemas.microsoft.com/office/drawing/2010/main" val="0"/>
              </a:ext>
            </a:extLst>
          </a:blip>
          <a:srcRect l="1328" t="6686" r="50768" b="25584"/>
          <a:stretch>
            <a:fillRect/>
          </a:stretch>
        </p:blipFill>
        <p:spPr bwMode="auto">
          <a:xfrm>
            <a:off x="3716867" y="5241291"/>
            <a:ext cx="2696721" cy="668231"/>
          </a:xfrm>
          <a:prstGeom prst="rect">
            <a:avLst/>
          </a:prstGeom>
          <a:noFill/>
        </p:spPr>
      </p:pic>
      <p:sp>
        <p:nvSpPr>
          <p:cNvPr id="7" name="Espace réservé du texte 3"/>
          <p:cNvSpPr txBox="1">
            <a:spLocks/>
          </p:cNvSpPr>
          <p:nvPr/>
        </p:nvSpPr>
        <p:spPr>
          <a:xfrm>
            <a:off x="3948068" y="3491726"/>
            <a:ext cx="4716916" cy="565041"/>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0" lang="fr-FR" sz="2800" b="1" i="0" u="none" strike="noStrike" kern="1200" cap="none" spc="0" normalizeH="0" baseline="0" dirty="0" smtClean="0">
                <a:ln>
                  <a:noFill/>
                </a:ln>
                <a:solidFill>
                  <a:schemeClr val="bg1">
                    <a:lumMod val="50000"/>
                  </a:schemeClr>
                </a:solidFill>
                <a:effectLst/>
                <a:uLnTx/>
                <a:uFillTx/>
                <a:latin typeface="Calibri" pitchFamily="34" charset="0"/>
                <a:ea typeface="+mj-ea"/>
                <a:cs typeface="Calibri" pitchFamily="34" charset="0"/>
              </a:defRPr>
            </a:lvl1pPr>
            <a:lvl2pPr marL="742950" indent="-285750" algn="l" defTabSz="457200" rtl="0" eaLnBrk="1" latinLnBrk="0" hangingPunct="1">
              <a:spcBef>
                <a:spcPct val="20000"/>
              </a:spcBef>
              <a:buFont typeface="Arial"/>
              <a:buChar char="–"/>
              <a:defRPr lang="fr-FR" sz="2400" kern="1200" smtClean="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lang="fr-FR" sz="2200" kern="120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FR" sz="2400" dirty="0" smtClean="0"/>
              <a:t>Qualification et quantification de la précarité en eau</a:t>
            </a:r>
          </a:p>
        </p:txBody>
      </p:sp>
      <p:sp>
        <p:nvSpPr>
          <p:cNvPr id="8" name="Espace réservé du texte 3"/>
          <p:cNvSpPr txBox="1">
            <a:spLocks/>
          </p:cNvSpPr>
          <p:nvPr/>
        </p:nvSpPr>
        <p:spPr>
          <a:xfrm>
            <a:off x="3265400" y="4282481"/>
            <a:ext cx="4716916" cy="565041"/>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0" lang="fr-FR" sz="2800" b="1" i="0" u="none" strike="noStrike" kern="1200" cap="none" spc="0" normalizeH="0" baseline="0" dirty="0" smtClean="0">
                <a:ln>
                  <a:noFill/>
                </a:ln>
                <a:solidFill>
                  <a:schemeClr val="bg1">
                    <a:lumMod val="50000"/>
                  </a:schemeClr>
                </a:solidFill>
                <a:effectLst/>
                <a:uLnTx/>
                <a:uFillTx/>
                <a:latin typeface="Calibri" pitchFamily="34" charset="0"/>
                <a:ea typeface="+mj-ea"/>
                <a:cs typeface="Calibri" pitchFamily="34" charset="0"/>
              </a:defRPr>
            </a:lvl1pPr>
            <a:lvl2pPr marL="742950" indent="-285750" algn="l" defTabSz="457200" rtl="0" eaLnBrk="1" latinLnBrk="0" hangingPunct="1">
              <a:spcBef>
                <a:spcPct val="20000"/>
              </a:spcBef>
              <a:buFont typeface="Arial"/>
              <a:buChar char="–"/>
              <a:defRPr lang="fr-FR" sz="2400" kern="1200" smtClean="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lang="fr-FR" sz="2200" kern="120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FR" sz="2400" dirty="0" smtClean="0"/>
              <a:t>Les solutions envisageables</a:t>
            </a:r>
          </a:p>
        </p:txBody>
      </p:sp>
      <p:sp>
        <p:nvSpPr>
          <p:cNvPr id="9" name="Ellipse 8"/>
          <p:cNvSpPr/>
          <p:nvPr/>
        </p:nvSpPr>
        <p:spPr>
          <a:xfrm>
            <a:off x="3647149" y="3574820"/>
            <a:ext cx="255851" cy="25621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Ellipse 10"/>
          <p:cNvSpPr/>
          <p:nvPr/>
        </p:nvSpPr>
        <p:spPr>
          <a:xfrm>
            <a:off x="3024674" y="4308783"/>
            <a:ext cx="255851" cy="25621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78000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2400" u="sng" dirty="0" smtClean="0">
                <a:solidFill>
                  <a:schemeClr val="accent1"/>
                </a:solidFill>
              </a:rPr>
              <a:t>Rappel de la demande et de la méthode</a:t>
            </a:r>
            <a:endParaRPr lang="fr-FR" sz="2400" u="sng" dirty="0">
              <a:solidFill>
                <a:schemeClr val="accent1"/>
              </a:solidFill>
            </a:endParaRPr>
          </a:p>
        </p:txBody>
      </p:sp>
      <p:sp>
        <p:nvSpPr>
          <p:cNvPr id="3" name="Espace réservé du texte 2"/>
          <p:cNvSpPr>
            <a:spLocks noGrp="1"/>
          </p:cNvSpPr>
          <p:nvPr>
            <p:ph type="body" sz="quarter" idx="10"/>
          </p:nvPr>
        </p:nvSpPr>
        <p:spPr/>
        <p:txBody>
          <a:bodyPr/>
          <a:lstStyle/>
          <a:p>
            <a:pPr marL="0" indent="0">
              <a:buNone/>
            </a:pPr>
            <a:r>
              <a:rPr lang="fr-FR" sz="2400" dirty="0" smtClean="0"/>
              <a:t>Les services d’eau et d’assainissement</a:t>
            </a:r>
            <a:endParaRPr lang="fr-FR" sz="2400" dirty="0"/>
          </a:p>
        </p:txBody>
      </p:sp>
      <p:sp>
        <p:nvSpPr>
          <p:cNvPr id="4" name="Espace réservé du texte 3"/>
          <p:cNvSpPr>
            <a:spLocks noGrp="1"/>
          </p:cNvSpPr>
          <p:nvPr>
            <p:ph type="body" sz="quarter" idx="11"/>
          </p:nvPr>
        </p:nvSpPr>
        <p:spPr/>
        <p:txBody>
          <a:bodyPr/>
          <a:lstStyle/>
          <a:p>
            <a:pPr marL="0" indent="0">
              <a:buNone/>
            </a:pPr>
            <a:r>
              <a:rPr lang="fr-FR" sz="2400" dirty="0" smtClean="0"/>
              <a:t>Les enjeux sociaux du territoire</a:t>
            </a:r>
            <a:endParaRPr lang="fr-FR" sz="2400" dirty="0"/>
          </a:p>
        </p:txBody>
      </p:sp>
      <p:pic>
        <p:nvPicPr>
          <p:cNvPr id="5" name="Image 4" descr="Capture d’écran 2011-12-20 à 11.29.48.png"/>
          <p:cNvPicPr/>
          <p:nvPr/>
        </p:nvPicPr>
        <p:blipFill>
          <a:blip r:embed="rId2" cstate="print">
            <a:extLst>
              <a:ext uri="{28A0092B-C50C-407E-A947-70E740481C1C}">
                <a14:useLocalDpi xmlns:a14="http://schemas.microsoft.com/office/drawing/2010/main" val="0"/>
              </a:ext>
            </a:extLst>
          </a:blip>
          <a:stretch>
            <a:fillRect/>
          </a:stretch>
        </p:blipFill>
        <p:spPr>
          <a:xfrm>
            <a:off x="6502083" y="5057987"/>
            <a:ext cx="2539048" cy="911013"/>
          </a:xfrm>
          <a:prstGeom prst="rect">
            <a:avLst/>
          </a:prstGeom>
        </p:spPr>
      </p:pic>
      <p:pic>
        <p:nvPicPr>
          <p:cNvPr id="6" name="Image 5" descr="http://www.fors-rs.com/fors_imports/fors_header.jpg"/>
          <p:cNvPicPr/>
          <p:nvPr/>
        </p:nvPicPr>
        <p:blipFill>
          <a:blip r:embed="rId3">
            <a:extLst>
              <a:ext uri="{28A0092B-C50C-407E-A947-70E740481C1C}">
                <a14:useLocalDpi xmlns:a14="http://schemas.microsoft.com/office/drawing/2010/main" val="0"/>
              </a:ext>
            </a:extLst>
          </a:blip>
          <a:srcRect l="1328" t="6686" r="50768" b="25584"/>
          <a:stretch>
            <a:fillRect/>
          </a:stretch>
        </p:blipFill>
        <p:spPr bwMode="auto">
          <a:xfrm>
            <a:off x="3716867" y="5241291"/>
            <a:ext cx="2696721" cy="668231"/>
          </a:xfrm>
          <a:prstGeom prst="rect">
            <a:avLst/>
          </a:prstGeom>
          <a:noFill/>
        </p:spPr>
      </p:pic>
      <p:sp>
        <p:nvSpPr>
          <p:cNvPr id="7" name="Espace réservé du texte 3"/>
          <p:cNvSpPr txBox="1">
            <a:spLocks/>
          </p:cNvSpPr>
          <p:nvPr/>
        </p:nvSpPr>
        <p:spPr>
          <a:xfrm>
            <a:off x="3948068" y="3491726"/>
            <a:ext cx="4716916" cy="565041"/>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0" lang="fr-FR" sz="2800" b="1" i="0" u="none" strike="noStrike" kern="1200" cap="none" spc="0" normalizeH="0" baseline="0" dirty="0" smtClean="0">
                <a:ln>
                  <a:noFill/>
                </a:ln>
                <a:solidFill>
                  <a:schemeClr val="bg1">
                    <a:lumMod val="50000"/>
                  </a:schemeClr>
                </a:solidFill>
                <a:effectLst/>
                <a:uLnTx/>
                <a:uFillTx/>
                <a:latin typeface="Calibri" pitchFamily="34" charset="0"/>
                <a:ea typeface="+mj-ea"/>
                <a:cs typeface="Calibri" pitchFamily="34" charset="0"/>
              </a:defRPr>
            </a:lvl1pPr>
            <a:lvl2pPr marL="742950" indent="-285750" algn="l" defTabSz="457200" rtl="0" eaLnBrk="1" latinLnBrk="0" hangingPunct="1">
              <a:spcBef>
                <a:spcPct val="20000"/>
              </a:spcBef>
              <a:buFont typeface="Arial"/>
              <a:buChar char="–"/>
              <a:defRPr lang="fr-FR" sz="2400" kern="1200" smtClean="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lang="fr-FR" sz="2200" kern="120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FR" sz="2400" dirty="0" smtClean="0"/>
              <a:t>Qualification et quantification de la précarité en eau</a:t>
            </a:r>
          </a:p>
        </p:txBody>
      </p:sp>
      <p:sp>
        <p:nvSpPr>
          <p:cNvPr id="8" name="Espace réservé du texte 3"/>
          <p:cNvSpPr txBox="1">
            <a:spLocks/>
          </p:cNvSpPr>
          <p:nvPr/>
        </p:nvSpPr>
        <p:spPr>
          <a:xfrm>
            <a:off x="3265400" y="4282481"/>
            <a:ext cx="4716916" cy="565041"/>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0" lang="fr-FR" sz="2800" b="1" i="0" u="none" strike="noStrike" kern="1200" cap="none" spc="0" normalizeH="0" baseline="0" dirty="0" smtClean="0">
                <a:ln>
                  <a:noFill/>
                </a:ln>
                <a:solidFill>
                  <a:schemeClr val="bg1">
                    <a:lumMod val="50000"/>
                  </a:schemeClr>
                </a:solidFill>
                <a:effectLst/>
                <a:uLnTx/>
                <a:uFillTx/>
                <a:latin typeface="Calibri" pitchFamily="34" charset="0"/>
                <a:ea typeface="+mj-ea"/>
                <a:cs typeface="Calibri" pitchFamily="34" charset="0"/>
              </a:defRPr>
            </a:lvl1pPr>
            <a:lvl2pPr marL="742950" indent="-285750" algn="l" defTabSz="457200" rtl="0" eaLnBrk="1" latinLnBrk="0" hangingPunct="1">
              <a:spcBef>
                <a:spcPct val="20000"/>
              </a:spcBef>
              <a:buFont typeface="Arial"/>
              <a:buChar char="–"/>
              <a:defRPr lang="fr-FR" sz="2400" kern="1200" smtClean="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lang="fr-FR" sz="2200" kern="120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FR" sz="2400" dirty="0" smtClean="0"/>
              <a:t>Les solutions envisageables</a:t>
            </a:r>
          </a:p>
        </p:txBody>
      </p:sp>
      <p:sp>
        <p:nvSpPr>
          <p:cNvPr id="9" name="Ellipse 8"/>
          <p:cNvSpPr/>
          <p:nvPr/>
        </p:nvSpPr>
        <p:spPr>
          <a:xfrm>
            <a:off x="3647149" y="3574820"/>
            <a:ext cx="255851" cy="25621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Ellipse 10"/>
          <p:cNvSpPr/>
          <p:nvPr/>
        </p:nvSpPr>
        <p:spPr>
          <a:xfrm>
            <a:off x="3024674" y="4308783"/>
            <a:ext cx="255851" cy="25621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344224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niveau de pauvreté hétérogènes selon les communes</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20</a:t>
            </a:fld>
            <a:endParaRPr lang="fr-FR" dirty="0"/>
          </a:p>
        </p:txBody>
      </p:sp>
      <p:sp>
        <p:nvSpPr>
          <p:cNvPr id="5" name="Espace réservé du texte 4"/>
          <p:cNvSpPr>
            <a:spLocks noGrp="1"/>
          </p:cNvSpPr>
          <p:nvPr>
            <p:ph type="body" sz="quarter" idx="13"/>
          </p:nvPr>
        </p:nvSpPr>
        <p:spPr/>
        <p:txBody>
          <a:bodyPr/>
          <a:lstStyle/>
          <a:p>
            <a:endParaRPr lang="fr-FR" dirty="0"/>
          </a:p>
        </p:txBody>
      </p:sp>
      <p:pic>
        <p:nvPicPr>
          <p:cNvPr id="9" name="Espace réservé du contenu 8"/>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413001" y="1485854"/>
            <a:ext cx="6714066" cy="4747900"/>
          </a:xfrm>
        </p:spPr>
      </p:pic>
      <p:sp>
        <p:nvSpPr>
          <p:cNvPr id="6" name="Rectangle 5"/>
          <p:cNvSpPr/>
          <p:nvPr/>
        </p:nvSpPr>
        <p:spPr>
          <a:xfrm>
            <a:off x="177801" y="1829288"/>
            <a:ext cx="1947334" cy="2862322"/>
          </a:xfrm>
          <a:prstGeom prst="rect">
            <a:avLst/>
          </a:prstGeom>
        </p:spPr>
        <p:txBody>
          <a:bodyPr wrap="square">
            <a:spAutoFit/>
          </a:bodyPr>
          <a:lstStyle/>
          <a:p>
            <a:r>
              <a:rPr lang="fr-FR" dirty="0"/>
              <a:t>Les taux de pauvreté par commune sur le territoire varient de 3,1% à 18,2% (Nombre de personnes sous le seuil de 60% du revenu disponible médian Français).</a:t>
            </a:r>
          </a:p>
        </p:txBody>
      </p:sp>
    </p:spTree>
    <p:extLst>
      <p:ext uri="{BB962C8B-B14F-4D97-AF65-F5344CB8AC3E}">
        <p14:creationId xmlns:p14="http://schemas.microsoft.com/office/powerpoint/2010/main" val="1345200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ressources qui varient selon la taille des ménages</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pPr/>
              <a:t>21</a:t>
            </a:fld>
            <a:endParaRPr lang="fr-FR" dirty="0"/>
          </a:p>
        </p:txBody>
      </p:sp>
      <p:sp>
        <p:nvSpPr>
          <p:cNvPr id="11" name="Espace réservé du texte 10"/>
          <p:cNvSpPr>
            <a:spLocks noGrp="1"/>
          </p:cNvSpPr>
          <p:nvPr>
            <p:ph type="body" sz="quarter" idx="13"/>
          </p:nvPr>
        </p:nvSpPr>
        <p:spPr/>
        <p:txBody>
          <a:bodyPr/>
          <a:lstStyle/>
          <a:p>
            <a:endParaRPr lang="fr-FR" dirty="0"/>
          </a:p>
        </p:txBody>
      </p:sp>
      <p:sp>
        <p:nvSpPr>
          <p:cNvPr id="12" name="Espace réservé du contenu 11"/>
          <p:cNvSpPr>
            <a:spLocks noGrp="1"/>
          </p:cNvSpPr>
          <p:nvPr>
            <p:ph sz="quarter" idx="14"/>
          </p:nvPr>
        </p:nvSpPr>
        <p:spPr>
          <a:xfrm>
            <a:off x="786667" y="5010670"/>
            <a:ext cx="8355604" cy="1237130"/>
          </a:xfrm>
        </p:spPr>
        <p:txBody>
          <a:bodyPr>
            <a:noAutofit/>
          </a:bodyPr>
          <a:lstStyle/>
          <a:p>
            <a:r>
              <a:rPr lang="fr-FR" sz="1800" dirty="0" smtClean="0"/>
              <a:t>Selon l'INSEE :</a:t>
            </a:r>
          </a:p>
          <a:p>
            <a:pPr lvl="1"/>
            <a:r>
              <a:rPr lang="fr-FR" sz="1600" dirty="0" smtClean="0"/>
              <a:t>10% des ménages de 1 personne de Saint Martin d’Hères gagnent moins de 394 €/mois</a:t>
            </a:r>
          </a:p>
          <a:p>
            <a:pPr lvl="1"/>
            <a:r>
              <a:rPr lang="fr-FR" sz="1600" dirty="0" smtClean="0"/>
              <a:t>10% des ménages de 4 personnes de Meylan gagnent moins de 2700 €/mois</a:t>
            </a:r>
          </a:p>
        </p:txBody>
      </p:sp>
      <p:pic>
        <p:nvPicPr>
          <p:cNvPr id="7" name="Image 6"/>
          <p:cNvPicPr>
            <a:picLocks noChangeAspect="1"/>
          </p:cNvPicPr>
          <p:nvPr/>
        </p:nvPicPr>
        <p:blipFill>
          <a:blip r:embed="rId2"/>
          <a:stretch>
            <a:fillRect/>
          </a:stretch>
        </p:blipFill>
        <p:spPr>
          <a:xfrm>
            <a:off x="1023064" y="1083357"/>
            <a:ext cx="7882811" cy="3731075"/>
          </a:xfrm>
          <a:prstGeom prst="rect">
            <a:avLst/>
          </a:prstGeom>
        </p:spPr>
      </p:pic>
    </p:spTree>
    <p:extLst>
      <p:ext uri="{BB962C8B-B14F-4D97-AF65-F5344CB8AC3E}">
        <p14:creationId xmlns:p14="http://schemas.microsoft.com/office/powerpoint/2010/main" val="1912412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Nombre d’allocataires CAF et CNAM</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22</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287057" y="1546412"/>
            <a:ext cx="4661461" cy="4437529"/>
          </a:xfrm>
        </p:spPr>
        <p:txBody>
          <a:bodyPr>
            <a:normAutofit/>
          </a:bodyPr>
          <a:lstStyle/>
          <a:p>
            <a:r>
              <a:rPr lang="fr-FR" sz="2000" dirty="0" smtClean="0"/>
              <a:t>La CAF dispose de moins d’allocataires que la CNAM, mais elle cible davantage les situations de précarité</a:t>
            </a:r>
          </a:p>
          <a:p>
            <a:r>
              <a:rPr lang="fr-FR" sz="2000" dirty="0" smtClean="0"/>
              <a:t>Il existent peu d’information sur </a:t>
            </a:r>
          </a:p>
          <a:p>
            <a:pPr lvl="1"/>
            <a:r>
              <a:rPr lang="fr-FR" sz="1800" dirty="0" smtClean="0"/>
              <a:t>les – de 25 ans (qui touchent l’APL mais dont on ne connait pas les revenus)</a:t>
            </a:r>
          </a:p>
          <a:p>
            <a:pPr lvl="1"/>
            <a:r>
              <a:rPr lang="fr-FR" sz="1800" dirty="0" smtClean="0"/>
              <a:t>les + de 65 ans (qui relèvent de la CARSAT)</a:t>
            </a:r>
          </a:p>
        </p:txBody>
      </p:sp>
      <p:pic>
        <p:nvPicPr>
          <p:cNvPr id="8" name="Image 7"/>
          <p:cNvPicPr>
            <a:picLocks noChangeAspect="1"/>
          </p:cNvPicPr>
          <p:nvPr/>
        </p:nvPicPr>
        <p:blipFill>
          <a:blip r:embed="rId2"/>
          <a:stretch>
            <a:fillRect/>
          </a:stretch>
        </p:blipFill>
        <p:spPr>
          <a:xfrm>
            <a:off x="5127625" y="1748473"/>
            <a:ext cx="3675616" cy="3133033"/>
          </a:xfrm>
          <a:prstGeom prst="rect">
            <a:avLst/>
          </a:prstGeom>
        </p:spPr>
      </p:pic>
    </p:spTree>
    <p:extLst>
      <p:ext uri="{BB962C8B-B14F-4D97-AF65-F5344CB8AC3E}">
        <p14:creationId xmlns:p14="http://schemas.microsoft.com/office/powerpoint/2010/main" val="3264694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Quelques données sur les grands précaires</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23</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1419225" y="1257300"/>
            <a:ext cx="7556500" cy="4562475"/>
          </a:xfrm>
        </p:spPr>
        <p:txBody>
          <a:bodyPr>
            <a:normAutofit/>
          </a:bodyPr>
          <a:lstStyle/>
          <a:p>
            <a:pPr marL="0" indent="0">
              <a:buNone/>
            </a:pPr>
            <a:r>
              <a:rPr lang="fr-FR" sz="2000" dirty="0"/>
              <a:t>En janvier 2015, la MOUS du Conseil départemental recensait :</a:t>
            </a:r>
            <a:endParaRPr lang="fr-FR" sz="2000" dirty="0" smtClean="0"/>
          </a:p>
          <a:p>
            <a:r>
              <a:rPr lang="fr-FR" sz="2000" b="1" dirty="0" smtClean="0"/>
              <a:t>117 </a:t>
            </a:r>
            <a:r>
              <a:rPr lang="fr-FR" sz="2000" b="1" dirty="0"/>
              <a:t>personnes sans-domicile fixe </a:t>
            </a:r>
            <a:r>
              <a:rPr lang="fr-FR" sz="2000" dirty="0"/>
              <a:t> sur le territoire de l’agglomération. </a:t>
            </a:r>
            <a:endParaRPr lang="fr-FR" sz="2000" dirty="0" smtClean="0"/>
          </a:p>
          <a:p>
            <a:r>
              <a:rPr lang="fr-FR" sz="2000" b="1" dirty="0"/>
              <a:t>25 lieux de vie </a:t>
            </a:r>
            <a:r>
              <a:rPr lang="fr-FR" sz="2000" dirty="0"/>
              <a:t>abritant annuellement près de </a:t>
            </a:r>
            <a:r>
              <a:rPr lang="fr-FR" sz="2000" b="1" dirty="0"/>
              <a:t>760 migrants européens et/ou demandeurs d’asile. </a:t>
            </a:r>
            <a:endParaRPr lang="fr-FR" sz="2000" dirty="0"/>
          </a:p>
          <a:p>
            <a:endParaRPr lang="fr-FR" sz="2000" dirty="0"/>
          </a:p>
        </p:txBody>
      </p:sp>
    </p:spTree>
    <p:extLst>
      <p:ext uri="{BB962C8B-B14F-4D97-AF65-F5344CB8AC3E}">
        <p14:creationId xmlns:p14="http://schemas.microsoft.com/office/powerpoint/2010/main" val="1979170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vert="horz" lIns="91440" tIns="45720" rIns="91440" bIns="45720" rtlCol="0" anchor="ctr">
            <a:noAutofit/>
          </a:bodyPr>
          <a:lstStyle/>
          <a:p>
            <a:pPr>
              <a:spcBef>
                <a:spcPct val="20000"/>
              </a:spcBef>
              <a:buFont typeface="Arial"/>
            </a:pPr>
            <a:r>
              <a:rPr lang="fr-FR" sz="2400" dirty="0"/>
              <a:t>Rappel du contexte et de la demande</a:t>
            </a:r>
          </a:p>
        </p:txBody>
      </p:sp>
      <p:sp>
        <p:nvSpPr>
          <p:cNvPr id="3" name="Espace réservé du texte 2"/>
          <p:cNvSpPr>
            <a:spLocks noGrp="1"/>
          </p:cNvSpPr>
          <p:nvPr>
            <p:ph type="body" sz="quarter" idx="10"/>
          </p:nvPr>
        </p:nvSpPr>
        <p:spPr/>
        <p:txBody>
          <a:bodyPr vert="horz" lIns="91440" tIns="45720" rIns="91440" bIns="45720" rtlCol="0" anchor="ctr">
            <a:noAutofit/>
          </a:bodyPr>
          <a:lstStyle/>
          <a:p>
            <a:pPr>
              <a:buNone/>
            </a:pPr>
            <a:r>
              <a:rPr lang="fr-FR" sz="2400" dirty="0"/>
              <a:t>Les services d’eau et d’assainissement</a:t>
            </a:r>
          </a:p>
        </p:txBody>
      </p:sp>
      <p:sp>
        <p:nvSpPr>
          <p:cNvPr id="4" name="Espace réservé du texte 3"/>
          <p:cNvSpPr>
            <a:spLocks noGrp="1"/>
          </p:cNvSpPr>
          <p:nvPr>
            <p:ph type="body" sz="quarter" idx="11"/>
          </p:nvPr>
        </p:nvSpPr>
        <p:spPr/>
        <p:txBody>
          <a:bodyPr vert="horz" lIns="91440" tIns="45720" rIns="91440" bIns="45720" rtlCol="0" anchor="ctr">
            <a:noAutofit/>
          </a:bodyPr>
          <a:lstStyle/>
          <a:p>
            <a:pPr>
              <a:buNone/>
            </a:pPr>
            <a:r>
              <a:rPr lang="fr-FR" sz="2400" dirty="0"/>
              <a:t>Les enjeux sociaux du territoire</a:t>
            </a:r>
          </a:p>
        </p:txBody>
      </p:sp>
      <p:pic>
        <p:nvPicPr>
          <p:cNvPr id="5" name="Image 4" descr="Capture d’écran 2011-12-20 à 11.29.48.png"/>
          <p:cNvPicPr/>
          <p:nvPr/>
        </p:nvPicPr>
        <p:blipFill>
          <a:blip r:embed="rId2" cstate="print">
            <a:extLst>
              <a:ext uri="{28A0092B-C50C-407E-A947-70E740481C1C}">
                <a14:useLocalDpi xmlns:a14="http://schemas.microsoft.com/office/drawing/2010/main" val="0"/>
              </a:ext>
            </a:extLst>
          </a:blip>
          <a:stretch>
            <a:fillRect/>
          </a:stretch>
        </p:blipFill>
        <p:spPr>
          <a:xfrm>
            <a:off x="6502083" y="5057987"/>
            <a:ext cx="2539048" cy="911013"/>
          </a:xfrm>
          <a:prstGeom prst="rect">
            <a:avLst/>
          </a:prstGeom>
        </p:spPr>
      </p:pic>
      <p:pic>
        <p:nvPicPr>
          <p:cNvPr id="6" name="Image 5" descr="http://www.fors-rs.com/fors_imports/fors_header.jpg"/>
          <p:cNvPicPr/>
          <p:nvPr/>
        </p:nvPicPr>
        <p:blipFill>
          <a:blip r:embed="rId3">
            <a:extLst>
              <a:ext uri="{28A0092B-C50C-407E-A947-70E740481C1C}">
                <a14:useLocalDpi xmlns:a14="http://schemas.microsoft.com/office/drawing/2010/main" val="0"/>
              </a:ext>
            </a:extLst>
          </a:blip>
          <a:srcRect l="1328" t="6686" r="50768" b="25584"/>
          <a:stretch>
            <a:fillRect/>
          </a:stretch>
        </p:blipFill>
        <p:spPr bwMode="auto">
          <a:xfrm>
            <a:off x="3716867" y="5241291"/>
            <a:ext cx="2696721" cy="668231"/>
          </a:xfrm>
          <a:prstGeom prst="rect">
            <a:avLst/>
          </a:prstGeom>
          <a:noFill/>
        </p:spPr>
      </p:pic>
      <p:sp>
        <p:nvSpPr>
          <p:cNvPr id="7" name="Espace réservé du texte 3"/>
          <p:cNvSpPr txBox="1">
            <a:spLocks/>
          </p:cNvSpPr>
          <p:nvPr/>
        </p:nvSpPr>
        <p:spPr>
          <a:xfrm>
            <a:off x="3948068" y="3491726"/>
            <a:ext cx="4866186" cy="648474"/>
          </a:xfrm>
          <a:prstGeom prst="rect">
            <a:avLst/>
          </a:prstGeom>
        </p:spPr>
        <p:txBody>
          <a:bodyPr vert="horz" lIns="91440" tIns="45720" rIns="91440" bIns="45720" rtlCol="0" anchor="ctr">
            <a:noAutofit/>
          </a:bodyPr>
          <a:lstStyle>
            <a:lvl1pPr marL="342900" indent="-342900">
              <a:spcBef>
                <a:spcPct val="0"/>
              </a:spcBef>
              <a:buFont typeface="Arial"/>
              <a:buNone/>
              <a:defRPr kumimoji="0" lang="fr-FR" sz="2400" b="1" i="0" u="sng" strike="noStrike" cap="none" spc="0" normalizeH="0" baseline="0" dirty="0" smtClean="0">
                <a:ln>
                  <a:noFill/>
                </a:ln>
                <a:solidFill>
                  <a:schemeClr val="accent1"/>
                </a:solidFill>
                <a:effectLst/>
                <a:uLnTx/>
                <a:uFillTx/>
                <a:latin typeface="Calibri" pitchFamily="34" charset="0"/>
                <a:ea typeface="+mj-ea"/>
                <a:cs typeface="Calibri" pitchFamily="34" charset="0"/>
              </a:defRPr>
            </a:lvl1pPr>
            <a:lvl2pPr marL="742950" indent="-285750">
              <a:spcBef>
                <a:spcPct val="20000"/>
              </a:spcBef>
              <a:buFont typeface="Arial"/>
              <a:buChar char="–"/>
              <a:defRPr lang="fr-FR" sz="2400" smtClean="0"/>
            </a:lvl2pPr>
            <a:lvl3pPr marL="1143000" indent="-228600">
              <a:spcBef>
                <a:spcPct val="20000"/>
              </a:spcBef>
              <a:buFont typeface="Arial"/>
              <a:buChar char="•"/>
              <a:defRPr lang="fr-FR" sz="2200" smtClean="0"/>
            </a:lvl3pPr>
            <a:lvl4pPr marL="1600200" indent="-228600">
              <a:spcBef>
                <a:spcPct val="20000"/>
              </a:spcBef>
              <a:buFont typeface="Arial"/>
              <a:buChar char="–"/>
              <a:defRPr lang="fr-FR" sz="2000" smtClean="0"/>
            </a:lvl4pPr>
            <a:lvl5pPr marL="2057400" indent="-228600">
              <a:spcBef>
                <a:spcPct val="20000"/>
              </a:spcBef>
              <a:buFont typeface="Arial"/>
              <a:buChar char="»"/>
              <a:defRPr lang="fr-F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93663" indent="12700"/>
            <a:r>
              <a:rPr lang="fr-FR" dirty="0"/>
              <a:t>Qualification et quantification de </a:t>
            </a:r>
            <a:r>
              <a:rPr lang="fr-FR" dirty="0" smtClean="0"/>
              <a:t>la précarité </a:t>
            </a:r>
            <a:r>
              <a:rPr lang="fr-FR" dirty="0"/>
              <a:t>en eau</a:t>
            </a:r>
          </a:p>
        </p:txBody>
      </p:sp>
      <p:sp>
        <p:nvSpPr>
          <p:cNvPr id="8" name="Espace réservé du texte 3"/>
          <p:cNvSpPr txBox="1">
            <a:spLocks/>
          </p:cNvSpPr>
          <p:nvPr/>
        </p:nvSpPr>
        <p:spPr>
          <a:xfrm>
            <a:off x="3265400" y="4282481"/>
            <a:ext cx="4716916" cy="565041"/>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0" lang="fr-FR" sz="2800" b="1" i="0" u="none" strike="noStrike" kern="1200" cap="none" spc="0" normalizeH="0" baseline="0" dirty="0" smtClean="0">
                <a:ln>
                  <a:noFill/>
                </a:ln>
                <a:solidFill>
                  <a:schemeClr val="bg1">
                    <a:lumMod val="50000"/>
                  </a:schemeClr>
                </a:solidFill>
                <a:effectLst/>
                <a:uLnTx/>
                <a:uFillTx/>
                <a:latin typeface="Calibri" pitchFamily="34" charset="0"/>
                <a:ea typeface="+mj-ea"/>
                <a:cs typeface="Calibri" pitchFamily="34" charset="0"/>
              </a:defRPr>
            </a:lvl1pPr>
            <a:lvl2pPr marL="742950" indent="-285750" algn="l" defTabSz="457200" rtl="0" eaLnBrk="1" latinLnBrk="0" hangingPunct="1">
              <a:spcBef>
                <a:spcPct val="20000"/>
              </a:spcBef>
              <a:buFont typeface="Arial"/>
              <a:buChar char="–"/>
              <a:defRPr lang="fr-FR" sz="2400" kern="1200" smtClean="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lang="fr-FR" sz="2200" kern="120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FR" sz="2400" dirty="0" smtClean="0"/>
              <a:t>Les solutions envisageables</a:t>
            </a:r>
          </a:p>
        </p:txBody>
      </p:sp>
      <p:sp>
        <p:nvSpPr>
          <p:cNvPr id="9" name="Ellipse 8"/>
          <p:cNvSpPr/>
          <p:nvPr/>
        </p:nvSpPr>
        <p:spPr>
          <a:xfrm>
            <a:off x="3647149" y="3574820"/>
            <a:ext cx="255851" cy="25621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Ellipse 10"/>
          <p:cNvSpPr/>
          <p:nvPr/>
        </p:nvSpPr>
        <p:spPr>
          <a:xfrm>
            <a:off x="3024674" y="4308783"/>
            <a:ext cx="255851" cy="25621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725577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19060" y="1296988"/>
            <a:ext cx="6543145" cy="49561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 name="Titre 1"/>
          <p:cNvSpPr>
            <a:spLocks noGrp="1"/>
          </p:cNvSpPr>
          <p:nvPr>
            <p:ph type="title"/>
          </p:nvPr>
        </p:nvSpPr>
        <p:spPr/>
        <p:txBody>
          <a:bodyPr>
            <a:normAutofit fontScale="90000"/>
          </a:bodyPr>
          <a:lstStyle/>
          <a:p>
            <a:r>
              <a:rPr lang="fr-FR" dirty="0" smtClean="0"/>
              <a:t>Les grands axes d’analyse</a:t>
            </a:r>
            <a:endParaRPr lang="fr-FR" dirty="0"/>
          </a:p>
        </p:txBody>
      </p:sp>
      <p:sp>
        <p:nvSpPr>
          <p:cNvPr id="8" name="Espace réservé du pied de page 7"/>
          <p:cNvSpPr>
            <a:spLocks noGrp="1"/>
          </p:cNvSpPr>
          <p:nvPr>
            <p:ph type="ftr" sz="quarter" idx="11"/>
          </p:nvPr>
        </p:nvSpPr>
        <p:spPr>
          <a:xfrm>
            <a:off x="2863850" y="6488113"/>
            <a:ext cx="5451475" cy="325437"/>
          </a:xfrm>
        </p:spPr>
        <p:txBody>
          <a:bodyPr/>
          <a:lstStyle/>
          <a:p>
            <a:r>
              <a:rPr lang="fr-FR" dirty="0" smtClean="0"/>
              <a:t>Grenoble - Expérimentation loi Brottes pour l'accès à l'eau</a:t>
            </a:r>
            <a:endParaRPr lang="fr-FR" dirty="0"/>
          </a:p>
        </p:txBody>
      </p:sp>
      <p:sp>
        <p:nvSpPr>
          <p:cNvPr id="12337" name="Espace réservé du numéro de diapositive 8"/>
          <p:cNvSpPr>
            <a:spLocks noGrp="1"/>
          </p:cNvSpPr>
          <p:nvPr>
            <p:ph type="sldNum" sz="quarter" idx="12"/>
          </p:nvPr>
        </p:nvSpPr>
        <p:spPr>
          <a:xfrm>
            <a:off x="8410575" y="6448425"/>
            <a:ext cx="733425" cy="365125"/>
          </a:xfr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01109DF3-7CFD-452E-9DAC-E2895CB5848C}" type="slidenum">
              <a:rPr lang="fr-FR" altLang="fr-FR" smtClean="0"/>
              <a:pPr/>
              <a:t>25</a:t>
            </a:fld>
            <a:endParaRPr lang="fr-FR" altLang="fr-FR" dirty="0" smtClean="0"/>
          </a:p>
        </p:txBody>
      </p:sp>
      <p:sp>
        <p:nvSpPr>
          <p:cNvPr id="17" name="Espace réservé du texte 16"/>
          <p:cNvSpPr>
            <a:spLocks noGrp="1"/>
          </p:cNvSpPr>
          <p:nvPr>
            <p:ph type="body" sz="quarter" idx="13"/>
          </p:nvPr>
        </p:nvSpPr>
        <p:spPr/>
        <p:txBody>
          <a:bodyPr/>
          <a:lstStyle/>
          <a:p>
            <a:endParaRPr lang="fr-FR" dirty="0"/>
          </a:p>
        </p:txBody>
      </p:sp>
      <p:sp>
        <p:nvSpPr>
          <p:cNvPr id="12293" name="Espace réservé du numéro de diapositive 3"/>
          <p:cNvSpPr txBox="1">
            <a:spLocks noGrp="1"/>
          </p:cNvSpPr>
          <p:nvPr/>
        </p:nvSpPr>
        <p:spPr bwMode="auto">
          <a:xfrm>
            <a:off x="8410575" y="6448425"/>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1AACFBB4-8DE4-4839-83CD-5C72EB20267E}" type="slidenum">
              <a:rPr lang="fr-FR" altLang="fr-FR" sz="1600" b="1">
                <a:solidFill>
                  <a:srgbClr val="94C12F"/>
                </a:solidFill>
              </a:rPr>
              <a:pPr eaLnBrk="1" hangingPunct="1">
                <a:spcBef>
                  <a:spcPct val="0"/>
                </a:spcBef>
                <a:buFontTx/>
                <a:buNone/>
              </a:pPr>
              <a:t>25</a:t>
            </a:fld>
            <a:endParaRPr lang="fr-FR" altLang="fr-FR" sz="1600" b="1" dirty="0">
              <a:solidFill>
                <a:srgbClr val="94C12F"/>
              </a:solidFill>
            </a:endParaRPr>
          </a:p>
        </p:txBody>
      </p:sp>
      <p:sp>
        <p:nvSpPr>
          <p:cNvPr id="7" name="Rectangle à coins arrondis 6"/>
          <p:cNvSpPr/>
          <p:nvPr/>
        </p:nvSpPr>
        <p:spPr>
          <a:xfrm>
            <a:off x="2882371" y="1528763"/>
            <a:ext cx="2747962" cy="323850"/>
          </a:xfrm>
          <a:prstGeom prst="roundRect">
            <a:avLst/>
          </a:prstGeom>
          <a:ln>
            <a:noFill/>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fr-FR" sz="1100" dirty="0"/>
              <a:t>Usagers non raccordés</a:t>
            </a:r>
          </a:p>
        </p:txBody>
      </p:sp>
      <p:sp>
        <p:nvSpPr>
          <p:cNvPr id="12296" name="Rectangle à coins arrondis 7"/>
          <p:cNvSpPr>
            <a:spLocks noChangeArrowheads="1"/>
          </p:cNvSpPr>
          <p:nvPr/>
        </p:nvSpPr>
        <p:spPr bwMode="auto">
          <a:xfrm>
            <a:off x="5674783" y="1528763"/>
            <a:ext cx="2747963" cy="323850"/>
          </a:xfrm>
          <a:prstGeom prst="roundRect">
            <a:avLst>
              <a:gd name="adj" fmla="val 16667"/>
            </a:avLst>
          </a:prstGeom>
          <a:solidFill>
            <a:schemeClr val="folHlink"/>
          </a:solidFill>
          <a:ln>
            <a:noFill/>
          </a:ln>
          <a:effectLst>
            <a:outerShdw dist="20000" dir="5400000" rotWithShape="0">
              <a:srgbClr val="000000">
                <a:alpha val="37999"/>
              </a:srgbClr>
            </a:outerShdw>
          </a:effectLst>
          <a:extLst>
            <a:ext uri="{91240B29-F687-4F45-9708-019B960494DF}">
              <a14:hiddenLine xmlns:a14="http://schemas.microsoft.com/office/drawing/2010/main" w="38100" algn="ctr">
                <a:solidFill>
                  <a:srgbClr val="000000"/>
                </a:solidFill>
                <a:round/>
                <a:headEnd/>
                <a:tailEnd/>
              </a14:hiddenLine>
            </a:ext>
          </a:extLst>
        </p:spPr>
        <p:txBody>
          <a:bodyPr anchor="ctr"/>
          <a:lstStyle>
            <a:lvl1pPr>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100" dirty="0">
                <a:solidFill>
                  <a:srgbClr val="FFFFFF"/>
                </a:solidFill>
              </a:rPr>
              <a:t>Usagers  </a:t>
            </a:r>
            <a:r>
              <a:rPr lang="fr-FR" altLang="fr-FR" sz="1100" dirty="0" smtClean="0">
                <a:solidFill>
                  <a:srgbClr val="FFFFFF"/>
                </a:solidFill>
              </a:rPr>
              <a:t>raccordé</a:t>
            </a:r>
            <a:endParaRPr lang="fr-FR" altLang="fr-FR" sz="1100" dirty="0">
              <a:solidFill>
                <a:srgbClr val="FFFFFF"/>
              </a:solidFill>
            </a:endParaRPr>
          </a:p>
        </p:txBody>
      </p:sp>
      <p:sp>
        <p:nvSpPr>
          <p:cNvPr id="12" name="Rectangle à coins arrondis 11"/>
          <p:cNvSpPr/>
          <p:nvPr/>
        </p:nvSpPr>
        <p:spPr>
          <a:xfrm rot="16200000">
            <a:off x="2008452" y="1791494"/>
            <a:ext cx="1098550" cy="369888"/>
          </a:xfrm>
          <a:prstGeom prst="roundRect">
            <a:avLst/>
          </a:prstGeom>
          <a:solidFill>
            <a:schemeClr val="bg1"/>
          </a:solidFill>
          <a:ln>
            <a:noFill/>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fr-FR" altLang="fr-FR" sz="1200" b="1" i="1" dirty="0" smtClean="0"/>
              <a:t>Types de publics</a:t>
            </a:r>
          </a:p>
        </p:txBody>
      </p:sp>
      <p:sp>
        <p:nvSpPr>
          <p:cNvPr id="16" name="Rectangle à coins arrondis 15"/>
          <p:cNvSpPr/>
          <p:nvPr/>
        </p:nvSpPr>
        <p:spPr>
          <a:xfrm rot="16200000">
            <a:off x="2008452" y="2978944"/>
            <a:ext cx="1098550" cy="369888"/>
          </a:xfrm>
          <a:prstGeom prst="roundRect">
            <a:avLst/>
          </a:prstGeom>
          <a:solidFill>
            <a:schemeClr val="bg1"/>
          </a:solidFill>
          <a:ln>
            <a:noFill/>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fr-FR" altLang="fr-FR" sz="1200" b="1" i="1" dirty="0" smtClean="0"/>
              <a:t>Types de précarité</a:t>
            </a:r>
          </a:p>
        </p:txBody>
      </p:sp>
      <p:sp>
        <p:nvSpPr>
          <p:cNvPr id="19" name="Rectangle à coins arrondis 18"/>
          <p:cNvSpPr/>
          <p:nvPr/>
        </p:nvSpPr>
        <p:spPr>
          <a:xfrm rot="16200000">
            <a:off x="2009246" y="4165600"/>
            <a:ext cx="1096962" cy="369888"/>
          </a:xfrm>
          <a:prstGeom prst="roundRect">
            <a:avLst/>
          </a:prstGeom>
          <a:solidFill>
            <a:schemeClr val="bg1"/>
          </a:solidFill>
          <a:ln>
            <a:noFill/>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fr-FR" altLang="fr-FR" sz="1200" b="1" i="1" dirty="0" smtClean="0"/>
              <a:t>Approche préventive</a:t>
            </a:r>
          </a:p>
        </p:txBody>
      </p:sp>
      <p:sp>
        <p:nvSpPr>
          <p:cNvPr id="21" name="Rectangle à coins arrondis 20"/>
          <p:cNvSpPr/>
          <p:nvPr/>
        </p:nvSpPr>
        <p:spPr>
          <a:xfrm rot="16200000">
            <a:off x="2008452" y="5352256"/>
            <a:ext cx="1098550" cy="369888"/>
          </a:xfrm>
          <a:prstGeom prst="roundRect">
            <a:avLst/>
          </a:prstGeom>
          <a:solidFill>
            <a:schemeClr val="bg1"/>
          </a:solidFill>
          <a:ln>
            <a:noFill/>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fr-FR" altLang="fr-FR" sz="1200" b="1" i="1" dirty="0" smtClean="0"/>
              <a:t>Approche curative</a:t>
            </a:r>
          </a:p>
        </p:txBody>
      </p:sp>
      <p:sp>
        <p:nvSpPr>
          <p:cNvPr id="22" name="Rectangle à coins arrondis 21"/>
          <p:cNvSpPr/>
          <p:nvPr/>
        </p:nvSpPr>
        <p:spPr>
          <a:xfrm>
            <a:off x="3037946" y="2679700"/>
            <a:ext cx="1120775" cy="276225"/>
          </a:xfrm>
          <a:prstGeom prst="roundRect">
            <a:avLst/>
          </a:prstGeom>
          <a:solidFill>
            <a:schemeClr val="tx2">
              <a:lumMod val="40000"/>
              <a:lumOff val="60000"/>
            </a:schemeClr>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fr-FR" sz="1100" dirty="0">
                <a:solidFill>
                  <a:srgbClr val="000000"/>
                </a:solidFill>
              </a:rPr>
              <a:t>Fonctionnel</a:t>
            </a:r>
          </a:p>
        </p:txBody>
      </p:sp>
      <p:sp>
        <p:nvSpPr>
          <p:cNvPr id="24" name="Rectangle à coins arrondis 23"/>
          <p:cNvSpPr/>
          <p:nvPr/>
        </p:nvSpPr>
        <p:spPr>
          <a:xfrm>
            <a:off x="4369858" y="2670175"/>
            <a:ext cx="1120775" cy="274638"/>
          </a:xfrm>
          <a:prstGeom prst="roundRect">
            <a:avLst/>
          </a:prstGeo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fr-FR" sz="1100" dirty="0"/>
              <a:t>Economique</a:t>
            </a:r>
          </a:p>
        </p:txBody>
      </p:sp>
      <p:sp>
        <p:nvSpPr>
          <p:cNvPr id="25" name="Rectangle à coins arrondis 24"/>
          <p:cNvSpPr/>
          <p:nvPr/>
        </p:nvSpPr>
        <p:spPr>
          <a:xfrm>
            <a:off x="5809721" y="2679700"/>
            <a:ext cx="1120775" cy="276225"/>
          </a:xfrm>
          <a:prstGeom prst="roundRect">
            <a:avLst/>
          </a:prstGeom>
          <a:solidFill>
            <a:schemeClr val="tx2">
              <a:lumMod val="40000"/>
              <a:lumOff val="60000"/>
            </a:schemeClr>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fr-FR" sz="1100" dirty="0">
                <a:solidFill>
                  <a:srgbClr val="000000"/>
                </a:solidFill>
              </a:rPr>
              <a:t>Fonctionnel</a:t>
            </a:r>
          </a:p>
        </p:txBody>
      </p:sp>
      <p:sp>
        <p:nvSpPr>
          <p:cNvPr id="26" name="Rectangle à coins arrondis 25"/>
          <p:cNvSpPr/>
          <p:nvPr/>
        </p:nvSpPr>
        <p:spPr>
          <a:xfrm>
            <a:off x="7140046" y="2670175"/>
            <a:ext cx="1122362" cy="274638"/>
          </a:xfrm>
          <a:prstGeom prst="roundRect">
            <a:avLst/>
          </a:prstGeo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fr-FR" sz="1100" dirty="0"/>
              <a:t>Economique</a:t>
            </a:r>
          </a:p>
        </p:txBody>
      </p:sp>
      <p:sp>
        <p:nvSpPr>
          <p:cNvPr id="29" name="Rectangle à coins arrondis 28"/>
          <p:cNvSpPr/>
          <p:nvPr/>
        </p:nvSpPr>
        <p:spPr>
          <a:xfrm>
            <a:off x="3037946" y="3925888"/>
            <a:ext cx="1120775" cy="276225"/>
          </a:xfrm>
          <a:prstGeom prst="roundRect">
            <a:avLst/>
          </a:prstGeom>
          <a:solidFill>
            <a:schemeClr val="tx2">
              <a:lumMod val="40000"/>
              <a:lumOff val="60000"/>
            </a:schemeClr>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fr-FR" sz="1100" dirty="0">
                <a:solidFill>
                  <a:srgbClr val="000000"/>
                </a:solidFill>
              </a:rPr>
              <a:t>Fonctionnel</a:t>
            </a:r>
          </a:p>
        </p:txBody>
      </p:sp>
      <p:sp>
        <p:nvSpPr>
          <p:cNvPr id="30" name="Rectangle à coins arrondis 29"/>
          <p:cNvSpPr/>
          <p:nvPr/>
        </p:nvSpPr>
        <p:spPr>
          <a:xfrm>
            <a:off x="4369858" y="3916363"/>
            <a:ext cx="1120775" cy="276225"/>
          </a:xfrm>
          <a:prstGeom prst="roundRect">
            <a:avLst/>
          </a:prstGeo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fr-FR" sz="1100" dirty="0"/>
              <a:t>Economique</a:t>
            </a:r>
          </a:p>
        </p:txBody>
      </p:sp>
      <p:sp>
        <p:nvSpPr>
          <p:cNvPr id="31" name="Rectangle à coins arrondis 30"/>
          <p:cNvSpPr/>
          <p:nvPr/>
        </p:nvSpPr>
        <p:spPr>
          <a:xfrm>
            <a:off x="5809721" y="3925888"/>
            <a:ext cx="1120775" cy="276225"/>
          </a:xfrm>
          <a:prstGeom prst="roundRect">
            <a:avLst/>
          </a:prstGeom>
          <a:solidFill>
            <a:schemeClr val="tx2">
              <a:lumMod val="40000"/>
              <a:lumOff val="60000"/>
            </a:schemeClr>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fr-FR" sz="1100" dirty="0">
                <a:solidFill>
                  <a:srgbClr val="000000"/>
                </a:solidFill>
              </a:rPr>
              <a:t>Fonctionnel</a:t>
            </a:r>
          </a:p>
        </p:txBody>
      </p:sp>
      <p:sp>
        <p:nvSpPr>
          <p:cNvPr id="32" name="Rectangle à coins arrondis 31"/>
          <p:cNvSpPr/>
          <p:nvPr/>
        </p:nvSpPr>
        <p:spPr>
          <a:xfrm>
            <a:off x="7140046" y="3916363"/>
            <a:ext cx="1122362" cy="276225"/>
          </a:xfrm>
          <a:prstGeom prst="roundRect">
            <a:avLst/>
          </a:prstGeo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fr-FR" sz="1100" dirty="0"/>
              <a:t>Economique</a:t>
            </a:r>
          </a:p>
        </p:txBody>
      </p:sp>
      <p:sp>
        <p:nvSpPr>
          <p:cNvPr id="12314" name="ZoneTexte 34"/>
          <p:cNvSpPr txBox="1">
            <a:spLocks noChangeArrowheads="1"/>
          </p:cNvSpPr>
          <p:nvPr/>
        </p:nvSpPr>
        <p:spPr bwMode="auto">
          <a:xfrm>
            <a:off x="2958571" y="1962150"/>
            <a:ext cx="13049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71450" indent="-17145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 typeface="Wingdings" panose="05000000000000000000" pitchFamily="2" charset="2"/>
              <a:buChar char="§"/>
            </a:pPr>
            <a:r>
              <a:rPr lang="fr-FR" altLang="fr-FR" sz="1200" dirty="0"/>
              <a:t>SDF</a:t>
            </a:r>
          </a:p>
          <a:p>
            <a:pPr defTabSz="914400" eaLnBrk="1" hangingPunct="1">
              <a:spcBef>
                <a:spcPct val="0"/>
              </a:spcBef>
              <a:buFont typeface="Wingdings" panose="05000000000000000000" pitchFamily="2" charset="2"/>
              <a:buChar char="§"/>
            </a:pPr>
            <a:r>
              <a:rPr lang="fr-FR" altLang="fr-FR" sz="1200" dirty="0"/>
              <a:t>Campements</a:t>
            </a:r>
          </a:p>
          <a:p>
            <a:pPr defTabSz="914400" eaLnBrk="1" hangingPunct="1">
              <a:spcBef>
                <a:spcPct val="0"/>
              </a:spcBef>
              <a:buFont typeface="Wingdings" panose="05000000000000000000" pitchFamily="2" charset="2"/>
              <a:buChar char="§"/>
            </a:pPr>
            <a:r>
              <a:rPr lang="fr-FR" altLang="fr-FR" sz="1200" dirty="0"/>
              <a:t>Etc.</a:t>
            </a:r>
          </a:p>
        </p:txBody>
      </p:sp>
      <p:sp>
        <p:nvSpPr>
          <p:cNvPr id="12315" name="ZoneTexte 35"/>
          <p:cNvSpPr txBox="1">
            <a:spLocks noChangeArrowheads="1"/>
          </p:cNvSpPr>
          <p:nvPr/>
        </p:nvSpPr>
        <p:spPr bwMode="auto">
          <a:xfrm>
            <a:off x="2968096" y="2946400"/>
            <a:ext cx="13049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71450" indent="-17145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 typeface="Wingdings" panose="05000000000000000000" pitchFamily="2" charset="2"/>
              <a:buChar char="§"/>
            </a:pPr>
            <a:r>
              <a:rPr lang="fr-FR" altLang="fr-FR" sz="1200" dirty="0"/>
              <a:t>Non accès</a:t>
            </a:r>
          </a:p>
        </p:txBody>
      </p:sp>
      <p:sp>
        <p:nvSpPr>
          <p:cNvPr id="12316" name="ZoneTexte 37"/>
          <p:cNvSpPr txBox="1">
            <a:spLocks noChangeArrowheads="1"/>
          </p:cNvSpPr>
          <p:nvPr/>
        </p:nvSpPr>
        <p:spPr bwMode="auto">
          <a:xfrm>
            <a:off x="5770033" y="3060700"/>
            <a:ext cx="13049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71450" indent="-17145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 typeface="Wingdings" panose="05000000000000000000" pitchFamily="2" charset="2"/>
              <a:buChar char="§"/>
            </a:pPr>
            <a:r>
              <a:rPr lang="fr-FR" altLang="fr-FR" sz="1200" dirty="0"/>
              <a:t>Accès dégradé</a:t>
            </a:r>
          </a:p>
          <a:p>
            <a:pPr defTabSz="914400" eaLnBrk="1" hangingPunct="1">
              <a:spcBef>
                <a:spcPct val="0"/>
              </a:spcBef>
              <a:buFont typeface="Wingdings" panose="05000000000000000000" pitchFamily="2" charset="2"/>
              <a:buChar char="§"/>
            </a:pPr>
            <a:r>
              <a:rPr lang="fr-FR" altLang="fr-FR" sz="1200" dirty="0"/>
              <a:t>Consommation non maîtrisée</a:t>
            </a:r>
          </a:p>
        </p:txBody>
      </p:sp>
      <p:sp>
        <p:nvSpPr>
          <p:cNvPr id="12318" name="ZoneTexte 39"/>
          <p:cNvSpPr txBox="1">
            <a:spLocks noChangeArrowheads="1"/>
          </p:cNvSpPr>
          <p:nvPr/>
        </p:nvSpPr>
        <p:spPr bwMode="auto">
          <a:xfrm>
            <a:off x="7074957" y="3101975"/>
            <a:ext cx="1779059"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71450" indent="-17145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 typeface="Wingdings" panose="05000000000000000000" pitchFamily="2" charset="2"/>
              <a:buChar char="§"/>
            </a:pPr>
            <a:r>
              <a:rPr lang="fr-FR" altLang="fr-FR" sz="1200" dirty="0" smtClean="0"/>
              <a:t>Impayés facture/loyer</a:t>
            </a:r>
            <a:endParaRPr lang="fr-FR" altLang="fr-FR" sz="1200" dirty="0"/>
          </a:p>
          <a:p>
            <a:pPr defTabSz="914400" eaLnBrk="1" hangingPunct="1">
              <a:spcBef>
                <a:spcPct val="0"/>
              </a:spcBef>
              <a:buFont typeface="Wingdings" panose="05000000000000000000" pitchFamily="2" charset="2"/>
              <a:buChar char="§"/>
            </a:pPr>
            <a:r>
              <a:rPr lang="fr-FR" altLang="fr-FR" sz="1200" dirty="0"/>
              <a:t>Privations liées au poids facture</a:t>
            </a:r>
          </a:p>
        </p:txBody>
      </p:sp>
      <p:sp>
        <p:nvSpPr>
          <p:cNvPr id="12319" name="ZoneTexte 40"/>
          <p:cNvSpPr txBox="1">
            <a:spLocks noChangeArrowheads="1"/>
          </p:cNvSpPr>
          <p:nvPr/>
        </p:nvSpPr>
        <p:spPr bwMode="auto">
          <a:xfrm>
            <a:off x="7114646" y="5537200"/>
            <a:ext cx="13049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71450" indent="-17145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 typeface="Wingdings" panose="05000000000000000000" pitchFamily="2" charset="2"/>
              <a:buChar char="§"/>
            </a:pPr>
            <a:r>
              <a:rPr lang="fr-FR" altLang="fr-FR" sz="1200" dirty="0"/>
              <a:t>Aides financières type FSL, CCAS</a:t>
            </a:r>
          </a:p>
        </p:txBody>
      </p:sp>
      <p:sp>
        <p:nvSpPr>
          <p:cNvPr id="12320" name="ZoneTexte 43"/>
          <p:cNvSpPr txBox="1">
            <a:spLocks noChangeArrowheads="1"/>
          </p:cNvSpPr>
          <p:nvPr/>
        </p:nvSpPr>
        <p:spPr bwMode="auto">
          <a:xfrm>
            <a:off x="5770033" y="1930400"/>
            <a:ext cx="161131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71450" indent="-17145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 typeface="Wingdings" panose="05000000000000000000" pitchFamily="2" charset="2"/>
              <a:buChar char="§"/>
            </a:pPr>
            <a:r>
              <a:rPr lang="fr-FR" altLang="fr-FR" sz="1200" dirty="0"/>
              <a:t>Compteurs individuels</a:t>
            </a:r>
          </a:p>
        </p:txBody>
      </p:sp>
      <p:sp>
        <p:nvSpPr>
          <p:cNvPr id="12322" name="ZoneTexte 45"/>
          <p:cNvSpPr txBox="1">
            <a:spLocks noChangeArrowheads="1"/>
          </p:cNvSpPr>
          <p:nvPr/>
        </p:nvSpPr>
        <p:spPr bwMode="auto">
          <a:xfrm>
            <a:off x="3025246" y="5610225"/>
            <a:ext cx="13446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71450" indent="-17145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 typeface="Wingdings" panose="05000000000000000000" pitchFamily="2" charset="2"/>
              <a:buChar char="§"/>
            </a:pPr>
            <a:r>
              <a:rPr lang="fr-FR" altLang="fr-FR" sz="1200" dirty="0"/>
              <a:t>Accès à l’eau via associations</a:t>
            </a:r>
          </a:p>
          <a:p>
            <a:pPr defTabSz="914400" eaLnBrk="1" hangingPunct="1">
              <a:spcBef>
                <a:spcPct val="0"/>
              </a:spcBef>
              <a:buFont typeface="Wingdings" panose="05000000000000000000" pitchFamily="2" charset="2"/>
              <a:buChar char="§"/>
            </a:pPr>
            <a:r>
              <a:rPr lang="fr-FR" altLang="fr-FR" sz="1200" dirty="0"/>
              <a:t>Douches / bains publics</a:t>
            </a:r>
          </a:p>
        </p:txBody>
      </p:sp>
      <p:sp>
        <p:nvSpPr>
          <p:cNvPr id="12323" name="ZoneTexte 46"/>
          <p:cNvSpPr txBox="1">
            <a:spLocks noChangeArrowheads="1"/>
          </p:cNvSpPr>
          <p:nvPr/>
        </p:nvSpPr>
        <p:spPr bwMode="auto">
          <a:xfrm>
            <a:off x="5752571" y="4467225"/>
            <a:ext cx="13874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71450" indent="-17145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 typeface="Wingdings" panose="05000000000000000000" pitchFamily="2" charset="2"/>
              <a:buChar char="§"/>
            </a:pPr>
            <a:r>
              <a:rPr lang="fr-FR" altLang="fr-FR" sz="1200" dirty="0"/>
              <a:t>Aide à la maîtrise des consommations</a:t>
            </a:r>
          </a:p>
          <a:p>
            <a:pPr defTabSz="914400" eaLnBrk="1" hangingPunct="1">
              <a:spcBef>
                <a:spcPct val="0"/>
              </a:spcBef>
              <a:buFont typeface="Wingdings" panose="05000000000000000000" pitchFamily="2" charset="2"/>
              <a:buChar char="§"/>
            </a:pPr>
            <a:r>
              <a:rPr lang="fr-FR" altLang="fr-FR" sz="1200" dirty="0"/>
              <a:t>Mensualisation</a:t>
            </a:r>
          </a:p>
        </p:txBody>
      </p:sp>
      <p:sp>
        <p:nvSpPr>
          <p:cNvPr id="12324" name="ZoneTexte 48"/>
          <p:cNvSpPr txBox="1">
            <a:spLocks noChangeArrowheads="1"/>
          </p:cNvSpPr>
          <p:nvPr/>
        </p:nvSpPr>
        <p:spPr bwMode="auto">
          <a:xfrm>
            <a:off x="7140046" y="4359275"/>
            <a:ext cx="13049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71450" indent="-17145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 typeface="Wingdings" panose="05000000000000000000" pitchFamily="2" charset="2"/>
              <a:buChar char="§"/>
            </a:pPr>
            <a:r>
              <a:rPr lang="fr-FR" altLang="fr-FR" sz="1200" dirty="0"/>
              <a:t>Tarification solidaire</a:t>
            </a:r>
          </a:p>
          <a:p>
            <a:pPr defTabSz="914400" eaLnBrk="1" hangingPunct="1">
              <a:spcBef>
                <a:spcPct val="0"/>
              </a:spcBef>
              <a:buFont typeface="Wingdings" panose="05000000000000000000" pitchFamily="2" charset="2"/>
              <a:buChar char="§"/>
            </a:pPr>
            <a:r>
              <a:rPr lang="fr-FR" altLang="fr-FR" sz="1200" dirty="0"/>
              <a:t>Chèque </a:t>
            </a:r>
            <a:r>
              <a:rPr lang="fr-FR" altLang="fr-FR" sz="1200" dirty="0" smtClean="0"/>
              <a:t>eau</a:t>
            </a:r>
          </a:p>
          <a:p>
            <a:pPr defTabSz="914400" eaLnBrk="1" hangingPunct="1">
              <a:spcBef>
                <a:spcPct val="0"/>
              </a:spcBef>
              <a:buFont typeface="Wingdings" panose="05000000000000000000" pitchFamily="2" charset="2"/>
              <a:buChar char="§"/>
            </a:pPr>
            <a:r>
              <a:rPr lang="fr-FR" altLang="fr-FR" sz="1200" dirty="0" smtClean="0"/>
              <a:t>Aide type APL</a:t>
            </a:r>
            <a:endParaRPr lang="fr-FR" altLang="fr-FR" sz="1200" dirty="0"/>
          </a:p>
        </p:txBody>
      </p:sp>
      <p:sp>
        <p:nvSpPr>
          <p:cNvPr id="3" name="Rectangle à coins arrondis 28"/>
          <p:cNvSpPr/>
          <p:nvPr/>
        </p:nvSpPr>
        <p:spPr>
          <a:xfrm>
            <a:off x="3037946" y="5106988"/>
            <a:ext cx="1120775" cy="276225"/>
          </a:xfrm>
          <a:prstGeom prst="roundRect">
            <a:avLst/>
          </a:prstGeom>
          <a:solidFill>
            <a:schemeClr val="tx2">
              <a:lumMod val="40000"/>
              <a:lumOff val="60000"/>
            </a:schemeClr>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fr-FR" sz="1100" dirty="0">
                <a:solidFill>
                  <a:srgbClr val="000000"/>
                </a:solidFill>
              </a:rPr>
              <a:t>Fonctionnel</a:t>
            </a:r>
          </a:p>
        </p:txBody>
      </p:sp>
      <p:sp>
        <p:nvSpPr>
          <p:cNvPr id="4" name="Rectangle à coins arrondis 29"/>
          <p:cNvSpPr/>
          <p:nvPr/>
        </p:nvSpPr>
        <p:spPr>
          <a:xfrm>
            <a:off x="4369858" y="5097463"/>
            <a:ext cx="1120775" cy="276225"/>
          </a:xfrm>
          <a:prstGeom prst="roundRect">
            <a:avLst/>
          </a:prstGeo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fr-FR" sz="1100" dirty="0"/>
              <a:t>Economique</a:t>
            </a:r>
          </a:p>
        </p:txBody>
      </p:sp>
      <p:sp>
        <p:nvSpPr>
          <p:cNvPr id="5" name="Rectangle à coins arrondis 30"/>
          <p:cNvSpPr/>
          <p:nvPr/>
        </p:nvSpPr>
        <p:spPr>
          <a:xfrm>
            <a:off x="5809721" y="5106988"/>
            <a:ext cx="1120775" cy="276225"/>
          </a:xfrm>
          <a:prstGeom prst="roundRect">
            <a:avLst/>
          </a:prstGeom>
          <a:solidFill>
            <a:schemeClr val="tx2">
              <a:lumMod val="40000"/>
              <a:lumOff val="60000"/>
            </a:schemeClr>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fr-FR" sz="1100" dirty="0">
                <a:solidFill>
                  <a:srgbClr val="000000"/>
                </a:solidFill>
              </a:rPr>
              <a:t>Fonctionnel</a:t>
            </a:r>
          </a:p>
        </p:txBody>
      </p:sp>
      <p:sp>
        <p:nvSpPr>
          <p:cNvPr id="6" name="Rectangle à coins arrondis 31"/>
          <p:cNvSpPr/>
          <p:nvPr/>
        </p:nvSpPr>
        <p:spPr>
          <a:xfrm>
            <a:off x="7140046" y="5097463"/>
            <a:ext cx="1122362" cy="276225"/>
          </a:xfrm>
          <a:prstGeom prst="roundRect">
            <a:avLst/>
          </a:prstGeo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fr-FR" sz="1100" dirty="0"/>
              <a:t>Economique</a:t>
            </a:r>
          </a:p>
        </p:txBody>
      </p:sp>
      <p:sp>
        <p:nvSpPr>
          <p:cNvPr id="12332" name="ZoneTexte 40"/>
          <p:cNvSpPr txBox="1">
            <a:spLocks noChangeArrowheads="1"/>
          </p:cNvSpPr>
          <p:nvPr/>
        </p:nvSpPr>
        <p:spPr bwMode="auto">
          <a:xfrm>
            <a:off x="5784321" y="5465763"/>
            <a:ext cx="1304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71450" indent="-17145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 typeface="Wingdings" panose="05000000000000000000" pitchFamily="2" charset="2"/>
              <a:buChar char="§"/>
            </a:pPr>
            <a:r>
              <a:rPr lang="fr-FR" altLang="fr-FR" sz="1200" dirty="0"/>
              <a:t>Interdiction coupures et des réductions</a:t>
            </a:r>
          </a:p>
        </p:txBody>
      </p:sp>
      <p:sp>
        <p:nvSpPr>
          <p:cNvPr id="49" name="ZoneTexte 43"/>
          <p:cNvSpPr txBox="1">
            <a:spLocks noChangeArrowheads="1"/>
          </p:cNvSpPr>
          <p:nvPr/>
        </p:nvSpPr>
        <p:spPr bwMode="auto">
          <a:xfrm>
            <a:off x="6961452" y="1879600"/>
            <a:ext cx="1483519"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71450" indent="-17145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 typeface="Wingdings" panose="05000000000000000000" pitchFamily="2" charset="2"/>
              <a:buChar char="§"/>
            </a:pPr>
            <a:r>
              <a:rPr lang="fr-FR" altLang="fr-FR" sz="1200" dirty="0" smtClean="0"/>
              <a:t>Compteurs collectif</a:t>
            </a:r>
            <a:endParaRPr lang="fr-FR" altLang="fr-FR" sz="1200" dirty="0"/>
          </a:p>
        </p:txBody>
      </p:sp>
      <p:sp>
        <p:nvSpPr>
          <p:cNvPr id="50" name="Espace réservé du contenu 11"/>
          <p:cNvSpPr>
            <a:spLocks noGrp="1"/>
          </p:cNvSpPr>
          <p:nvPr>
            <p:ph sz="quarter" idx="14"/>
          </p:nvPr>
        </p:nvSpPr>
        <p:spPr>
          <a:xfrm>
            <a:off x="164167" y="1427162"/>
            <a:ext cx="1964873" cy="4558834"/>
          </a:xfrm>
        </p:spPr>
        <p:txBody>
          <a:bodyPr>
            <a:normAutofit/>
          </a:bodyPr>
          <a:lstStyle/>
          <a:p>
            <a:r>
              <a:rPr lang="fr-FR" sz="1400" dirty="0" smtClean="0"/>
              <a:t>Cette présentation reprend succinctement l’analyse détaillée réalisée à partir d’entretiens avec les acteurs sociaux du territoire et une enquête auprès d’un panel de 32 ménages du territoire</a:t>
            </a:r>
          </a:p>
          <a:p>
            <a:r>
              <a:rPr lang="fr-FR" sz="1400" u="sng" dirty="0" smtClean="0"/>
              <a:t>Cette analyse est présentée dans un document spécifique</a:t>
            </a:r>
            <a:endParaRPr lang="fr-FR" sz="1400" u="sng" dirty="0"/>
          </a:p>
          <a:p>
            <a:r>
              <a:rPr lang="fr-FR" sz="1400" dirty="0" smtClean="0"/>
              <a:t>L’analyse est structurée autour de la matrice ci-contre</a:t>
            </a:r>
          </a:p>
        </p:txBody>
      </p:sp>
    </p:spTree>
    <p:extLst>
      <p:ext uri="{BB962C8B-B14F-4D97-AF65-F5344CB8AC3E}">
        <p14:creationId xmlns:p14="http://schemas.microsoft.com/office/powerpoint/2010/main" val="1363115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sans abris  </a:t>
            </a:r>
            <a:endParaRPr lang="fr-FR" dirty="0"/>
          </a:p>
        </p:txBody>
      </p:sp>
      <p:sp>
        <p:nvSpPr>
          <p:cNvPr id="4" name="Espace réservé du pied de page 3"/>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5" name="Espace réservé du numéro de diapositive 4"/>
          <p:cNvSpPr>
            <a:spLocks noGrp="1"/>
          </p:cNvSpPr>
          <p:nvPr>
            <p:ph type="sldNum" sz="quarter" idx="12"/>
          </p:nvPr>
        </p:nvSpPr>
        <p:spPr/>
        <p:txBody>
          <a:bodyPr/>
          <a:lstStyle/>
          <a:p>
            <a:fld id="{332CDC0A-01E6-044A-A362-F1C1ADCE5732}" type="slidenum">
              <a:rPr lang="fr-FR" smtClean="0"/>
              <a:pPr/>
              <a:t>26</a:t>
            </a:fld>
            <a:endParaRPr lang="fr-FR" dirty="0"/>
          </a:p>
        </p:txBody>
      </p:sp>
      <p:sp>
        <p:nvSpPr>
          <p:cNvPr id="7" name="Rectangle à coins arrondis 6"/>
          <p:cNvSpPr/>
          <p:nvPr/>
        </p:nvSpPr>
        <p:spPr>
          <a:xfrm>
            <a:off x="162560" y="1513840"/>
            <a:ext cx="1940560" cy="1584960"/>
          </a:xfrm>
          <a:prstGeom prst="roundRect">
            <a:avLst>
              <a:gd name="adj" fmla="val 457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Manifestations de la précarité</a:t>
            </a:r>
            <a:endParaRPr lang="fr-FR" dirty="0"/>
          </a:p>
        </p:txBody>
      </p:sp>
      <p:sp>
        <p:nvSpPr>
          <p:cNvPr id="9" name="Rectangle à coins arrondis 8"/>
          <p:cNvSpPr/>
          <p:nvPr/>
        </p:nvSpPr>
        <p:spPr>
          <a:xfrm>
            <a:off x="150177" y="4206240"/>
            <a:ext cx="1940560" cy="1584960"/>
          </a:xfrm>
          <a:prstGeom prst="roundRect">
            <a:avLst>
              <a:gd name="adj" fmla="val 457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Réponses mises en œuvre </a:t>
            </a:r>
            <a:endParaRPr lang="fr-FR" dirty="0"/>
          </a:p>
        </p:txBody>
      </p:sp>
      <p:cxnSp>
        <p:nvCxnSpPr>
          <p:cNvPr id="10" name="Connecteur droit 9"/>
          <p:cNvCxnSpPr/>
          <p:nvPr/>
        </p:nvCxnSpPr>
        <p:spPr>
          <a:xfrm>
            <a:off x="211137" y="3982720"/>
            <a:ext cx="8564880" cy="0"/>
          </a:xfrm>
          <a:prstGeom prst="line">
            <a:avLst/>
          </a:prstGeom>
          <a:ln w="38100" cmpd="sng">
            <a:solidFill>
              <a:srgbClr val="AEB0B3"/>
            </a:solidFill>
            <a:prstDash val="lgDash"/>
          </a:ln>
          <a:effectLst/>
        </p:spPr>
        <p:style>
          <a:lnRef idx="2">
            <a:schemeClr val="accent1"/>
          </a:lnRef>
          <a:fillRef idx="0">
            <a:schemeClr val="accent1"/>
          </a:fillRef>
          <a:effectRef idx="1">
            <a:schemeClr val="accent1"/>
          </a:effectRef>
          <a:fontRef idx="minor">
            <a:schemeClr val="tx1"/>
          </a:fontRef>
        </p:style>
      </p:cxnSp>
      <p:sp>
        <p:nvSpPr>
          <p:cNvPr id="13" name="Espace réservé du contenu 11"/>
          <p:cNvSpPr>
            <a:spLocks noGrp="1"/>
          </p:cNvSpPr>
          <p:nvPr>
            <p:ph sz="quarter" idx="14"/>
          </p:nvPr>
        </p:nvSpPr>
        <p:spPr>
          <a:xfrm>
            <a:off x="2256792" y="1036320"/>
            <a:ext cx="6653528" cy="2854960"/>
          </a:xfrm>
        </p:spPr>
        <p:txBody>
          <a:bodyPr>
            <a:normAutofit fontScale="92500" lnSpcReduction="10000"/>
          </a:bodyPr>
          <a:lstStyle/>
          <a:p>
            <a:r>
              <a:rPr lang="fr-FR" sz="1400" dirty="0" smtClean="0"/>
              <a:t>L’eau pour boire : une ressource considérée comme relativement « accessible »</a:t>
            </a:r>
          </a:p>
          <a:p>
            <a:pPr lvl="1"/>
            <a:r>
              <a:rPr lang="fr-FR" sz="1200" dirty="0" smtClean="0"/>
              <a:t>Des personnes citadines et mobiles, prêtes à se déplacer, qui jugent les fontaines assez nombreuses et bien réparties (du moins à Grenoble</a:t>
            </a:r>
            <a:r>
              <a:rPr lang="fr-FR" sz="1200" b="1" dirty="0" smtClean="0"/>
              <a:t>)</a:t>
            </a:r>
            <a:endParaRPr lang="fr-FR" sz="1200" dirty="0" smtClean="0"/>
          </a:p>
          <a:p>
            <a:r>
              <a:rPr lang="fr-FR" sz="1400" dirty="0" smtClean="0"/>
              <a:t>Des difficultés importantes concernant l’hygiène corporelle et vestimentaire </a:t>
            </a:r>
          </a:p>
          <a:p>
            <a:pPr lvl="1"/>
            <a:r>
              <a:rPr lang="fr-FR" sz="1200" dirty="0" smtClean="0"/>
              <a:t>L’absence d’intimité, le sentiment de honte </a:t>
            </a:r>
          </a:p>
          <a:p>
            <a:pPr lvl="1"/>
            <a:r>
              <a:rPr lang="fr-FR" sz="1200" dirty="0" smtClean="0"/>
              <a:t>Des solutions de fortunes (rivières, fontaines, toilettes des parkings…) malgré la fréquentation des douches associatives</a:t>
            </a:r>
          </a:p>
          <a:p>
            <a:pPr lvl="1"/>
            <a:r>
              <a:rPr lang="fr-FR" sz="1200" dirty="0" smtClean="0"/>
              <a:t>Des difficultés à maintenir des vêtements propres et en bon état </a:t>
            </a:r>
          </a:p>
          <a:p>
            <a:pPr lvl="1"/>
            <a:r>
              <a:rPr lang="fr-FR" sz="1200" dirty="0" smtClean="0"/>
              <a:t>Les problématiques annexes du stockage des affaires , des produits d’hygiène courante</a:t>
            </a:r>
          </a:p>
          <a:p>
            <a:r>
              <a:rPr lang="fr-FR" sz="1400" dirty="0" smtClean="0"/>
              <a:t>L’accès à l’assainissement : une difficulté quotidienne et permanente </a:t>
            </a:r>
          </a:p>
          <a:p>
            <a:pPr lvl="1"/>
            <a:r>
              <a:rPr lang="fr-FR" sz="1200" dirty="0" smtClean="0"/>
              <a:t>Une éviction des toilettes publiques, jugées trop sales, et des pratiques alternatives difficiles à vivre et humiliantes (recours aux parcs, forets, équipements publics…) ou coûteuses (gare)</a:t>
            </a:r>
          </a:p>
          <a:p>
            <a:r>
              <a:rPr lang="fr-FR" sz="1400" dirty="0" smtClean="0"/>
              <a:t>Un recours à des services payants qui renforce la précarité économique, et des stratégies « de survie » contraignantes qui «  invisibilisent » les situations</a:t>
            </a:r>
          </a:p>
        </p:txBody>
      </p:sp>
      <p:sp>
        <p:nvSpPr>
          <p:cNvPr id="11" name="Espace réservé du contenu 11"/>
          <p:cNvSpPr txBox="1">
            <a:spLocks/>
          </p:cNvSpPr>
          <p:nvPr/>
        </p:nvSpPr>
        <p:spPr>
          <a:xfrm>
            <a:off x="2338072" y="4003040"/>
            <a:ext cx="6572248" cy="2235200"/>
          </a:xfrm>
          <a:prstGeom prst="rect">
            <a:avLst/>
          </a:prstGeom>
        </p:spPr>
        <p:txBody>
          <a:bodyPr>
            <a:normAutofit fontScale="92500" lnSpcReduction="10000"/>
          </a:bodyPr>
          <a:lstStyle>
            <a:lvl1pPr marL="342900" indent="-342900" algn="l" defTabSz="457200" rtl="0" eaLnBrk="1" latinLnBrk="0" hangingPunct="1">
              <a:lnSpc>
                <a:spcPct val="100000"/>
              </a:lnSpc>
              <a:spcBef>
                <a:spcPts val="600"/>
              </a:spcBef>
              <a:buClr>
                <a:schemeClr val="tx2"/>
              </a:buClr>
              <a:buSzPct val="160000"/>
              <a:buFont typeface="Arial" pitchFamily="34" charset="0"/>
              <a:buChar char="•"/>
              <a:tabLst/>
              <a:defRPr lang="fr-FR" sz="26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SzPct val="110000"/>
              <a:buFont typeface="Arial" pitchFamily="34" charset="0"/>
              <a:buChar char="•"/>
              <a:defRPr lang="fr-F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itchFamily="2" charset="2"/>
              <a:buChar char="§"/>
              <a:defRPr lang="fr-F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dirty="0" smtClean="0"/>
              <a:t>Une difficulté pour l’évaluation des réponses  : comment quantifier les besoins ?</a:t>
            </a:r>
          </a:p>
          <a:p>
            <a:r>
              <a:rPr lang="fr-FR" sz="1400" dirty="0" smtClean="0"/>
              <a:t>Des douches associatives fréquentées mais insuffisantes en nombre (saturation, attente importante) et aux jours d’ouverture limités </a:t>
            </a:r>
          </a:p>
          <a:p>
            <a:r>
              <a:rPr lang="fr-FR" sz="1400" dirty="0" smtClean="0"/>
              <a:t>Des douches municipales (8) appréciées, mais moins fréquentées en raison de leur coût</a:t>
            </a:r>
          </a:p>
          <a:p>
            <a:r>
              <a:rPr lang="fr-FR" sz="1400" dirty="0" smtClean="0"/>
              <a:t>Une insuffisance des laveries gratuites </a:t>
            </a:r>
          </a:p>
          <a:p>
            <a:r>
              <a:rPr lang="fr-FR" sz="1400" dirty="0" smtClean="0"/>
              <a:t>Des toilettes publiques gratuites dont l’entretien et l’état de propreté sont fortement critiqués, et qui sont donc peu utilisées</a:t>
            </a:r>
          </a:p>
          <a:p>
            <a:r>
              <a:rPr lang="fr-FR" sz="1400" dirty="0" smtClean="0"/>
              <a:t>Des dispositifs qui existent à Grenoble mais semblent peu présents dans les autres communes de l’agglomération</a:t>
            </a:r>
          </a:p>
        </p:txBody>
      </p:sp>
      <p:sp>
        <p:nvSpPr>
          <p:cNvPr id="12" name="Titre 1"/>
          <p:cNvSpPr txBox="1">
            <a:spLocks/>
          </p:cNvSpPr>
          <p:nvPr/>
        </p:nvSpPr>
        <p:spPr>
          <a:xfrm>
            <a:off x="1419225" y="0"/>
            <a:ext cx="8229600" cy="393450"/>
          </a:xfrm>
          <a:prstGeom prst="rect">
            <a:avLst/>
          </a:prstGeom>
          <a:noFill/>
        </p:spPr>
        <p:txBody>
          <a:bodyPr>
            <a:noAutofit/>
          </a:bodyPr>
          <a:lstStyle>
            <a:lvl1pPr algn="l" defTabSz="457200" rtl="0" eaLnBrk="1" latinLnBrk="0" hangingPunct="1">
              <a:spcBef>
                <a:spcPct val="0"/>
              </a:spcBef>
              <a:buNone/>
              <a:defRPr lang="fr-FR" sz="2800" b="1" kern="1200">
                <a:solidFill>
                  <a:srgbClr val="69318B"/>
                </a:solidFill>
                <a:latin typeface="+mn-lt"/>
                <a:ea typeface="+mj-ea"/>
                <a:cs typeface="+mj-cs"/>
              </a:defRPr>
            </a:lvl1pPr>
          </a:lstStyle>
          <a:p>
            <a:r>
              <a:rPr lang="fr-FR" sz="2400" b="0" dirty="0" smtClean="0"/>
              <a:t>MENAGES NON RACCORDES (1/3)</a:t>
            </a:r>
            <a:endParaRPr lang="fr-FR" sz="2400" b="0" dirty="0"/>
          </a:p>
        </p:txBody>
      </p:sp>
      <p:sp>
        <p:nvSpPr>
          <p:cNvPr id="3" name="ZoneTexte 2"/>
          <p:cNvSpPr txBox="1"/>
          <p:nvPr/>
        </p:nvSpPr>
        <p:spPr>
          <a:xfrm>
            <a:off x="770021" y="3260238"/>
            <a:ext cx="914400" cy="914400"/>
          </a:xfrm>
          <a:prstGeom prst="rect">
            <a:avLst/>
          </a:prstGeom>
        </p:spPr>
        <p:txBody>
          <a:bodyPr vert="horz" wrap="none" lIns="91440" tIns="45720" rIns="91440" bIns="45720" rtlCol="0" anchor="ctr">
            <a:noAutofit/>
          </a:bodyPr>
          <a:lstStyle/>
          <a:p>
            <a:pPr defTabSz="914400"/>
            <a:endParaRPr lang="fr-FR" dirty="0" smtClean="0"/>
          </a:p>
        </p:txBody>
      </p:sp>
      <p:sp>
        <p:nvSpPr>
          <p:cNvPr id="14" name="Rectangle 13"/>
          <p:cNvSpPr/>
          <p:nvPr/>
        </p:nvSpPr>
        <p:spPr>
          <a:xfrm>
            <a:off x="290007" y="3260238"/>
            <a:ext cx="1570042" cy="58103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 name="ZoneTexte 5"/>
          <p:cNvSpPr txBox="1"/>
          <p:nvPr/>
        </p:nvSpPr>
        <p:spPr>
          <a:xfrm>
            <a:off x="890024" y="3380246"/>
            <a:ext cx="914400" cy="914400"/>
          </a:xfrm>
          <a:prstGeom prst="rect">
            <a:avLst/>
          </a:prstGeom>
        </p:spPr>
        <p:txBody>
          <a:bodyPr vert="horz" wrap="none" lIns="91440" tIns="45720" rIns="91440" bIns="45720" rtlCol="0" anchor="ctr">
            <a:noAutofit/>
          </a:bodyPr>
          <a:lstStyle/>
          <a:p>
            <a:pPr defTabSz="914400"/>
            <a:endParaRPr lang="fr-FR" dirty="0" smtClean="0"/>
          </a:p>
        </p:txBody>
      </p:sp>
      <p:sp>
        <p:nvSpPr>
          <p:cNvPr id="8" name="Rectangle 7"/>
          <p:cNvSpPr/>
          <p:nvPr/>
        </p:nvSpPr>
        <p:spPr>
          <a:xfrm>
            <a:off x="315558" y="3260238"/>
            <a:ext cx="1544491" cy="646331"/>
          </a:xfrm>
          <a:prstGeom prst="rect">
            <a:avLst/>
          </a:prstGeom>
        </p:spPr>
        <p:txBody>
          <a:bodyPr wrap="square">
            <a:spAutoFit/>
          </a:bodyPr>
          <a:lstStyle/>
          <a:p>
            <a:pPr lvl="0" defTabSz="914400"/>
            <a:r>
              <a:rPr lang="fr-FR" b="1" dirty="0">
                <a:solidFill>
                  <a:srgbClr val="3366FF"/>
                </a:solidFill>
              </a:rPr>
              <a:t>117 sans abris recensés </a:t>
            </a:r>
          </a:p>
        </p:txBody>
      </p:sp>
    </p:spTree>
    <p:extLst>
      <p:ext uri="{BB962C8B-B14F-4D97-AF65-F5344CB8AC3E}">
        <p14:creationId xmlns:p14="http://schemas.microsoft.com/office/powerpoint/2010/main" val="685286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occupants des bidonvilles et campements de fortune </a:t>
            </a:r>
            <a:endParaRPr lang="fr-FR" dirty="0"/>
          </a:p>
        </p:txBody>
      </p:sp>
      <p:sp>
        <p:nvSpPr>
          <p:cNvPr id="4" name="Espace réservé du pied de page 3"/>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5" name="Espace réservé du numéro de diapositive 4"/>
          <p:cNvSpPr>
            <a:spLocks noGrp="1"/>
          </p:cNvSpPr>
          <p:nvPr>
            <p:ph type="sldNum" sz="quarter" idx="12"/>
          </p:nvPr>
        </p:nvSpPr>
        <p:spPr/>
        <p:txBody>
          <a:bodyPr/>
          <a:lstStyle/>
          <a:p>
            <a:fld id="{332CDC0A-01E6-044A-A362-F1C1ADCE5732}" type="slidenum">
              <a:rPr lang="fr-FR" smtClean="0"/>
              <a:pPr/>
              <a:t>27</a:t>
            </a:fld>
            <a:endParaRPr lang="fr-FR" dirty="0"/>
          </a:p>
        </p:txBody>
      </p:sp>
      <p:sp>
        <p:nvSpPr>
          <p:cNvPr id="7" name="Rectangle à coins arrondis 6"/>
          <p:cNvSpPr/>
          <p:nvPr/>
        </p:nvSpPr>
        <p:spPr>
          <a:xfrm>
            <a:off x="162560" y="1513840"/>
            <a:ext cx="1940560" cy="1584960"/>
          </a:xfrm>
          <a:prstGeom prst="roundRect">
            <a:avLst>
              <a:gd name="adj" fmla="val 457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Manifestations de la précarité</a:t>
            </a:r>
            <a:endParaRPr lang="fr-FR" dirty="0"/>
          </a:p>
        </p:txBody>
      </p:sp>
      <p:sp>
        <p:nvSpPr>
          <p:cNvPr id="9" name="Rectangle à coins arrondis 8"/>
          <p:cNvSpPr/>
          <p:nvPr/>
        </p:nvSpPr>
        <p:spPr>
          <a:xfrm>
            <a:off x="150177" y="4572000"/>
            <a:ext cx="1940560" cy="1584960"/>
          </a:xfrm>
          <a:prstGeom prst="roundRect">
            <a:avLst>
              <a:gd name="adj" fmla="val 457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Réponses mises en œuvre </a:t>
            </a:r>
            <a:endParaRPr lang="fr-FR" dirty="0"/>
          </a:p>
        </p:txBody>
      </p:sp>
      <p:cxnSp>
        <p:nvCxnSpPr>
          <p:cNvPr id="10" name="Connecteur droit 9"/>
          <p:cNvCxnSpPr/>
          <p:nvPr/>
        </p:nvCxnSpPr>
        <p:spPr>
          <a:xfrm>
            <a:off x="211137" y="4450080"/>
            <a:ext cx="8564880" cy="0"/>
          </a:xfrm>
          <a:prstGeom prst="line">
            <a:avLst/>
          </a:prstGeom>
          <a:ln w="38100" cmpd="sng">
            <a:solidFill>
              <a:srgbClr val="AEB0B3"/>
            </a:solidFill>
            <a:prstDash val="lgDash"/>
          </a:ln>
          <a:effectLst/>
        </p:spPr>
        <p:style>
          <a:lnRef idx="2">
            <a:schemeClr val="accent1"/>
          </a:lnRef>
          <a:fillRef idx="0">
            <a:schemeClr val="accent1"/>
          </a:fillRef>
          <a:effectRef idx="1">
            <a:schemeClr val="accent1"/>
          </a:effectRef>
          <a:fontRef idx="minor">
            <a:schemeClr val="tx1"/>
          </a:fontRef>
        </p:style>
      </p:cxnSp>
      <p:sp>
        <p:nvSpPr>
          <p:cNvPr id="13" name="Espace réservé du contenu 11"/>
          <p:cNvSpPr>
            <a:spLocks noGrp="1"/>
          </p:cNvSpPr>
          <p:nvPr>
            <p:ph sz="quarter" idx="14"/>
          </p:nvPr>
        </p:nvSpPr>
        <p:spPr>
          <a:xfrm>
            <a:off x="2256792" y="1036320"/>
            <a:ext cx="6653528" cy="3342640"/>
          </a:xfrm>
        </p:spPr>
        <p:txBody>
          <a:bodyPr>
            <a:normAutofit fontScale="92500" lnSpcReduction="20000"/>
          </a:bodyPr>
          <a:lstStyle/>
          <a:p>
            <a:r>
              <a:rPr lang="fr-FR" sz="1600" dirty="0"/>
              <a:t>Un accès à l’eau potable qui n’est pas perçu comme problématique, malgré une organisation quotidienne très contraignante</a:t>
            </a:r>
          </a:p>
          <a:p>
            <a:pPr lvl="1"/>
            <a:r>
              <a:rPr lang="fr-FR" sz="1200" dirty="0" smtClean="0"/>
              <a:t>Un approvisionnement en eau dans les parcs, équipements sportifs…</a:t>
            </a:r>
          </a:p>
          <a:p>
            <a:pPr lvl="1"/>
            <a:r>
              <a:rPr lang="fr-FR" sz="1200" dirty="0" smtClean="0"/>
              <a:t>Le transport et le stockage de quantités d’eau importantes pour subvenir à tous les besoins</a:t>
            </a:r>
          </a:p>
          <a:p>
            <a:r>
              <a:rPr lang="fr-FR" sz="1600" dirty="0" smtClean="0"/>
              <a:t>Un accès à l’hygiène très précaire, susceptible d’aggraver des conditions sanitaires déjà dégradées</a:t>
            </a:r>
          </a:p>
          <a:p>
            <a:pPr lvl="1"/>
            <a:r>
              <a:rPr lang="fr-FR" sz="1200" dirty="0" smtClean="0"/>
              <a:t>Des actes d’hygiène réalisés dans les campements dans des conditions très difficiles : réchauffage de l’eau de lavage sur le poêle, absence d’intimité…</a:t>
            </a:r>
          </a:p>
          <a:p>
            <a:pPr lvl="1"/>
            <a:r>
              <a:rPr lang="fr-FR" sz="1200" dirty="0" smtClean="0"/>
              <a:t>Une éviction des douches associatives et municipales </a:t>
            </a:r>
          </a:p>
          <a:p>
            <a:pPr lvl="1"/>
            <a:r>
              <a:rPr lang="fr-FR" sz="1200" dirty="0" smtClean="0"/>
              <a:t>Des problèmes d’hygiène qui se cumulent avec des difficultés sanitaires  (moindre accès aux soins, moindre couverture vaccinale…)</a:t>
            </a:r>
          </a:p>
          <a:p>
            <a:r>
              <a:rPr lang="fr-FR" sz="1600" dirty="0"/>
              <a:t>L’insalubrité engendrée par </a:t>
            </a:r>
            <a:r>
              <a:rPr lang="fr-FR" sz="1600" dirty="0" smtClean="0"/>
              <a:t>l’absence </a:t>
            </a:r>
            <a:r>
              <a:rPr lang="fr-FR" sz="1600" dirty="0"/>
              <a:t>d’accès à l’assainissement </a:t>
            </a:r>
          </a:p>
          <a:p>
            <a:pPr lvl="1"/>
            <a:r>
              <a:rPr lang="fr-FR" sz="1200" dirty="0" smtClean="0"/>
              <a:t>Des toilettes sèches aménagées sur les campements en nombre insuffisant (ex. 2 pour 80 personnes)</a:t>
            </a:r>
          </a:p>
          <a:p>
            <a:pPr lvl="1"/>
            <a:r>
              <a:rPr lang="fr-FR" sz="1200" dirty="0" smtClean="0"/>
              <a:t>Des pratiques qui accentuent l’insalubrité sur les campements </a:t>
            </a:r>
          </a:p>
          <a:p>
            <a:r>
              <a:rPr lang="fr-FR" sz="1500" dirty="0" smtClean="0"/>
              <a:t>L’habitude de la précarité et les stratégies de « débrouille »</a:t>
            </a:r>
          </a:p>
          <a:p>
            <a:r>
              <a:rPr lang="fr-FR" sz="1500" dirty="0"/>
              <a:t>D</a:t>
            </a:r>
            <a:r>
              <a:rPr lang="fr-FR" sz="1500" dirty="0" smtClean="0"/>
              <a:t>es ménages peu revendicatifs qui vivent dans les « interstices » urbains</a:t>
            </a:r>
          </a:p>
        </p:txBody>
      </p:sp>
      <p:sp>
        <p:nvSpPr>
          <p:cNvPr id="11" name="Espace réservé du contenu 11"/>
          <p:cNvSpPr txBox="1">
            <a:spLocks/>
          </p:cNvSpPr>
          <p:nvPr/>
        </p:nvSpPr>
        <p:spPr>
          <a:xfrm>
            <a:off x="2338072" y="4673600"/>
            <a:ext cx="6572248" cy="1635760"/>
          </a:xfrm>
          <a:prstGeom prst="rect">
            <a:avLst/>
          </a:prstGeom>
        </p:spPr>
        <p:txBody>
          <a:bodyPr>
            <a:normAutofit lnSpcReduction="10000"/>
          </a:bodyPr>
          <a:lstStyle>
            <a:lvl1pPr marL="342900" indent="-342900" algn="l" defTabSz="457200" rtl="0" eaLnBrk="1" latinLnBrk="0" hangingPunct="1">
              <a:lnSpc>
                <a:spcPct val="100000"/>
              </a:lnSpc>
              <a:spcBef>
                <a:spcPts val="600"/>
              </a:spcBef>
              <a:buClr>
                <a:schemeClr val="tx2"/>
              </a:buClr>
              <a:buSzPct val="160000"/>
              <a:buFont typeface="Arial" pitchFamily="34" charset="0"/>
              <a:buChar char="•"/>
              <a:tabLst/>
              <a:defRPr lang="fr-FR" sz="26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SzPct val="110000"/>
              <a:buFont typeface="Arial" pitchFamily="34" charset="0"/>
              <a:buChar char="•"/>
              <a:defRPr lang="fr-F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itchFamily="2" charset="2"/>
              <a:buChar char="§"/>
              <a:defRPr lang="fr-F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dirty="0" smtClean="0"/>
              <a:t>Peu de réponses pour des publics «  hors droits » , malgré des actions réalisées (par exemple sur le ramassage des déchets) et un suivi social sur certains campements</a:t>
            </a:r>
          </a:p>
          <a:p>
            <a:r>
              <a:rPr lang="fr-FR" sz="1400" dirty="0" smtClean="0"/>
              <a:t>Des points d’accès à l’eau (douches et laveries associatives) peu fréquentés, des publics qui ne se mélangent pas</a:t>
            </a:r>
          </a:p>
          <a:p>
            <a:r>
              <a:rPr lang="fr-FR" sz="1400" dirty="0"/>
              <a:t>Pas d’actions ou d’expérimentations associatives entreprises en matière d’assainissement des campements (à l’instar des actions d’accompagnement de Terr’eau et Toilettes du Monde pour l’installation de toilettes sèches)</a:t>
            </a:r>
          </a:p>
          <a:p>
            <a:endParaRPr lang="fr-FR" sz="1400" dirty="0" smtClean="0"/>
          </a:p>
          <a:p>
            <a:endParaRPr lang="fr-FR" sz="1400" dirty="0" smtClean="0"/>
          </a:p>
        </p:txBody>
      </p:sp>
      <p:sp>
        <p:nvSpPr>
          <p:cNvPr id="12" name="Titre 1"/>
          <p:cNvSpPr txBox="1">
            <a:spLocks/>
          </p:cNvSpPr>
          <p:nvPr/>
        </p:nvSpPr>
        <p:spPr>
          <a:xfrm>
            <a:off x="1419225" y="0"/>
            <a:ext cx="8229600" cy="393450"/>
          </a:xfrm>
          <a:prstGeom prst="rect">
            <a:avLst/>
          </a:prstGeom>
          <a:noFill/>
        </p:spPr>
        <p:txBody>
          <a:bodyPr>
            <a:noAutofit/>
          </a:bodyPr>
          <a:lstStyle>
            <a:lvl1pPr algn="l" defTabSz="457200" rtl="0" eaLnBrk="1" latinLnBrk="0" hangingPunct="1">
              <a:spcBef>
                <a:spcPct val="0"/>
              </a:spcBef>
              <a:buNone/>
              <a:defRPr lang="fr-FR" sz="2800" b="1" kern="1200">
                <a:solidFill>
                  <a:srgbClr val="69318B"/>
                </a:solidFill>
                <a:latin typeface="+mn-lt"/>
                <a:ea typeface="+mj-ea"/>
                <a:cs typeface="+mj-cs"/>
              </a:defRPr>
            </a:lvl1pPr>
          </a:lstStyle>
          <a:p>
            <a:r>
              <a:rPr lang="fr-FR" sz="2400" b="0" dirty="0" smtClean="0"/>
              <a:t>MENAGES NON RACCORDES (2/3)</a:t>
            </a:r>
            <a:endParaRPr lang="fr-FR" sz="2400" b="0" dirty="0"/>
          </a:p>
        </p:txBody>
      </p:sp>
      <p:sp>
        <p:nvSpPr>
          <p:cNvPr id="3" name="ZoneTexte 2"/>
          <p:cNvSpPr txBox="1"/>
          <p:nvPr/>
        </p:nvSpPr>
        <p:spPr>
          <a:xfrm>
            <a:off x="287624" y="3240235"/>
            <a:ext cx="1803113" cy="1030075"/>
          </a:xfrm>
          <a:prstGeom prst="rect">
            <a:avLst/>
          </a:prstGeom>
        </p:spPr>
        <p:txBody>
          <a:bodyPr vert="horz" wrap="none" lIns="91440" tIns="45720" rIns="91440" bIns="45720" rtlCol="0" anchor="ctr">
            <a:noAutofit/>
          </a:bodyPr>
          <a:lstStyle/>
          <a:p>
            <a:pPr defTabSz="914400"/>
            <a:r>
              <a:rPr lang="fr-FR" b="1" dirty="0" smtClean="0">
                <a:solidFill>
                  <a:srgbClr val="3366FF"/>
                </a:solidFill>
              </a:rPr>
              <a:t>760 personnes sur </a:t>
            </a:r>
          </a:p>
          <a:p>
            <a:pPr defTabSz="914400"/>
            <a:r>
              <a:rPr lang="fr-FR" b="1" dirty="0" smtClean="0">
                <a:solidFill>
                  <a:srgbClr val="3366FF"/>
                </a:solidFill>
              </a:rPr>
              <a:t>25 lieux de vie</a:t>
            </a:r>
          </a:p>
        </p:txBody>
      </p:sp>
      <p:sp>
        <p:nvSpPr>
          <p:cNvPr id="6" name="Rectangle 5"/>
          <p:cNvSpPr/>
          <p:nvPr/>
        </p:nvSpPr>
        <p:spPr>
          <a:xfrm>
            <a:off x="287624" y="3310242"/>
            <a:ext cx="1876783" cy="94006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727546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7625" y="436880"/>
            <a:ext cx="8229600" cy="524759"/>
          </a:xfrm>
        </p:spPr>
        <p:txBody>
          <a:bodyPr>
            <a:normAutofit/>
          </a:bodyPr>
          <a:lstStyle/>
          <a:p>
            <a:r>
              <a:rPr lang="fr-FR" dirty="0" smtClean="0"/>
              <a:t>Ménages hébergés, en foyer ou en squat  </a:t>
            </a:r>
            <a:endParaRPr lang="fr-FR" dirty="0"/>
          </a:p>
        </p:txBody>
      </p:sp>
      <p:sp>
        <p:nvSpPr>
          <p:cNvPr id="4" name="Espace réservé du pied de page 3"/>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5" name="Espace réservé du numéro de diapositive 4"/>
          <p:cNvSpPr>
            <a:spLocks noGrp="1"/>
          </p:cNvSpPr>
          <p:nvPr>
            <p:ph type="sldNum" sz="quarter" idx="12"/>
          </p:nvPr>
        </p:nvSpPr>
        <p:spPr/>
        <p:txBody>
          <a:bodyPr/>
          <a:lstStyle/>
          <a:p>
            <a:fld id="{332CDC0A-01E6-044A-A362-F1C1ADCE5732}" type="slidenum">
              <a:rPr lang="fr-FR" smtClean="0"/>
              <a:pPr/>
              <a:t>28</a:t>
            </a:fld>
            <a:endParaRPr lang="fr-FR" dirty="0"/>
          </a:p>
        </p:txBody>
      </p:sp>
      <p:sp>
        <p:nvSpPr>
          <p:cNvPr id="7" name="Rectangle à coins arrondis 6"/>
          <p:cNvSpPr/>
          <p:nvPr/>
        </p:nvSpPr>
        <p:spPr>
          <a:xfrm>
            <a:off x="162560" y="1513840"/>
            <a:ext cx="1940560" cy="1584960"/>
          </a:xfrm>
          <a:prstGeom prst="roundRect">
            <a:avLst>
              <a:gd name="adj" fmla="val 457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Manifestations de la précarité</a:t>
            </a:r>
            <a:endParaRPr lang="fr-FR" dirty="0"/>
          </a:p>
        </p:txBody>
      </p:sp>
      <p:sp>
        <p:nvSpPr>
          <p:cNvPr id="9" name="Rectangle à coins arrondis 8"/>
          <p:cNvSpPr/>
          <p:nvPr/>
        </p:nvSpPr>
        <p:spPr>
          <a:xfrm>
            <a:off x="150177" y="4572000"/>
            <a:ext cx="1940560" cy="1584960"/>
          </a:xfrm>
          <a:prstGeom prst="roundRect">
            <a:avLst>
              <a:gd name="adj" fmla="val 457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Réponses mises en œuvre </a:t>
            </a:r>
            <a:endParaRPr lang="fr-FR" dirty="0"/>
          </a:p>
        </p:txBody>
      </p:sp>
      <p:cxnSp>
        <p:nvCxnSpPr>
          <p:cNvPr id="10" name="Connecteur droit 9"/>
          <p:cNvCxnSpPr/>
          <p:nvPr/>
        </p:nvCxnSpPr>
        <p:spPr>
          <a:xfrm>
            <a:off x="211137" y="4450080"/>
            <a:ext cx="8564880" cy="0"/>
          </a:xfrm>
          <a:prstGeom prst="line">
            <a:avLst/>
          </a:prstGeom>
          <a:ln w="38100" cmpd="sng">
            <a:solidFill>
              <a:srgbClr val="AEB0B3"/>
            </a:solidFill>
            <a:prstDash val="lgDash"/>
          </a:ln>
          <a:effectLst/>
        </p:spPr>
        <p:style>
          <a:lnRef idx="2">
            <a:schemeClr val="accent1"/>
          </a:lnRef>
          <a:fillRef idx="0">
            <a:schemeClr val="accent1"/>
          </a:fillRef>
          <a:effectRef idx="1">
            <a:schemeClr val="accent1"/>
          </a:effectRef>
          <a:fontRef idx="minor">
            <a:schemeClr val="tx1"/>
          </a:fontRef>
        </p:style>
      </p:cxnSp>
      <p:sp>
        <p:nvSpPr>
          <p:cNvPr id="13" name="Espace réservé du contenu 11"/>
          <p:cNvSpPr>
            <a:spLocks noGrp="1"/>
          </p:cNvSpPr>
          <p:nvPr>
            <p:ph sz="quarter" idx="14"/>
          </p:nvPr>
        </p:nvSpPr>
        <p:spPr>
          <a:xfrm>
            <a:off x="2256792" y="1036320"/>
            <a:ext cx="6653528" cy="3342640"/>
          </a:xfrm>
        </p:spPr>
        <p:txBody>
          <a:bodyPr>
            <a:normAutofit/>
          </a:bodyPr>
          <a:lstStyle/>
          <a:p>
            <a:r>
              <a:rPr lang="fr-FR" sz="1600" dirty="0" smtClean="0"/>
              <a:t>Les hébergés chez un tiers : des ménages bénéficiant d’un accès à l’eau</a:t>
            </a:r>
            <a:r>
              <a:rPr lang="fr-FR" sz="1600" dirty="0"/>
              <a:t> </a:t>
            </a:r>
            <a:r>
              <a:rPr lang="fr-FR" sz="1600" dirty="0" smtClean="0"/>
              <a:t>« indirect » mais une situation souvent temporaire </a:t>
            </a:r>
          </a:p>
          <a:p>
            <a:pPr lvl="1"/>
            <a:r>
              <a:rPr lang="fr-FR" sz="1200" dirty="0"/>
              <a:t>L’hébergement chez un tiers : une </a:t>
            </a:r>
            <a:r>
              <a:rPr lang="fr-FR" sz="1200" dirty="0" smtClean="0"/>
              <a:t>situation incertaine et  transitoire</a:t>
            </a:r>
            <a:r>
              <a:rPr lang="fr-FR" sz="1200" dirty="0"/>
              <a:t>, entre la rue et les foyers</a:t>
            </a:r>
          </a:p>
          <a:p>
            <a:pPr lvl="1"/>
            <a:r>
              <a:rPr lang="fr-FR" sz="1200" dirty="0" smtClean="0"/>
              <a:t>Un  recours aux douches associatives pour ne pas peser sur les ressources de l’hébergeant</a:t>
            </a:r>
          </a:p>
          <a:p>
            <a:r>
              <a:rPr lang="fr-FR" sz="1600" dirty="0" smtClean="0"/>
              <a:t>Les ménages en squat : des conditions proches de celles des occupants de campements, mais des possibilités de raccordement à l’eau et à l’énergie </a:t>
            </a:r>
          </a:p>
          <a:p>
            <a:pPr lvl="1"/>
            <a:r>
              <a:rPr lang="fr-FR" sz="1200" dirty="0" smtClean="0"/>
              <a:t>En l’absence d’accès à l’eau :  des solutions de fortune pour l’approvisionnement en eau potable et la toilette </a:t>
            </a:r>
          </a:p>
          <a:p>
            <a:pPr lvl="1"/>
            <a:r>
              <a:rPr lang="fr-FR" sz="1200" dirty="0" smtClean="0"/>
              <a:t>Des possibilités d’ouverture d’accès aux fluides (</a:t>
            </a:r>
            <a:r>
              <a:rPr lang="fr-FR" sz="1200" i="1" dirty="0" smtClean="0"/>
              <a:t>dispositions réglementaires à préciser</a:t>
            </a:r>
            <a:r>
              <a:rPr lang="fr-FR" sz="1200" dirty="0" smtClean="0"/>
              <a:t>)</a:t>
            </a:r>
          </a:p>
          <a:p>
            <a:r>
              <a:rPr lang="fr-FR" sz="1600" dirty="0" smtClean="0"/>
              <a:t>Les hébergés en foyers : </a:t>
            </a:r>
          </a:p>
          <a:p>
            <a:pPr lvl="1"/>
            <a:r>
              <a:rPr lang="fr-FR" sz="1200" dirty="0"/>
              <a:t>Des charges d’eau incluses dans la redevance </a:t>
            </a:r>
            <a:endParaRPr lang="fr-FR" sz="1200" dirty="0" smtClean="0"/>
          </a:p>
          <a:p>
            <a:pPr lvl="1"/>
            <a:r>
              <a:rPr lang="fr-FR" sz="1200" dirty="0" smtClean="0"/>
              <a:t>Des difficultés ressenties sur le partage des sanitaires communs</a:t>
            </a:r>
            <a:endParaRPr lang="fr-FR" sz="1200" dirty="0"/>
          </a:p>
        </p:txBody>
      </p:sp>
      <p:sp>
        <p:nvSpPr>
          <p:cNvPr id="11" name="Espace réservé du contenu 11"/>
          <p:cNvSpPr txBox="1">
            <a:spLocks/>
          </p:cNvSpPr>
          <p:nvPr/>
        </p:nvSpPr>
        <p:spPr>
          <a:xfrm>
            <a:off x="2338072" y="4673600"/>
            <a:ext cx="6572248" cy="1483360"/>
          </a:xfrm>
          <a:prstGeom prst="rect">
            <a:avLst/>
          </a:prstGeom>
        </p:spPr>
        <p:txBody>
          <a:bodyPr>
            <a:normAutofit/>
          </a:bodyPr>
          <a:lstStyle>
            <a:lvl1pPr marL="342900" indent="-342900" algn="l" defTabSz="457200" rtl="0" eaLnBrk="1" latinLnBrk="0" hangingPunct="1">
              <a:lnSpc>
                <a:spcPct val="100000"/>
              </a:lnSpc>
              <a:spcBef>
                <a:spcPts val="600"/>
              </a:spcBef>
              <a:buClr>
                <a:schemeClr val="tx2"/>
              </a:buClr>
              <a:buSzPct val="160000"/>
              <a:buFont typeface="Arial" pitchFamily="34" charset="0"/>
              <a:buChar char="•"/>
              <a:tabLst/>
              <a:defRPr lang="fr-FR" sz="26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SzPct val="110000"/>
              <a:buFont typeface="Arial" pitchFamily="34" charset="0"/>
              <a:buChar char="•"/>
              <a:defRPr lang="fr-F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itchFamily="2" charset="2"/>
              <a:buChar char="§"/>
              <a:defRPr lang="fr-F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dirty="0" smtClean="0"/>
              <a:t>Des populations difficiles à repérer et des besoins complexes à quantifier (sources?)</a:t>
            </a:r>
          </a:p>
          <a:p>
            <a:r>
              <a:rPr lang="fr-FR" sz="1400" dirty="0" smtClean="0"/>
              <a:t>Les hébergés chez des tiers et les ménages en foyers : un recours fréquent aux douches associatives (40% des personnes accueillies par Point d’Eau sont logées ou hébergées)</a:t>
            </a:r>
          </a:p>
          <a:p>
            <a:endParaRPr lang="fr-FR" sz="1400" dirty="0" smtClean="0"/>
          </a:p>
        </p:txBody>
      </p:sp>
      <p:sp>
        <p:nvSpPr>
          <p:cNvPr id="3" name="ZoneTexte 2"/>
          <p:cNvSpPr txBox="1"/>
          <p:nvPr/>
        </p:nvSpPr>
        <p:spPr>
          <a:xfrm>
            <a:off x="3251200" y="142240"/>
            <a:ext cx="914400" cy="914400"/>
          </a:xfrm>
          <a:prstGeom prst="rect">
            <a:avLst/>
          </a:prstGeom>
        </p:spPr>
        <p:txBody>
          <a:bodyPr vert="horz" wrap="none" lIns="91440" tIns="45720" rIns="91440" bIns="45720" rtlCol="0" anchor="ctr">
            <a:noAutofit/>
          </a:bodyPr>
          <a:lstStyle/>
          <a:p>
            <a:pPr defTabSz="914400"/>
            <a:endParaRPr lang="fr-FR" dirty="0" smtClean="0"/>
          </a:p>
        </p:txBody>
      </p:sp>
      <p:sp>
        <p:nvSpPr>
          <p:cNvPr id="12" name="Titre 1"/>
          <p:cNvSpPr txBox="1">
            <a:spLocks/>
          </p:cNvSpPr>
          <p:nvPr/>
        </p:nvSpPr>
        <p:spPr>
          <a:xfrm>
            <a:off x="1419225" y="0"/>
            <a:ext cx="8229600" cy="393450"/>
          </a:xfrm>
          <a:prstGeom prst="rect">
            <a:avLst/>
          </a:prstGeom>
          <a:noFill/>
        </p:spPr>
        <p:txBody>
          <a:bodyPr>
            <a:noAutofit/>
          </a:bodyPr>
          <a:lstStyle>
            <a:lvl1pPr algn="l" defTabSz="457200" rtl="0" eaLnBrk="1" latinLnBrk="0" hangingPunct="1">
              <a:spcBef>
                <a:spcPct val="0"/>
              </a:spcBef>
              <a:buNone/>
              <a:defRPr lang="fr-FR" sz="2800" b="1" kern="1200">
                <a:solidFill>
                  <a:srgbClr val="69318B"/>
                </a:solidFill>
                <a:latin typeface="+mn-lt"/>
                <a:ea typeface="+mj-ea"/>
                <a:cs typeface="+mj-cs"/>
              </a:defRPr>
            </a:lvl1pPr>
          </a:lstStyle>
          <a:p>
            <a:r>
              <a:rPr lang="fr-FR" sz="2400" b="0" dirty="0" smtClean="0"/>
              <a:t>MENAGES NON RACCORDES (3/3)</a:t>
            </a:r>
            <a:endParaRPr lang="fr-FR" sz="2400" b="0" dirty="0"/>
          </a:p>
        </p:txBody>
      </p:sp>
    </p:spTree>
    <p:extLst>
      <p:ext uri="{BB962C8B-B14F-4D97-AF65-F5344CB8AC3E}">
        <p14:creationId xmlns:p14="http://schemas.microsoft.com/office/powerpoint/2010/main" val="6246051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factures élevées liées à des consommations élevées </a:t>
            </a:r>
            <a:endParaRPr lang="fr-FR" dirty="0"/>
          </a:p>
        </p:txBody>
      </p:sp>
      <p:sp>
        <p:nvSpPr>
          <p:cNvPr id="4" name="Espace réservé du pied de page 3"/>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5" name="Espace réservé du numéro de diapositive 4"/>
          <p:cNvSpPr>
            <a:spLocks noGrp="1"/>
          </p:cNvSpPr>
          <p:nvPr>
            <p:ph type="sldNum" sz="quarter" idx="12"/>
          </p:nvPr>
        </p:nvSpPr>
        <p:spPr/>
        <p:txBody>
          <a:bodyPr/>
          <a:lstStyle/>
          <a:p>
            <a:fld id="{332CDC0A-01E6-044A-A362-F1C1ADCE5732}" type="slidenum">
              <a:rPr lang="fr-FR" smtClean="0"/>
              <a:pPr/>
              <a:t>29</a:t>
            </a:fld>
            <a:endParaRPr lang="fr-FR" dirty="0"/>
          </a:p>
        </p:txBody>
      </p:sp>
      <p:sp>
        <p:nvSpPr>
          <p:cNvPr id="7" name="Rectangle à coins arrondis 6"/>
          <p:cNvSpPr/>
          <p:nvPr/>
        </p:nvSpPr>
        <p:spPr>
          <a:xfrm>
            <a:off x="162560" y="1452880"/>
            <a:ext cx="1940560" cy="1971040"/>
          </a:xfrm>
          <a:prstGeom prst="roundRect">
            <a:avLst>
              <a:gd name="adj" fmla="val 457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Manifestations de la précarité</a:t>
            </a:r>
            <a:endParaRPr lang="fr-FR" dirty="0"/>
          </a:p>
        </p:txBody>
      </p:sp>
      <p:sp>
        <p:nvSpPr>
          <p:cNvPr id="9" name="Rectangle à coins arrondis 8"/>
          <p:cNvSpPr/>
          <p:nvPr/>
        </p:nvSpPr>
        <p:spPr>
          <a:xfrm>
            <a:off x="150177" y="4003040"/>
            <a:ext cx="1940560" cy="1971040"/>
          </a:xfrm>
          <a:prstGeom prst="roundRect">
            <a:avLst>
              <a:gd name="adj" fmla="val 457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Réponses institutionnelles mises en œuvre </a:t>
            </a:r>
            <a:endParaRPr lang="fr-FR" dirty="0"/>
          </a:p>
        </p:txBody>
      </p:sp>
      <p:cxnSp>
        <p:nvCxnSpPr>
          <p:cNvPr id="10" name="Connecteur droit 9"/>
          <p:cNvCxnSpPr/>
          <p:nvPr/>
        </p:nvCxnSpPr>
        <p:spPr>
          <a:xfrm>
            <a:off x="213360" y="3718560"/>
            <a:ext cx="8564880" cy="0"/>
          </a:xfrm>
          <a:prstGeom prst="line">
            <a:avLst/>
          </a:prstGeom>
          <a:ln w="38100" cmpd="sng">
            <a:solidFill>
              <a:srgbClr val="AEB0B3"/>
            </a:solidFill>
            <a:prstDash val="lgDash"/>
          </a:ln>
          <a:effectLst/>
        </p:spPr>
        <p:style>
          <a:lnRef idx="2">
            <a:schemeClr val="accent1"/>
          </a:lnRef>
          <a:fillRef idx="0">
            <a:schemeClr val="accent1"/>
          </a:fillRef>
          <a:effectRef idx="1">
            <a:schemeClr val="accent1"/>
          </a:effectRef>
          <a:fontRef idx="minor">
            <a:schemeClr val="tx1"/>
          </a:fontRef>
        </p:style>
      </p:cxnSp>
      <p:sp>
        <p:nvSpPr>
          <p:cNvPr id="13" name="Espace réservé du contenu 11"/>
          <p:cNvSpPr>
            <a:spLocks noGrp="1"/>
          </p:cNvSpPr>
          <p:nvPr>
            <p:ph sz="quarter" idx="14"/>
          </p:nvPr>
        </p:nvSpPr>
        <p:spPr>
          <a:xfrm>
            <a:off x="2256792" y="1119506"/>
            <a:ext cx="6653528" cy="2243454"/>
          </a:xfrm>
        </p:spPr>
        <p:txBody>
          <a:bodyPr>
            <a:noAutofit/>
          </a:bodyPr>
          <a:lstStyle/>
          <a:p>
            <a:r>
              <a:rPr lang="fr-FR" sz="1600" dirty="0" smtClean="0"/>
              <a:t>Une surconsommation liée à des usages non adaptés / au gaspillage</a:t>
            </a:r>
          </a:p>
          <a:p>
            <a:pPr lvl="1"/>
            <a:r>
              <a:rPr lang="fr-FR" sz="1400" dirty="0" smtClean="0"/>
              <a:t>Un problème global de méconnaissance des enjeux liés à la facturation de l’eau (prix de l’eau, lisibilité des factures, etc.)</a:t>
            </a:r>
          </a:p>
          <a:p>
            <a:pPr lvl="1"/>
            <a:r>
              <a:rPr lang="fr-FR" sz="1400" dirty="0" smtClean="0"/>
              <a:t>Des fragilités psychologiques / l’absence d’autonomie</a:t>
            </a:r>
          </a:p>
          <a:p>
            <a:pPr lvl="1"/>
            <a:r>
              <a:rPr lang="fr-FR" sz="1400" dirty="0" smtClean="0"/>
              <a:t>Des compositions familiales pénalisantes</a:t>
            </a:r>
          </a:p>
          <a:p>
            <a:pPr lvl="1"/>
            <a:r>
              <a:rPr lang="fr-FR" sz="1400" dirty="0" smtClean="0"/>
              <a:t>Le passage à l’individualisation des compteurs</a:t>
            </a:r>
          </a:p>
          <a:p>
            <a:r>
              <a:rPr lang="fr-FR" sz="1600" dirty="0" smtClean="0"/>
              <a:t>Une surconsommation liée à des équipements défectueux</a:t>
            </a:r>
          </a:p>
          <a:p>
            <a:pPr lvl="1"/>
            <a:r>
              <a:rPr lang="fr-FR" sz="1400" dirty="0" smtClean="0"/>
              <a:t>Des fuites ou des installations défectueuses (chaudières, WC, etc.)</a:t>
            </a:r>
          </a:p>
          <a:p>
            <a:pPr lvl="1"/>
            <a:r>
              <a:rPr lang="fr-FR" sz="1400" dirty="0" smtClean="0"/>
              <a:t>Des situations malgré tout bien ciblées et limitées quantitativement</a:t>
            </a:r>
          </a:p>
        </p:txBody>
      </p:sp>
      <p:sp>
        <p:nvSpPr>
          <p:cNvPr id="14" name="Espace réservé du contenu 11"/>
          <p:cNvSpPr txBox="1">
            <a:spLocks/>
          </p:cNvSpPr>
          <p:nvPr/>
        </p:nvSpPr>
        <p:spPr>
          <a:xfrm>
            <a:off x="2256792" y="3964306"/>
            <a:ext cx="6653528" cy="1928494"/>
          </a:xfrm>
          <a:prstGeom prst="rect">
            <a:avLst/>
          </a:prstGeom>
        </p:spPr>
        <p:txBody>
          <a:bodyPr>
            <a:noAutofit/>
          </a:bodyPr>
          <a:lstStyle>
            <a:lvl1pPr marL="342900" indent="-342900" algn="l" defTabSz="457200" rtl="0" eaLnBrk="1" latinLnBrk="0" hangingPunct="1">
              <a:lnSpc>
                <a:spcPct val="100000"/>
              </a:lnSpc>
              <a:spcBef>
                <a:spcPts val="600"/>
              </a:spcBef>
              <a:buClr>
                <a:schemeClr val="tx2"/>
              </a:buClr>
              <a:buSzPct val="160000"/>
              <a:buFont typeface="Arial" pitchFamily="34" charset="0"/>
              <a:buChar char="•"/>
              <a:tabLst/>
              <a:defRPr lang="fr-FR" sz="26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SzPct val="110000"/>
              <a:buFont typeface="Arial" pitchFamily="34" charset="0"/>
              <a:buChar char="•"/>
              <a:defRPr lang="fr-F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itchFamily="2" charset="2"/>
              <a:buChar char="§"/>
              <a:defRPr lang="fr-F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smtClean="0"/>
              <a:t>Des marges d’intervention pour les professionnels</a:t>
            </a:r>
          </a:p>
          <a:p>
            <a:pPr lvl="1"/>
            <a:r>
              <a:rPr lang="fr-FR" sz="1400" dirty="0" smtClean="0"/>
              <a:t>Des diagnostics techniques et des installations d’équipements économes</a:t>
            </a:r>
          </a:p>
          <a:p>
            <a:pPr lvl="1"/>
            <a:r>
              <a:rPr lang="fr-FR" sz="1400" dirty="0" smtClean="0"/>
              <a:t>Des démarches de prévention et de pédagogie</a:t>
            </a:r>
          </a:p>
          <a:p>
            <a:r>
              <a:rPr lang="fr-FR" sz="1600" dirty="0" smtClean="0"/>
              <a:t>Des résultats parfois spectaculaires, reconnus par les acteurs sociaux et les bailleurs</a:t>
            </a:r>
          </a:p>
          <a:p>
            <a:pPr lvl="1"/>
            <a:r>
              <a:rPr lang="fr-FR" sz="1400" dirty="0" smtClean="0"/>
              <a:t>Une diminution de la consommation de l’ordre de 30% en moyenne</a:t>
            </a:r>
          </a:p>
          <a:p>
            <a:r>
              <a:rPr lang="fr-FR" sz="1600" dirty="0" smtClean="0"/>
              <a:t>Mais la nécessité de détecter et d’agir le plus tôt possible</a:t>
            </a:r>
          </a:p>
        </p:txBody>
      </p:sp>
      <p:sp>
        <p:nvSpPr>
          <p:cNvPr id="15" name="Titre 1"/>
          <p:cNvSpPr txBox="1">
            <a:spLocks/>
          </p:cNvSpPr>
          <p:nvPr/>
        </p:nvSpPr>
        <p:spPr>
          <a:xfrm>
            <a:off x="1419225" y="0"/>
            <a:ext cx="8229600" cy="393450"/>
          </a:xfrm>
          <a:prstGeom prst="rect">
            <a:avLst/>
          </a:prstGeom>
          <a:noFill/>
        </p:spPr>
        <p:txBody>
          <a:bodyPr>
            <a:noAutofit/>
          </a:bodyPr>
          <a:lstStyle>
            <a:lvl1pPr algn="l" defTabSz="457200" rtl="0" eaLnBrk="1" latinLnBrk="0" hangingPunct="1">
              <a:spcBef>
                <a:spcPct val="0"/>
              </a:spcBef>
              <a:buNone/>
              <a:defRPr lang="fr-FR" sz="2800" b="1" kern="1200">
                <a:solidFill>
                  <a:srgbClr val="69318B"/>
                </a:solidFill>
                <a:latin typeface="+mn-lt"/>
                <a:ea typeface="+mj-ea"/>
                <a:cs typeface="+mj-cs"/>
              </a:defRPr>
            </a:lvl1pPr>
          </a:lstStyle>
          <a:p>
            <a:r>
              <a:rPr lang="fr-FR" sz="2400" b="0" dirty="0" smtClean="0"/>
              <a:t>MENAGES RACCORDES (1/3)</a:t>
            </a:r>
            <a:endParaRPr lang="fr-FR" sz="2400" b="0" dirty="0"/>
          </a:p>
        </p:txBody>
      </p:sp>
    </p:spTree>
    <p:extLst>
      <p:ext uri="{BB962C8B-B14F-4D97-AF65-F5344CB8AC3E}">
        <p14:creationId xmlns:p14="http://schemas.microsoft.com/office/powerpoint/2010/main" val="298870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contexte de la loi Brottes</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3</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1419225" y="1257300"/>
            <a:ext cx="7486650" cy="4864100"/>
          </a:xfrm>
        </p:spPr>
        <p:txBody>
          <a:bodyPr>
            <a:normAutofit fontScale="70000" lnSpcReduction="20000"/>
          </a:bodyPr>
          <a:lstStyle/>
          <a:p>
            <a:r>
              <a:rPr lang="fr-FR" sz="2400" dirty="0" smtClean="0"/>
              <a:t>Par une délibération du 7 novembre 2014, la Métro s’est engagée dans le dispositif d’expérimentation de la loi « Brottes »</a:t>
            </a:r>
          </a:p>
          <a:p>
            <a:endParaRPr lang="fr-FR" sz="2400" dirty="0" smtClean="0"/>
          </a:p>
          <a:p>
            <a:r>
              <a:rPr lang="fr-FR" sz="2400" dirty="0"/>
              <a:t>L’enjeu </a:t>
            </a:r>
            <a:r>
              <a:rPr lang="fr-FR" sz="2400" dirty="0" smtClean="0"/>
              <a:t>de cette démarche </a:t>
            </a:r>
            <a:r>
              <a:rPr lang="fr-FR" sz="2400" dirty="0"/>
              <a:t>expérimentale </a:t>
            </a:r>
            <a:r>
              <a:rPr lang="fr-FR" sz="2400" dirty="0" smtClean="0"/>
              <a:t>est </a:t>
            </a:r>
            <a:r>
              <a:rPr lang="fr-FR" sz="2400" u="sng" dirty="0" smtClean="0"/>
              <a:t>rendre </a:t>
            </a:r>
            <a:r>
              <a:rPr lang="fr-FR" sz="2400" u="sng" dirty="0"/>
              <a:t>le droit à l’eau effectif. </a:t>
            </a:r>
            <a:r>
              <a:rPr lang="fr-FR" sz="2400" dirty="0"/>
              <a:t>Article L. 210-1 du code de l’environnement : </a:t>
            </a:r>
            <a:r>
              <a:rPr lang="fr-FR" sz="2400" dirty="0" smtClean="0"/>
              <a:t>« </a:t>
            </a:r>
            <a:r>
              <a:rPr lang="fr-FR" sz="2400" i="1" dirty="0" smtClean="0"/>
              <a:t>chaque </a:t>
            </a:r>
            <a:r>
              <a:rPr lang="fr-FR" sz="2400" i="1" dirty="0"/>
              <a:t>personne physique, pour son alimentation et son hygiène, a le droit d'accéder à l'eau potable dans des conditions économiquement acceptables par </a:t>
            </a:r>
            <a:r>
              <a:rPr lang="fr-FR" sz="2400" i="1" dirty="0" smtClean="0"/>
              <a:t>tous »</a:t>
            </a:r>
            <a:endParaRPr lang="fr-FR" sz="2400" i="1" dirty="0"/>
          </a:p>
          <a:p>
            <a:endParaRPr lang="fr-FR" sz="2400" dirty="0" smtClean="0"/>
          </a:p>
          <a:p>
            <a:r>
              <a:rPr lang="fr-FR" sz="2400" dirty="0" smtClean="0"/>
              <a:t>L’étude de diagnostic doit permettre de préciser :</a:t>
            </a:r>
          </a:p>
          <a:p>
            <a:pPr lvl="1"/>
            <a:r>
              <a:rPr lang="fr-FR" sz="2000" dirty="0"/>
              <a:t>Quelles sont les formes de précarité en eau sur le territoires ?</a:t>
            </a:r>
          </a:p>
          <a:p>
            <a:pPr lvl="1"/>
            <a:r>
              <a:rPr lang="fr-FR" sz="2000" dirty="0" smtClean="0"/>
              <a:t>Quelles sont les solutions à expérimenter, leur efficience et leur coût ?</a:t>
            </a:r>
          </a:p>
          <a:p>
            <a:pPr lvl="1"/>
            <a:r>
              <a:rPr lang="fr-FR" sz="2000" dirty="0" smtClean="0"/>
              <a:t>Les solutions pourront être internes ou externes et </a:t>
            </a:r>
            <a:r>
              <a:rPr lang="fr-FR" sz="2100" dirty="0" smtClean="0"/>
              <a:t>devront </a:t>
            </a:r>
            <a:r>
              <a:rPr lang="fr-FR" sz="2100" dirty="0"/>
              <a:t>tenir compte des grands objectifs suivants :</a:t>
            </a:r>
          </a:p>
          <a:p>
            <a:pPr marL="1371600" lvl="2" indent="-457200">
              <a:buFont typeface="+mj-lt"/>
              <a:buAutoNum type="arabicPeriod"/>
            </a:pPr>
            <a:r>
              <a:rPr lang="fr-FR" sz="1900" b="1" dirty="0"/>
              <a:t>l’équité et le maintien de l’accès à l’eau des populations précaires </a:t>
            </a:r>
            <a:r>
              <a:rPr lang="fr-FR" sz="1900" dirty="0"/>
              <a:t>et vulnérables et la diminution des difficultés d’accès à l’eau, ainsi que l’acceptabilité du prix de l’eau par les usagers du service</a:t>
            </a:r>
          </a:p>
          <a:p>
            <a:pPr marL="1371600" lvl="2" indent="-457200">
              <a:buFont typeface="+mj-lt"/>
              <a:buAutoNum type="arabicPeriod"/>
            </a:pPr>
            <a:r>
              <a:rPr lang="fr-FR" sz="1900" b="1" dirty="0"/>
              <a:t>l’accès de tous au service </a:t>
            </a:r>
            <a:r>
              <a:rPr lang="fr-FR" sz="1900" dirty="0"/>
              <a:t>qui vise principalement les habitants non usagers et exclus du service (SDF, squats, gens du voyage, etc</a:t>
            </a:r>
            <a:r>
              <a:rPr lang="fr-FR" sz="1900" dirty="0" smtClean="0"/>
              <a:t>.)</a:t>
            </a:r>
          </a:p>
          <a:p>
            <a:pPr marL="1371600" lvl="2" indent="-457200">
              <a:buFont typeface="+mj-lt"/>
              <a:buAutoNum type="arabicPeriod"/>
            </a:pPr>
            <a:r>
              <a:rPr lang="fr-FR" sz="1900" b="1" dirty="0" smtClean="0"/>
              <a:t>Conserver l’équilibre budgétaire </a:t>
            </a:r>
            <a:r>
              <a:rPr lang="fr-FR" sz="1900" dirty="0" smtClean="0"/>
              <a:t>dans un contexte de baisse des consommations et d’investissements sur le service.</a:t>
            </a:r>
            <a:endParaRPr lang="fr-FR" sz="1900" dirty="0"/>
          </a:p>
          <a:p>
            <a:r>
              <a:rPr lang="fr-FR" sz="2400" dirty="0"/>
              <a:t>Durée maximale de l’expérimentation : 16 avril 2018 soit </a:t>
            </a:r>
            <a:r>
              <a:rPr lang="fr-FR" sz="2400" b="1" dirty="0"/>
              <a:t>2 ans et 3 mois</a:t>
            </a:r>
            <a:r>
              <a:rPr lang="fr-FR" sz="2400" dirty="0"/>
              <a:t> à compter du 1er janvier 2016.</a:t>
            </a:r>
          </a:p>
          <a:p>
            <a:endParaRPr lang="fr-FR" sz="2400" dirty="0"/>
          </a:p>
          <a:p>
            <a:endParaRPr lang="fr-FR" sz="2400" dirty="0" smtClean="0"/>
          </a:p>
          <a:p>
            <a:endParaRPr lang="fr-FR" sz="2400" dirty="0" smtClean="0"/>
          </a:p>
          <a:p>
            <a:endParaRPr lang="fr-FR" sz="2400" dirty="0" smtClean="0"/>
          </a:p>
        </p:txBody>
      </p:sp>
    </p:spTree>
    <p:extLst>
      <p:ext uri="{BB962C8B-B14F-4D97-AF65-F5344CB8AC3E}">
        <p14:creationId xmlns:p14="http://schemas.microsoft.com/office/powerpoint/2010/main" val="2786446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Frais de facturation supplémentaires en </a:t>
            </a:r>
            <a:r>
              <a:rPr lang="fr-FR" u="sng" dirty="0" smtClean="0"/>
              <a:t>habitat collectif</a:t>
            </a:r>
            <a:endParaRPr lang="fr-FR" u="sng" dirty="0"/>
          </a:p>
        </p:txBody>
      </p:sp>
      <p:sp>
        <p:nvSpPr>
          <p:cNvPr id="4" name="Espace réservé du pied de page 3"/>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5" name="Espace réservé du numéro de diapositive 4"/>
          <p:cNvSpPr>
            <a:spLocks noGrp="1"/>
          </p:cNvSpPr>
          <p:nvPr>
            <p:ph type="sldNum" sz="quarter" idx="12"/>
          </p:nvPr>
        </p:nvSpPr>
        <p:spPr/>
        <p:txBody>
          <a:bodyPr/>
          <a:lstStyle/>
          <a:p>
            <a:fld id="{332CDC0A-01E6-044A-A362-F1C1ADCE5732}" type="slidenum">
              <a:rPr lang="fr-FR" smtClean="0"/>
              <a:pPr/>
              <a:t>30</a:t>
            </a:fld>
            <a:endParaRPr lang="fr-FR" dirty="0"/>
          </a:p>
        </p:txBody>
      </p:sp>
      <p:sp>
        <p:nvSpPr>
          <p:cNvPr id="7" name="Rectangle à coins arrondis 6"/>
          <p:cNvSpPr/>
          <p:nvPr/>
        </p:nvSpPr>
        <p:spPr>
          <a:xfrm>
            <a:off x="162560" y="1452880"/>
            <a:ext cx="1940560" cy="1971040"/>
          </a:xfrm>
          <a:prstGeom prst="roundRect">
            <a:avLst>
              <a:gd name="adj" fmla="val 457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Manifestations de la précarité</a:t>
            </a:r>
            <a:endParaRPr lang="fr-FR" dirty="0"/>
          </a:p>
        </p:txBody>
      </p:sp>
      <p:sp>
        <p:nvSpPr>
          <p:cNvPr id="9" name="Rectangle à coins arrondis 8"/>
          <p:cNvSpPr/>
          <p:nvPr/>
        </p:nvSpPr>
        <p:spPr>
          <a:xfrm>
            <a:off x="150177" y="4003040"/>
            <a:ext cx="1940560" cy="1971040"/>
          </a:xfrm>
          <a:prstGeom prst="roundRect">
            <a:avLst>
              <a:gd name="adj" fmla="val 457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Réponses institutionnelles mises en œuvre </a:t>
            </a:r>
            <a:endParaRPr lang="fr-FR" dirty="0"/>
          </a:p>
        </p:txBody>
      </p:sp>
      <p:cxnSp>
        <p:nvCxnSpPr>
          <p:cNvPr id="10" name="Connecteur droit 9"/>
          <p:cNvCxnSpPr/>
          <p:nvPr/>
        </p:nvCxnSpPr>
        <p:spPr>
          <a:xfrm>
            <a:off x="213360" y="3718560"/>
            <a:ext cx="8564880" cy="0"/>
          </a:xfrm>
          <a:prstGeom prst="line">
            <a:avLst/>
          </a:prstGeom>
          <a:ln w="38100" cmpd="sng">
            <a:solidFill>
              <a:srgbClr val="AEB0B3"/>
            </a:solidFill>
            <a:prstDash val="lgDash"/>
          </a:ln>
          <a:effectLst/>
        </p:spPr>
        <p:style>
          <a:lnRef idx="2">
            <a:schemeClr val="accent1"/>
          </a:lnRef>
          <a:fillRef idx="0">
            <a:schemeClr val="accent1"/>
          </a:fillRef>
          <a:effectRef idx="1">
            <a:schemeClr val="accent1"/>
          </a:effectRef>
          <a:fontRef idx="minor">
            <a:schemeClr val="tx1"/>
          </a:fontRef>
        </p:style>
      </p:cxnSp>
      <p:sp>
        <p:nvSpPr>
          <p:cNvPr id="13" name="Espace réservé du contenu 11"/>
          <p:cNvSpPr>
            <a:spLocks noGrp="1"/>
          </p:cNvSpPr>
          <p:nvPr>
            <p:ph sz="quarter" idx="14"/>
          </p:nvPr>
        </p:nvSpPr>
        <p:spPr>
          <a:xfrm>
            <a:off x="2256792" y="1322706"/>
            <a:ext cx="6653528" cy="1928494"/>
          </a:xfrm>
        </p:spPr>
        <p:txBody>
          <a:bodyPr>
            <a:noAutofit/>
          </a:bodyPr>
          <a:lstStyle/>
          <a:p>
            <a:r>
              <a:rPr lang="fr-FR" sz="1600" dirty="0" smtClean="0"/>
              <a:t>Des modalités de facturation peu transparentes</a:t>
            </a:r>
          </a:p>
          <a:p>
            <a:pPr lvl="1"/>
            <a:r>
              <a:rPr lang="fr-FR" sz="1400" dirty="0" smtClean="0"/>
              <a:t>La facturation aux tantièmes</a:t>
            </a:r>
          </a:p>
          <a:p>
            <a:pPr lvl="1"/>
            <a:r>
              <a:rPr lang="fr-FR" sz="1400" dirty="0" smtClean="0"/>
              <a:t>La refacturation de l’eau chaude</a:t>
            </a:r>
          </a:p>
          <a:p>
            <a:pPr lvl="1"/>
            <a:r>
              <a:rPr lang="fr-FR" sz="1400" dirty="0" smtClean="0"/>
              <a:t>Les régularisations de charges</a:t>
            </a:r>
          </a:p>
          <a:p>
            <a:r>
              <a:rPr lang="fr-FR" sz="1600" dirty="0" smtClean="0"/>
              <a:t>Des enjeux techniques liés aux compteurs utilisés</a:t>
            </a:r>
          </a:p>
          <a:p>
            <a:pPr lvl="1"/>
            <a:r>
              <a:rPr lang="fr-FR" sz="1400" dirty="0" smtClean="0"/>
              <a:t>Des droits d’ouverture et des frais de location</a:t>
            </a:r>
          </a:p>
          <a:p>
            <a:pPr lvl="1"/>
            <a:r>
              <a:rPr lang="fr-FR" sz="1400" dirty="0" smtClean="0"/>
              <a:t>Des différentiels de calcul de consommation (entre compteur général et compteurs divisionnaires, par ex.)</a:t>
            </a:r>
          </a:p>
        </p:txBody>
      </p:sp>
      <p:sp>
        <p:nvSpPr>
          <p:cNvPr id="11" name="Espace réservé du contenu 11"/>
          <p:cNvSpPr txBox="1">
            <a:spLocks/>
          </p:cNvSpPr>
          <p:nvPr/>
        </p:nvSpPr>
        <p:spPr>
          <a:xfrm>
            <a:off x="2256792" y="3903346"/>
            <a:ext cx="6653528" cy="1928494"/>
          </a:xfrm>
          <a:prstGeom prst="rect">
            <a:avLst/>
          </a:prstGeom>
        </p:spPr>
        <p:txBody>
          <a:bodyPr>
            <a:noAutofit/>
          </a:bodyPr>
          <a:lstStyle>
            <a:lvl1pPr marL="342900" indent="-342900" algn="l" defTabSz="457200" rtl="0" eaLnBrk="1" latinLnBrk="0" hangingPunct="1">
              <a:lnSpc>
                <a:spcPct val="100000"/>
              </a:lnSpc>
              <a:spcBef>
                <a:spcPts val="600"/>
              </a:spcBef>
              <a:buClr>
                <a:schemeClr val="tx2"/>
              </a:buClr>
              <a:buSzPct val="160000"/>
              <a:buFont typeface="Arial" pitchFamily="34" charset="0"/>
              <a:buChar char="•"/>
              <a:tabLst/>
              <a:defRPr lang="fr-FR" sz="26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SzPct val="110000"/>
              <a:buFont typeface="Arial" pitchFamily="34" charset="0"/>
              <a:buChar char="•"/>
              <a:defRPr lang="fr-F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itchFamily="2" charset="2"/>
              <a:buChar char="§"/>
              <a:defRPr lang="fr-F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smtClean="0"/>
              <a:t>Une « normalisation » des situations qui dépend de la bonne volonté des bailleurs, publics ou privés</a:t>
            </a:r>
          </a:p>
          <a:p>
            <a:r>
              <a:rPr lang="fr-FR" sz="1600" dirty="0" smtClean="0"/>
              <a:t>Des solutions mises en œuvre qui restent l’objet de débat </a:t>
            </a:r>
          </a:p>
          <a:p>
            <a:pPr lvl="1"/>
            <a:r>
              <a:rPr lang="fr-FR" sz="1400" dirty="0" smtClean="0"/>
              <a:t>Des enjeux de solidarité et de justice autour de l’individualisation des compteurs</a:t>
            </a:r>
          </a:p>
          <a:p>
            <a:pPr lvl="1"/>
            <a:r>
              <a:rPr lang="fr-FR" sz="1400" dirty="0" smtClean="0"/>
              <a:t>Des enjeux d’implication des ménages dans le suivi de leur consommation (compteurs « radio relève »)</a:t>
            </a:r>
          </a:p>
          <a:p>
            <a:pPr lvl="1"/>
            <a:r>
              <a:rPr lang="fr-FR" sz="1400" dirty="0" smtClean="0"/>
              <a:t>Des bailleurs sociaux pour qui la gestion de l’eau représente avant tout un poids financier</a:t>
            </a:r>
          </a:p>
        </p:txBody>
      </p:sp>
      <p:sp>
        <p:nvSpPr>
          <p:cNvPr id="12" name="Titre 1"/>
          <p:cNvSpPr txBox="1">
            <a:spLocks/>
          </p:cNvSpPr>
          <p:nvPr/>
        </p:nvSpPr>
        <p:spPr>
          <a:xfrm>
            <a:off x="1419225" y="0"/>
            <a:ext cx="8229600" cy="393450"/>
          </a:xfrm>
          <a:prstGeom prst="rect">
            <a:avLst/>
          </a:prstGeom>
          <a:noFill/>
        </p:spPr>
        <p:txBody>
          <a:bodyPr>
            <a:noAutofit/>
          </a:bodyPr>
          <a:lstStyle>
            <a:lvl1pPr algn="l" defTabSz="457200" rtl="0" eaLnBrk="1" latinLnBrk="0" hangingPunct="1">
              <a:spcBef>
                <a:spcPct val="0"/>
              </a:spcBef>
              <a:buNone/>
              <a:defRPr lang="fr-FR" sz="2800" b="1" kern="1200">
                <a:solidFill>
                  <a:srgbClr val="69318B"/>
                </a:solidFill>
                <a:latin typeface="+mn-lt"/>
                <a:ea typeface="+mj-ea"/>
                <a:cs typeface="+mj-cs"/>
              </a:defRPr>
            </a:lvl1pPr>
          </a:lstStyle>
          <a:p>
            <a:r>
              <a:rPr lang="fr-FR" sz="2400" b="0" dirty="0" smtClean="0"/>
              <a:t>MENAGES RACCORDES (2/3)</a:t>
            </a:r>
            <a:endParaRPr lang="fr-FR" sz="2400" b="0" dirty="0"/>
          </a:p>
        </p:txBody>
      </p:sp>
    </p:spTree>
    <p:extLst>
      <p:ext uri="{BB962C8B-B14F-4D97-AF65-F5344CB8AC3E}">
        <p14:creationId xmlns:p14="http://schemas.microsoft.com/office/powerpoint/2010/main" val="1550506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Factures peu élevées, difficiles à payer</a:t>
            </a:r>
            <a:endParaRPr lang="fr-FR" dirty="0"/>
          </a:p>
        </p:txBody>
      </p:sp>
      <p:sp>
        <p:nvSpPr>
          <p:cNvPr id="4" name="Espace réservé du pied de page 3"/>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5" name="Espace réservé du numéro de diapositive 4"/>
          <p:cNvSpPr>
            <a:spLocks noGrp="1"/>
          </p:cNvSpPr>
          <p:nvPr>
            <p:ph type="sldNum" sz="quarter" idx="12"/>
          </p:nvPr>
        </p:nvSpPr>
        <p:spPr/>
        <p:txBody>
          <a:bodyPr/>
          <a:lstStyle/>
          <a:p>
            <a:fld id="{332CDC0A-01E6-044A-A362-F1C1ADCE5732}" type="slidenum">
              <a:rPr lang="fr-FR" smtClean="0"/>
              <a:pPr/>
              <a:t>31</a:t>
            </a:fld>
            <a:endParaRPr lang="fr-FR" dirty="0"/>
          </a:p>
        </p:txBody>
      </p:sp>
      <p:sp>
        <p:nvSpPr>
          <p:cNvPr id="7" name="Rectangle à coins arrondis 6"/>
          <p:cNvSpPr/>
          <p:nvPr/>
        </p:nvSpPr>
        <p:spPr>
          <a:xfrm>
            <a:off x="162560" y="1452880"/>
            <a:ext cx="1940560" cy="1971040"/>
          </a:xfrm>
          <a:prstGeom prst="roundRect">
            <a:avLst>
              <a:gd name="adj" fmla="val 457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Manifestations de la précarité</a:t>
            </a:r>
            <a:endParaRPr lang="fr-FR" dirty="0"/>
          </a:p>
        </p:txBody>
      </p:sp>
      <p:sp>
        <p:nvSpPr>
          <p:cNvPr id="9" name="Rectangle à coins arrondis 8"/>
          <p:cNvSpPr/>
          <p:nvPr/>
        </p:nvSpPr>
        <p:spPr>
          <a:xfrm>
            <a:off x="150177" y="4003040"/>
            <a:ext cx="1940560" cy="1971040"/>
          </a:xfrm>
          <a:prstGeom prst="roundRect">
            <a:avLst>
              <a:gd name="adj" fmla="val 457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Réponses institutionnelles mises en œuvre </a:t>
            </a:r>
            <a:endParaRPr lang="fr-FR" dirty="0"/>
          </a:p>
        </p:txBody>
      </p:sp>
      <p:cxnSp>
        <p:nvCxnSpPr>
          <p:cNvPr id="10" name="Connecteur droit 9"/>
          <p:cNvCxnSpPr/>
          <p:nvPr/>
        </p:nvCxnSpPr>
        <p:spPr>
          <a:xfrm>
            <a:off x="213360" y="3718560"/>
            <a:ext cx="8564880" cy="0"/>
          </a:xfrm>
          <a:prstGeom prst="line">
            <a:avLst/>
          </a:prstGeom>
          <a:ln w="38100" cmpd="sng">
            <a:solidFill>
              <a:srgbClr val="AEB0B3"/>
            </a:solidFill>
            <a:prstDash val="lgDash"/>
          </a:ln>
          <a:effectLst/>
        </p:spPr>
        <p:style>
          <a:lnRef idx="2">
            <a:schemeClr val="accent1"/>
          </a:lnRef>
          <a:fillRef idx="0">
            <a:schemeClr val="accent1"/>
          </a:fillRef>
          <a:effectRef idx="1">
            <a:schemeClr val="accent1"/>
          </a:effectRef>
          <a:fontRef idx="minor">
            <a:schemeClr val="tx1"/>
          </a:fontRef>
        </p:style>
      </p:cxnSp>
      <p:sp>
        <p:nvSpPr>
          <p:cNvPr id="13" name="Espace réservé du contenu 11"/>
          <p:cNvSpPr>
            <a:spLocks noGrp="1"/>
          </p:cNvSpPr>
          <p:nvPr>
            <p:ph sz="quarter" idx="14"/>
          </p:nvPr>
        </p:nvSpPr>
        <p:spPr>
          <a:xfrm>
            <a:off x="2256792" y="1026160"/>
            <a:ext cx="6653528" cy="2621280"/>
          </a:xfrm>
        </p:spPr>
        <p:txBody>
          <a:bodyPr>
            <a:normAutofit fontScale="92500" lnSpcReduction="20000"/>
          </a:bodyPr>
          <a:lstStyle/>
          <a:p>
            <a:r>
              <a:rPr lang="fr-FR" sz="1700" dirty="0" smtClean="0"/>
              <a:t>Une majorité de ménages dont les faibles ressources ne permettent pas de faire face à l’ensemble des dépenses courantes </a:t>
            </a:r>
          </a:p>
          <a:p>
            <a:r>
              <a:rPr lang="fr-FR" sz="1700" dirty="0" smtClean="0"/>
              <a:t>Des personnes qui se restreignent notamment en matière d’utilisation de l’eau, avec des conséquences parfois lourdes sur tous les aspects de la vie quotidienne : confort, vie sociale, vie professionnelle, santé, etc.</a:t>
            </a:r>
          </a:p>
          <a:p>
            <a:r>
              <a:rPr lang="fr-FR" sz="1700" dirty="0" smtClean="0"/>
              <a:t>Une tarification au semestre souvent fragilisante pour les abonnés individuels</a:t>
            </a:r>
          </a:p>
          <a:p>
            <a:r>
              <a:rPr lang="fr-FR" sz="1700" dirty="0" smtClean="0"/>
              <a:t>Des situations de « demandeurs perpétuels d’aides financières » difficiles à vivre…</a:t>
            </a:r>
          </a:p>
          <a:p>
            <a:r>
              <a:rPr lang="fr-FR" sz="1700" dirty="0" smtClean="0"/>
              <a:t>…. Ou des « invisibles » qui se privent de tout mais échappent encore aux acteurs sociaux</a:t>
            </a:r>
          </a:p>
        </p:txBody>
      </p:sp>
      <p:sp>
        <p:nvSpPr>
          <p:cNvPr id="11" name="Espace réservé du contenu 11"/>
          <p:cNvSpPr txBox="1">
            <a:spLocks/>
          </p:cNvSpPr>
          <p:nvPr/>
        </p:nvSpPr>
        <p:spPr>
          <a:xfrm>
            <a:off x="2256792" y="3872866"/>
            <a:ext cx="6653528" cy="1928494"/>
          </a:xfrm>
          <a:prstGeom prst="rect">
            <a:avLst/>
          </a:prstGeom>
        </p:spPr>
        <p:txBody>
          <a:bodyPr>
            <a:noAutofit/>
          </a:bodyPr>
          <a:lstStyle>
            <a:lvl1pPr marL="342900" indent="-342900" algn="l" defTabSz="457200" rtl="0" eaLnBrk="1" latinLnBrk="0" hangingPunct="1">
              <a:lnSpc>
                <a:spcPct val="100000"/>
              </a:lnSpc>
              <a:spcBef>
                <a:spcPts val="600"/>
              </a:spcBef>
              <a:buClr>
                <a:schemeClr val="tx2"/>
              </a:buClr>
              <a:buSzPct val="160000"/>
              <a:buFont typeface="Arial" pitchFamily="34" charset="0"/>
              <a:buChar char="•"/>
              <a:tabLst/>
              <a:defRPr lang="fr-FR" sz="26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SzPct val="110000"/>
              <a:buFont typeface="Arial" pitchFamily="34" charset="0"/>
              <a:buChar char="•"/>
              <a:defRPr lang="fr-F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itchFamily="2" charset="2"/>
              <a:buChar char="§"/>
              <a:defRPr lang="fr-F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smtClean="0"/>
              <a:t>Des enjeux de repérage forts</a:t>
            </a:r>
          </a:p>
          <a:p>
            <a:r>
              <a:rPr lang="fr-FR" sz="1600" dirty="0" smtClean="0"/>
              <a:t>La mensualisation comme modalité de prévention des impayés ?</a:t>
            </a:r>
          </a:p>
          <a:p>
            <a:pPr lvl="1"/>
            <a:r>
              <a:rPr lang="fr-FR" sz="1400" dirty="0" smtClean="0"/>
              <a:t>Des risques de frais de rejet des prélèvements</a:t>
            </a:r>
          </a:p>
          <a:p>
            <a:pPr lvl="1"/>
            <a:r>
              <a:rPr lang="fr-FR" sz="1400" dirty="0" smtClean="0"/>
              <a:t>Une nécessité d’être au plus proche des consommations réelles</a:t>
            </a:r>
          </a:p>
          <a:p>
            <a:pPr lvl="1"/>
            <a:r>
              <a:rPr lang="fr-FR" sz="1400" dirty="0" smtClean="0"/>
              <a:t>Dans certains cas, des freins à la mensualisation</a:t>
            </a:r>
          </a:p>
          <a:p>
            <a:r>
              <a:rPr lang="fr-FR" sz="1600" dirty="0" smtClean="0"/>
              <a:t>Un bouquet d’aides financières qui ne sont pas toujours exploitées</a:t>
            </a:r>
          </a:p>
          <a:p>
            <a:pPr lvl="1"/>
            <a:r>
              <a:rPr lang="fr-FR" sz="1400" dirty="0" smtClean="0"/>
              <a:t>Les aides communales facultatives des CCAS</a:t>
            </a:r>
          </a:p>
          <a:p>
            <a:pPr lvl="1"/>
            <a:r>
              <a:rPr lang="fr-FR" sz="1400" dirty="0" smtClean="0"/>
              <a:t>Le FSL charges courantes du Conseil départemental</a:t>
            </a:r>
          </a:p>
        </p:txBody>
      </p:sp>
      <p:sp>
        <p:nvSpPr>
          <p:cNvPr id="12" name="Titre 1"/>
          <p:cNvSpPr txBox="1">
            <a:spLocks/>
          </p:cNvSpPr>
          <p:nvPr/>
        </p:nvSpPr>
        <p:spPr>
          <a:xfrm>
            <a:off x="1419225" y="0"/>
            <a:ext cx="8229600" cy="393450"/>
          </a:xfrm>
          <a:prstGeom prst="rect">
            <a:avLst/>
          </a:prstGeom>
          <a:noFill/>
        </p:spPr>
        <p:txBody>
          <a:bodyPr>
            <a:noAutofit/>
          </a:bodyPr>
          <a:lstStyle>
            <a:lvl1pPr algn="l" defTabSz="457200" rtl="0" eaLnBrk="1" latinLnBrk="0" hangingPunct="1">
              <a:spcBef>
                <a:spcPct val="0"/>
              </a:spcBef>
              <a:buNone/>
              <a:defRPr lang="fr-FR" sz="2800" b="1" kern="1200">
                <a:solidFill>
                  <a:srgbClr val="69318B"/>
                </a:solidFill>
                <a:latin typeface="+mn-lt"/>
                <a:ea typeface="+mj-ea"/>
                <a:cs typeface="+mj-cs"/>
              </a:defRPr>
            </a:lvl1pPr>
          </a:lstStyle>
          <a:p>
            <a:r>
              <a:rPr lang="fr-FR" sz="2400" b="0" dirty="0" smtClean="0"/>
              <a:t>MENAGES RACCORDES (3/3)</a:t>
            </a:r>
            <a:endParaRPr lang="fr-FR" sz="2400" b="0" dirty="0"/>
          </a:p>
        </p:txBody>
      </p:sp>
    </p:spTree>
    <p:extLst>
      <p:ext uri="{BB962C8B-B14F-4D97-AF65-F5344CB8AC3E}">
        <p14:creationId xmlns:p14="http://schemas.microsoft.com/office/powerpoint/2010/main" val="3236729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Existent il un lien entre « pauvreté » et consommation ?</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32</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p:txBody>
          <a:bodyPr>
            <a:normAutofit/>
          </a:bodyPr>
          <a:lstStyle/>
          <a:p>
            <a:r>
              <a:rPr lang="fr-FR" sz="2000" dirty="0" smtClean="0"/>
              <a:t>Etude faite sur la base du croisement géo localisé des adresses de compteurs et des carreaux Insee de 200mx200m.</a:t>
            </a:r>
          </a:p>
          <a:p>
            <a:r>
              <a:rPr lang="fr-FR" sz="2000" dirty="0" smtClean="0"/>
              <a:t>Analyse de l’ensemble des consommations domestiques (individuelles et collectives) et comparaison avec le nombre d’habitants à l’IRIS ou au carreaux</a:t>
            </a:r>
          </a:p>
          <a:p>
            <a:endParaRPr lang="fr-FR" sz="2000" dirty="0"/>
          </a:p>
          <a:p>
            <a:r>
              <a:rPr lang="fr-FR" sz="2000" dirty="0" smtClean="0"/>
              <a:t>L’analyse a été faite sur Grenoble uniquement car nous disposions d’une information précise sur la typologie des abonnés domestiques et d’une base d’adresses géolocalisées.</a:t>
            </a:r>
            <a:endParaRPr lang="fr-FR" sz="2000" dirty="0"/>
          </a:p>
        </p:txBody>
      </p:sp>
    </p:spTree>
    <p:extLst>
      <p:ext uri="{BB962C8B-B14F-4D97-AF65-F5344CB8AC3E}">
        <p14:creationId xmlns:p14="http://schemas.microsoft.com/office/powerpoint/2010/main" val="2546558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33</a:t>
            </a:fld>
            <a:endParaRPr lang="fr-FR" dirty="0"/>
          </a:p>
        </p:txBody>
      </p:sp>
      <p:sp>
        <p:nvSpPr>
          <p:cNvPr id="5" name="Espace réservé du texte 4"/>
          <p:cNvSpPr>
            <a:spLocks noGrp="1"/>
          </p:cNvSpPr>
          <p:nvPr>
            <p:ph type="body" sz="quarter" idx="13"/>
          </p:nvPr>
        </p:nvSpPr>
        <p:spPr/>
        <p:txBody>
          <a:bodyPr/>
          <a:lstStyle/>
          <a:p>
            <a:endParaRPr lang="fr-FR" dirty="0"/>
          </a:p>
        </p:txBody>
      </p:sp>
      <p:pic>
        <p:nvPicPr>
          <p:cNvPr id="7" name="Espace réservé du contenu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99792" y="101011"/>
            <a:ext cx="8975390" cy="6347012"/>
          </a:xfrm>
        </p:spPr>
      </p:pic>
    </p:spTree>
    <p:extLst>
      <p:ext uri="{BB962C8B-B14F-4D97-AF65-F5344CB8AC3E}">
        <p14:creationId xmlns:p14="http://schemas.microsoft.com/office/powerpoint/2010/main" val="2187506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34</a:t>
            </a:fld>
            <a:endParaRPr lang="fr-FR" dirty="0"/>
          </a:p>
        </p:txBody>
      </p:sp>
      <p:sp>
        <p:nvSpPr>
          <p:cNvPr id="5" name="Espace réservé du texte 4"/>
          <p:cNvSpPr>
            <a:spLocks noGrp="1"/>
          </p:cNvSpPr>
          <p:nvPr>
            <p:ph type="body" sz="quarter" idx="13"/>
          </p:nvPr>
        </p:nvSpPr>
        <p:spPr/>
        <p:txBody>
          <a:bodyPr/>
          <a:lstStyle/>
          <a:p>
            <a:endParaRPr lang="fr-FR" dirty="0"/>
          </a:p>
        </p:txBody>
      </p:sp>
      <p:pic>
        <p:nvPicPr>
          <p:cNvPr id="7" name="Espace réservé du contenu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0" y="0"/>
            <a:ext cx="8813757" cy="6232712"/>
          </a:xfrm>
        </p:spPr>
      </p:pic>
    </p:spTree>
    <p:extLst>
      <p:ext uri="{BB962C8B-B14F-4D97-AF65-F5344CB8AC3E}">
        <p14:creationId xmlns:p14="http://schemas.microsoft.com/office/powerpoint/2010/main" val="518207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35</a:t>
            </a:fld>
            <a:endParaRPr lang="fr-FR" dirty="0"/>
          </a:p>
        </p:txBody>
      </p:sp>
      <p:sp>
        <p:nvSpPr>
          <p:cNvPr id="5" name="Espace réservé du texte 4"/>
          <p:cNvSpPr>
            <a:spLocks noGrp="1"/>
          </p:cNvSpPr>
          <p:nvPr>
            <p:ph type="body" sz="quarter" idx="13"/>
          </p:nvPr>
        </p:nvSpPr>
        <p:spPr/>
        <p:txBody>
          <a:bodyPr/>
          <a:lstStyle/>
          <a:p>
            <a:endParaRPr lang="fr-FR" dirty="0"/>
          </a:p>
        </p:txBody>
      </p:sp>
      <p:pic>
        <p:nvPicPr>
          <p:cNvPr id="7" name="Espace réservé du contenu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0" y="0"/>
            <a:ext cx="8975390" cy="6347012"/>
          </a:xfrm>
        </p:spPr>
      </p:pic>
    </p:spTree>
    <p:extLst>
      <p:ext uri="{BB962C8B-B14F-4D97-AF65-F5344CB8AC3E}">
        <p14:creationId xmlns:p14="http://schemas.microsoft.com/office/powerpoint/2010/main" val="3441077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Analyse des corrélations aux carreaux</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36</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1349375" y="5338482"/>
            <a:ext cx="7556500" cy="779930"/>
          </a:xfrm>
        </p:spPr>
        <p:txBody>
          <a:bodyPr>
            <a:normAutofit fontScale="92500" lnSpcReduction="10000"/>
          </a:bodyPr>
          <a:lstStyle/>
          <a:p>
            <a:r>
              <a:rPr lang="fr-FR" dirty="0" smtClean="0">
                <a:solidFill>
                  <a:srgbClr val="FF0000"/>
                </a:solidFill>
              </a:rPr>
              <a:t>Conclusion : il ne semble pas y avoir de corrélation entre revenu et consommation par habitants</a:t>
            </a:r>
            <a:endParaRPr lang="fr-FR" dirty="0">
              <a:solidFill>
                <a:srgbClr val="FF0000"/>
              </a:solidFill>
            </a:endParaRPr>
          </a:p>
        </p:txBody>
      </p:sp>
      <p:pic>
        <p:nvPicPr>
          <p:cNvPr id="7" name="Image 6"/>
          <p:cNvPicPr>
            <a:picLocks noChangeAspect="1"/>
          </p:cNvPicPr>
          <p:nvPr/>
        </p:nvPicPr>
        <p:blipFill>
          <a:blip r:embed="rId2"/>
          <a:stretch>
            <a:fillRect/>
          </a:stretch>
        </p:blipFill>
        <p:spPr>
          <a:xfrm>
            <a:off x="1566625" y="1293889"/>
            <a:ext cx="6622635" cy="4044593"/>
          </a:xfrm>
          <a:prstGeom prst="rect">
            <a:avLst/>
          </a:prstGeom>
        </p:spPr>
      </p:pic>
    </p:spTree>
    <p:extLst>
      <p:ext uri="{BB962C8B-B14F-4D97-AF65-F5344CB8AC3E}">
        <p14:creationId xmlns:p14="http://schemas.microsoft.com/office/powerpoint/2010/main" val="3128026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Comment définir la « précarité économique en eau » ?</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37</a:t>
            </a:fld>
            <a:endParaRPr lang="fr-FR" dirty="0"/>
          </a:p>
        </p:txBody>
      </p:sp>
      <p:sp>
        <p:nvSpPr>
          <p:cNvPr id="7" name="Espace réservé du texte 6"/>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1349375" y="1257300"/>
            <a:ext cx="7556500" cy="4874559"/>
          </a:xfrm>
        </p:spPr>
        <p:txBody>
          <a:bodyPr>
            <a:normAutofit fontScale="70000" lnSpcReduction="20000"/>
          </a:bodyPr>
          <a:lstStyle/>
          <a:p>
            <a:r>
              <a:rPr lang="fr-FR" b="1" dirty="0" smtClean="0">
                <a:solidFill>
                  <a:schemeClr val="accent1"/>
                </a:solidFill>
              </a:rPr>
              <a:t>Le seuil des 3% </a:t>
            </a:r>
            <a:r>
              <a:rPr lang="fr-FR" dirty="0" smtClean="0"/>
              <a:t>? Ou un autre critère ?</a:t>
            </a:r>
          </a:p>
          <a:p>
            <a:pPr lvl="1"/>
            <a:r>
              <a:rPr lang="fr-FR" dirty="0" smtClean="0"/>
              <a:t>Rapport du PNUD de 2006</a:t>
            </a:r>
          </a:p>
          <a:p>
            <a:pPr lvl="1"/>
            <a:r>
              <a:rPr lang="fr-FR" dirty="0" smtClean="0"/>
              <a:t>Proposition de loi de 2012</a:t>
            </a:r>
          </a:p>
          <a:p>
            <a:pPr lvl="1"/>
            <a:r>
              <a:rPr lang="fr-FR" dirty="0" smtClean="0"/>
              <a:t>Préconisation OBUSASS (association consommateurs d’</a:t>
            </a:r>
            <a:r>
              <a:rPr lang="fr-FR" dirty="0"/>
              <a:t>î</a:t>
            </a:r>
            <a:r>
              <a:rPr lang="fr-FR" dirty="0" smtClean="0"/>
              <a:t>le de </a:t>
            </a:r>
            <a:r>
              <a:rPr lang="fr-FR" dirty="0"/>
              <a:t>F</a:t>
            </a:r>
            <a:r>
              <a:rPr lang="fr-FR" dirty="0" smtClean="0"/>
              <a:t>rance)</a:t>
            </a:r>
          </a:p>
          <a:p>
            <a:r>
              <a:rPr lang="fr-FR" b="1" dirty="0">
                <a:solidFill>
                  <a:schemeClr val="accent1"/>
                </a:solidFill>
              </a:rPr>
              <a:t>Quelles ressources ?</a:t>
            </a:r>
          </a:p>
          <a:p>
            <a:pPr lvl="1"/>
            <a:r>
              <a:rPr lang="fr-FR" dirty="0" smtClean="0"/>
              <a:t>Revenu ?</a:t>
            </a:r>
          </a:p>
          <a:p>
            <a:pPr lvl="1"/>
            <a:r>
              <a:rPr lang="fr-FR" dirty="0" smtClean="0"/>
              <a:t>Revenu + minima sociaux (RSA) ?</a:t>
            </a:r>
          </a:p>
          <a:p>
            <a:pPr lvl="1"/>
            <a:r>
              <a:rPr lang="fr-FR" dirty="0" smtClean="0"/>
              <a:t>Revenu + minima sociaux + prestation ?</a:t>
            </a:r>
          </a:p>
          <a:p>
            <a:pPr lvl="1"/>
            <a:r>
              <a:rPr lang="fr-FR" dirty="0" smtClean="0"/>
              <a:t>Reste à vivre (déduction de charges)?</a:t>
            </a:r>
          </a:p>
          <a:p>
            <a:r>
              <a:rPr lang="fr-FR" b="1" dirty="0">
                <a:solidFill>
                  <a:schemeClr val="accent1"/>
                </a:solidFill>
              </a:rPr>
              <a:t>Quels volumes de consommation ?</a:t>
            </a:r>
          </a:p>
          <a:p>
            <a:pPr lvl="1"/>
            <a:r>
              <a:rPr lang="fr-FR" dirty="0" smtClean="0"/>
              <a:t>Comment prendre en compte la composition des ménages ?</a:t>
            </a:r>
          </a:p>
          <a:p>
            <a:pPr lvl="1"/>
            <a:r>
              <a:rPr lang="fr-FR" dirty="0"/>
              <a:t>30 m</a:t>
            </a:r>
            <a:r>
              <a:rPr lang="fr-FR" baseline="30000" dirty="0"/>
              <a:t>3</a:t>
            </a:r>
            <a:r>
              <a:rPr lang="fr-FR" dirty="0"/>
              <a:t> </a:t>
            </a:r>
            <a:r>
              <a:rPr lang="fr-FR" dirty="0" smtClean="0"/>
              <a:t>/personne ? </a:t>
            </a:r>
            <a:r>
              <a:rPr lang="fr-FR" dirty="0"/>
              <a:t>40 </a:t>
            </a:r>
            <a:r>
              <a:rPr lang="fr-FR" dirty="0" smtClean="0"/>
              <a:t>m</a:t>
            </a:r>
            <a:r>
              <a:rPr lang="fr-FR" baseline="30000" dirty="0" smtClean="0"/>
              <a:t>3</a:t>
            </a:r>
            <a:r>
              <a:rPr lang="fr-FR" dirty="0" smtClean="0"/>
              <a:t>/personne ?</a:t>
            </a:r>
          </a:p>
          <a:p>
            <a:pPr lvl="1"/>
            <a:r>
              <a:rPr lang="fr-FR" dirty="0" smtClean="0"/>
              <a:t>40 m</a:t>
            </a:r>
            <a:r>
              <a:rPr lang="fr-FR" baseline="30000" dirty="0" smtClean="0"/>
              <a:t>3</a:t>
            </a:r>
            <a:r>
              <a:rPr lang="fr-FR" dirty="0" smtClean="0"/>
              <a:t> pour la première et 30 m</a:t>
            </a:r>
            <a:r>
              <a:rPr lang="fr-FR" baseline="30000" dirty="0" smtClean="0"/>
              <a:t>3</a:t>
            </a:r>
            <a:r>
              <a:rPr lang="fr-FR" dirty="0" smtClean="0"/>
              <a:t> pour les suivantes ?</a:t>
            </a:r>
            <a:endParaRPr lang="fr-FR" dirty="0"/>
          </a:p>
          <a:p>
            <a:pPr lvl="1"/>
            <a:endParaRPr lang="fr-FR" dirty="0" smtClean="0"/>
          </a:p>
          <a:p>
            <a:r>
              <a:rPr lang="fr-FR" b="1" dirty="0" smtClean="0">
                <a:solidFill>
                  <a:schemeClr val="accent1"/>
                </a:solidFill>
              </a:rPr>
              <a:t>Quelle </a:t>
            </a:r>
            <a:r>
              <a:rPr lang="fr-FR" b="1" dirty="0">
                <a:solidFill>
                  <a:schemeClr val="accent1"/>
                </a:solidFill>
              </a:rPr>
              <a:t>part de la facture ?</a:t>
            </a:r>
          </a:p>
          <a:p>
            <a:pPr lvl="1"/>
            <a:r>
              <a:rPr lang="fr-FR" dirty="0" smtClean="0"/>
              <a:t>Eau, assainissement, redevance d’agence et TVA ?</a:t>
            </a:r>
          </a:p>
          <a:p>
            <a:pPr lvl="1"/>
            <a:r>
              <a:rPr lang="fr-FR" dirty="0" smtClean="0"/>
              <a:t>Uniquement l’eau et l’assainissement HT ?</a:t>
            </a:r>
          </a:p>
          <a:p>
            <a:pPr marL="0" indent="0">
              <a:buNone/>
            </a:pPr>
            <a:endParaRPr lang="fr-FR" dirty="0" smtClean="0"/>
          </a:p>
          <a:p>
            <a:endParaRPr lang="fr-FR" dirty="0" smtClean="0"/>
          </a:p>
        </p:txBody>
      </p:sp>
    </p:spTree>
    <p:extLst>
      <p:ext uri="{BB962C8B-B14F-4D97-AF65-F5344CB8AC3E}">
        <p14:creationId xmlns:p14="http://schemas.microsoft.com/office/powerpoint/2010/main" val="9690694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précarités économiques – début de quantification</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38</a:t>
            </a:fld>
            <a:endParaRPr lang="fr-FR" dirty="0"/>
          </a:p>
        </p:txBody>
      </p:sp>
      <p:sp>
        <p:nvSpPr>
          <p:cNvPr id="9" name="Espace réservé du texte 8"/>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1277937" y="1257300"/>
            <a:ext cx="7627938" cy="4770967"/>
          </a:xfrm>
        </p:spPr>
        <p:txBody>
          <a:bodyPr>
            <a:normAutofit/>
          </a:bodyPr>
          <a:lstStyle/>
          <a:p>
            <a:r>
              <a:rPr lang="fr-FR" sz="2000" dirty="0" smtClean="0"/>
              <a:t>Rappel des factures sur le territoires :</a:t>
            </a:r>
            <a:endParaRPr lang="fr-FR" sz="2000" dirty="0"/>
          </a:p>
          <a:p>
            <a:endParaRPr lang="fr-FR" sz="2000" dirty="0" smtClean="0"/>
          </a:p>
          <a:p>
            <a:endParaRPr lang="fr-FR" sz="2000" dirty="0"/>
          </a:p>
          <a:p>
            <a:endParaRPr lang="fr-FR" sz="2000" dirty="0" smtClean="0"/>
          </a:p>
          <a:p>
            <a:endParaRPr lang="fr-FR" sz="2000" dirty="0"/>
          </a:p>
          <a:p>
            <a:endParaRPr lang="fr-FR" sz="2000" dirty="0" smtClean="0"/>
          </a:p>
          <a:p>
            <a:r>
              <a:rPr lang="fr-FR" sz="2000" dirty="0" smtClean="0"/>
              <a:t>Exemples :</a:t>
            </a:r>
            <a:endParaRPr lang="fr-FR" sz="2000" dirty="0"/>
          </a:p>
          <a:p>
            <a:pPr lvl="1"/>
            <a:r>
              <a:rPr lang="fr-FR" sz="1600" dirty="0" smtClean="0"/>
              <a:t>1 personne au RSA : 500 €/mois soit 6000 €/an, 3% = 180 € pour 40 m3 </a:t>
            </a:r>
            <a:r>
              <a:rPr lang="fr-FR" sz="1600" dirty="0" smtClean="0">
                <a:sym typeface="Wingdings" panose="05000000000000000000" pitchFamily="2" charset="2"/>
              </a:rPr>
              <a:t> peu impacté car 80% des factures sont inférieur à 164 €.</a:t>
            </a:r>
            <a:endParaRPr lang="fr-FR" sz="1600" dirty="0" smtClean="0"/>
          </a:p>
          <a:p>
            <a:pPr lvl="1"/>
            <a:r>
              <a:rPr lang="fr-FR" sz="1600" dirty="0" smtClean="0">
                <a:solidFill>
                  <a:schemeClr val="tx2"/>
                </a:solidFill>
              </a:rPr>
              <a:t>Un </a:t>
            </a:r>
            <a:r>
              <a:rPr lang="fr-FR" sz="1600" dirty="0">
                <a:solidFill>
                  <a:schemeClr val="tx2"/>
                </a:solidFill>
              </a:rPr>
              <a:t>couple avec 3 enfants au </a:t>
            </a:r>
            <a:r>
              <a:rPr lang="fr-FR" sz="1600" dirty="0" smtClean="0">
                <a:solidFill>
                  <a:schemeClr val="tx2"/>
                </a:solidFill>
              </a:rPr>
              <a:t>RSA </a:t>
            </a:r>
            <a:r>
              <a:rPr lang="fr-FR" sz="1600" dirty="0" smtClean="0"/>
              <a:t>: 1285 €/mois, soit 15 416 € par an, 3% = 462 € pour 200m3 </a:t>
            </a:r>
            <a:r>
              <a:rPr lang="fr-FR" sz="1600" dirty="0" smtClean="0">
                <a:sym typeface="Wingdings" panose="05000000000000000000" pitchFamily="2" charset="2"/>
              </a:rPr>
              <a:t> </a:t>
            </a:r>
            <a:r>
              <a:rPr lang="fr-FR" sz="1600" dirty="0" smtClean="0">
                <a:solidFill>
                  <a:schemeClr val="tx2"/>
                </a:solidFill>
                <a:sym typeface="Wingdings" panose="05000000000000000000" pitchFamily="2" charset="2"/>
              </a:rPr>
              <a:t>fortement impacté car 80% des factures sont supérieure à 479 €.</a:t>
            </a:r>
          </a:p>
          <a:p>
            <a:pPr lvl="1"/>
            <a:r>
              <a:rPr lang="fr-FR" sz="1600" dirty="0"/>
              <a:t>Un couple avec 2 SMIC et 2 enfants  : 2350 €/mois, soit 28 200€/mois, 3% = 846 € pour 160 m3 </a:t>
            </a:r>
            <a:r>
              <a:rPr lang="fr-FR" sz="1600" dirty="0">
                <a:sym typeface="Wingdings" panose="05000000000000000000" pitchFamily="2" charset="2"/>
              </a:rPr>
              <a:t> faiblement impacté</a:t>
            </a:r>
            <a:r>
              <a:rPr lang="fr-FR" sz="1600" dirty="0"/>
              <a:t> 100% des factures sont inférieures à 738 €.</a:t>
            </a:r>
          </a:p>
          <a:p>
            <a:pPr lvl="1"/>
            <a:endParaRPr lang="fr-FR" sz="1600" dirty="0">
              <a:solidFill>
                <a:schemeClr val="tx2"/>
              </a:solidFill>
            </a:endParaRPr>
          </a:p>
          <a:p>
            <a:pPr lvl="1"/>
            <a:endParaRPr lang="fr-FR" sz="1800" dirty="0" smtClean="0"/>
          </a:p>
        </p:txBody>
      </p:sp>
      <p:pic>
        <p:nvPicPr>
          <p:cNvPr id="8" name="Image 7"/>
          <p:cNvPicPr>
            <a:picLocks noChangeAspect="1"/>
          </p:cNvPicPr>
          <p:nvPr/>
        </p:nvPicPr>
        <p:blipFill>
          <a:blip r:embed="rId2"/>
          <a:stretch>
            <a:fillRect/>
          </a:stretch>
        </p:blipFill>
        <p:spPr>
          <a:xfrm>
            <a:off x="1060917" y="1744755"/>
            <a:ext cx="7590864" cy="1676400"/>
          </a:xfrm>
          <a:prstGeom prst="rect">
            <a:avLst/>
          </a:prstGeom>
        </p:spPr>
      </p:pic>
    </p:spTree>
    <p:extLst>
      <p:ext uri="{BB962C8B-B14F-4D97-AF65-F5344CB8AC3E}">
        <p14:creationId xmlns:p14="http://schemas.microsoft.com/office/powerpoint/2010/main" val="7447295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Estimation de la précarité</a:t>
            </a:r>
            <a:br>
              <a:rPr lang="fr-FR" dirty="0" smtClean="0"/>
            </a:br>
            <a:r>
              <a:rPr lang="fr-FR" dirty="0" smtClean="0"/>
              <a:t>en eau (économique)</a:t>
            </a:r>
            <a:endParaRPr lang="fr-FR" dirty="0"/>
          </a:p>
        </p:txBody>
      </p:sp>
      <p:sp>
        <p:nvSpPr>
          <p:cNvPr id="3" name="Espace réservé du pied de page 2"/>
          <p:cNvSpPr>
            <a:spLocks noGrp="1"/>
          </p:cNvSpPr>
          <p:nvPr>
            <p:ph type="ftr" sz="quarter" idx="11"/>
          </p:nvPr>
        </p:nvSpPr>
        <p:spPr>
          <a:prstGeom prst="rect">
            <a:avLst/>
          </a:prstGeom>
        </p:spPr>
        <p:txBody>
          <a:bodyPr/>
          <a:lstStyle/>
          <a:p>
            <a:r>
              <a:rPr lang="fr-FR" sz="1200" dirty="0" smtClean="0"/>
              <a:t>Grenoble - Expérimentation loi Brottes pour l'accès à l'eau</a:t>
            </a:r>
            <a:endParaRPr lang="fr-FR" sz="1200" dirty="0"/>
          </a:p>
        </p:txBody>
      </p:sp>
      <p:sp>
        <p:nvSpPr>
          <p:cNvPr id="4" name="Espace réservé du numéro de diapositive 3"/>
          <p:cNvSpPr>
            <a:spLocks noGrp="1"/>
          </p:cNvSpPr>
          <p:nvPr>
            <p:ph type="sldNum" sz="quarter" idx="12"/>
          </p:nvPr>
        </p:nvSpPr>
        <p:spPr>
          <a:prstGeom prst="rect">
            <a:avLst/>
          </a:prstGeom>
        </p:spPr>
        <p:txBody>
          <a:bodyPr/>
          <a:lstStyle/>
          <a:p>
            <a:fld id="{332CDC0A-01E6-044A-A362-F1C1ADCE5732}" type="slidenum">
              <a:rPr lang="fr-FR" smtClean="0"/>
              <a:pPr/>
              <a:t>39</a:t>
            </a:fld>
            <a:endParaRPr lang="fr-FR" dirty="0"/>
          </a:p>
        </p:txBody>
      </p:sp>
      <p:sp>
        <p:nvSpPr>
          <p:cNvPr id="9" name="Espace réservé du texte 8"/>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714375" y="1346852"/>
            <a:ext cx="4323292" cy="5390163"/>
          </a:xfrm>
        </p:spPr>
        <p:txBody>
          <a:bodyPr>
            <a:normAutofit lnSpcReduction="10000"/>
          </a:bodyPr>
          <a:lstStyle/>
          <a:p>
            <a:r>
              <a:rPr lang="fr-FR" sz="1600" dirty="0" smtClean="0"/>
              <a:t>Le croisement des tarifs par communes et de la dispersion des revenus par taille de ménages fournie par l’INSEE permet de faire une première estimation</a:t>
            </a:r>
          </a:p>
          <a:p>
            <a:r>
              <a:rPr lang="fr-FR" sz="1600" dirty="0" smtClean="0"/>
              <a:t>Hypothèses retenues :</a:t>
            </a:r>
          </a:p>
          <a:p>
            <a:pPr lvl="1"/>
            <a:r>
              <a:rPr lang="fr-FR" sz="1400" dirty="0" smtClean="0"/>
              <a:t>40 m</a:t>
            </a:r>
            <a:r>
              <a:rPr lang="fr-FR" sz="1400" baseline="30000" dirty="0" smtClean="0"/>
              <a:t>3</a:t>
            </a:r>
            <a:r>
              <a:rPr lang="fr-FR" sz="1400" dirty="0" smtClean="0"/>
              <a:t>/personne</a:t>
            </a:r>
          </a:p>
          <a:p>
            <a:pPr lvl="1"/>
            <a:r>
              <a:rPr lang="fr-FR" sz="1400" dirty="0" smtClean="0"/>
              <a:t>La facture ne doit pas dépasser 3% du revenu</a:t>
            </a:r>
          </a:p>
          <a:p>
            <a:pPr lvl="1"/>
            <a:r>
              <a:rPr lang="fr-FR" sz="1400" dirty="0"/>
              <a:t>RSA </a:t>
            </a:r>
            <a:r>
              <a:rPr lang="fr-FR" sz="1400" dirty="0" smtClean="0"/>
              <a:t>pris </a:t>
            </a:r>
            <a:r>
              <a:rPr lang="fr-FR" sz="1400" dirty="0"/>
              <a:t>en compte comme revenu </a:t>
            </a:r>
            <a:r>
              <a:rPr lang="fr-FR" sz="1400" dirty="0" smtClean="0"/>
              <a:t>minimum</a:t>
            </a:r>
          </a:p>
          <a:p>
            <a:pPr lvl="1"/>
            <a:r>
              <a:rPr lang="fr-FR" sz="1400" dirty="0" smtClean="0"/>
              <a:t>Toute la facture TTC est prise en compte.</a:t>
            </a:r>
            <a:endParaRPr lang="fr-FR" sz="1400" dirty="0"/>
          </a:p>
          <a:p>
            <a:r>
              <a:rPr lang="fr-FR" sz="1600" dirty="0" smtClean="0"/>
              <a:t>Impact :</a:t>
            </a:r>
          </a:p>
          <a:p>
            <a:pPr lvl="1"/>
            <a:r>
              <a:rPr lang="fr-FR" sz="1400" dirty="0" smtClean="0"/>
              <a:t>3823 ménages bénéficiaires</a:t>
            </a:r>
          </a:p>
          <a:p>
            <a:pPr lvl="1"/>
            <a:r>
              <a:rPr lang="fr-FR" sz="1400" dirty="0" smtClean="0"/>
              <a:t>Aide moyenne 46 € par bénéficiaire </a:t>
            </a:r>
            <a:r>
              <a:rPr lang="fr-FR" sz="1400" u="sng" dirty="0" smtClean="0"/>
              <a:t>pour redescendre à 3%.</a:t>
            </a:r>
          </a:p>
          <a:p>
            <a:pPr lvl="1"/>
            <a:r>
              <a:rPr lang="fr-FR" sz="1400" dirty="0" smtClean="0"/>
              <a:t>Aide allant de 10 à 380 € en fonction de la taille des ménages et des tarifs des communes</a:t>
            </a:r>
          </a:p>
          <a:p>
            <a:pPr lvl="1"/>
            <a:r>
              <a:rPr lang="fr-FR" sz="1400" dirty="0" smtClean="0"/>
              <a:t>96% des ménages bénéficiaires seraient des ménages de 3 personnes et plus (voir annexe)</a:t>
            </a:r>
          </a:p>
          <a:p>
            <a:r>
              <a:rPr lang="fr-FR" sz="1600" b="1" dirty="0" smtClean="0">
                <a:solidFill>
                  <a:srgbClr val="FF0000"/>
                </a:solidFill>
              </a:rPr>
              <a:t>Travail en cours avec la CAF pour une évaluation plus précise et plus opérationnelle (attention risque de variation)</a:t>
            </a:r>
            <a:endParaRPr lang="fr-FR" sz="1600" b="1" dirty="0">
              <a:solidFill>
                <a:srgbClr val="FF0000"/>
              </a:solidFill>
            </a:endParaRPr>
          </a:p>
        </p:txBody>
      </p:sp>
      <p:pic>
        <p:nvPicPr>
          <p:cNvPr id="8" name="Image 7"/>
          <p:cNvPicPr>
            <a:picLocks noChangeAspect="1"/>
          </p:cNvPicPr>
          <p:nvPr/>
        </p:nvPicPr>
        <p:blipFill>
          <a:blip r:embed="rId2"/>
          <a:stretch>
            <a:fillRect/>
          </a:stretch>
        </p:blipFill>
        <p:spPr>
          <a:xfrm>
            <a:off x="5164667" y="74585"/>
            <a:ext cx="3852333" cy="6738563"/>
          </a:xfrm>
          <a:prstGeom prst="rect">
            <a:avLst/>
          </a:prstGeom>
          <a:solidFill>
            <a:schemeClr val="bg1"/>
          </a:solidFill>
        </p:spPr>
      </p:pic>
    </p:spTree>
    <p:extLst>
      <p:ext uri="{BB962C8B-B14F-4D97-AF65-F5344CB8AC3E}">
        <p14:creationId xmlns:p14="http://schemas.microsoft.com/office/powerpoint/2010/main" val="963193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Méthodologie mise en œuvre</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4</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1349375" y="1024465"/>
            <a:ext cx="7556500" cy="5423558"/>
          </a:xfrm>
        </p:spPr>
        <p:txBody>
          <a:bodyPr>
            <a:normAutofit fontScale="70000" lnSpcReduction="20000"/>
          </a:bodyPr>
          <a:lstStyle/>
          <a:p>
            <a:r>
              <a:rPr lang="fr-FR" b="1" dirty="0">
                <a:solidFill>
                  <a:schemeClr val="accent1"/>
                </a:solidFill>
              </a:rPr>
              <a:t>Analyse documentaires :</a:t>
            </a:r>
          </a:p>
          <a:p>
            <a:pPr lvl="1">
              <a:defRPr/>
            </a:pPr>
            <a:r>
              <a:rPr lang="fr-FR" dirty="0"/>
              <a:t>Analyse des grilles tarifaires</a:t>
            </a:r>
          </a:p>
          <a:p>
            <a:pPr lvl="1">
              <a:defRPr/>
            </a:pPr>
            <a:r>
              <a:rPr lang="fr-FR" dirty="0" smtClean="0"/>
              <a:t>Analyse </a:t>
            </a:r>
            <a:r>
              <a:rPr lang="fr-FR" dirty="0"/>
              <a:t>des rapports sur le prix et la qualités des services d’eau et d’assainissement</a:t>
            </a:r>
          </a:p>
          <a:p>
            <a:pPr lvl="1">
              <a:defRPr/>
            </a:pPr>
            <a:r>
              <a:rPr lang="fr-FR" dirty="0"/>
              <a:t>Analyse des rapports et travaux réalisés par la Communauté de l’eau potable et autres </a:t>
            </a:r>
            <a:r>
              <a:rPr lang="fr-FR" dirty="0" smtClean="0"/>
              <a:t>acteurs</a:t>
            </a:r>
          </a:p>
          <a:p>
            <a:pPr lvl="1">
              <a:defRPr/>
            </a:pPr>
            <a:r>
              <a:rPr lang="fr-FR" dirty="0"/>
              <a:t>Analyse des enquêtes existantes, rapports d’activité des structures, rapports d’Analyse des Besoins sociaux des CCAS, </a:t>
            </a:r>
            <a:r>
              <a:rPr lang="fr-FR" dirty="0" smtClean="0"/>
              <a:t>etc.</a:t>
            </a:r>
          </a:p>
          <a:p>
            <a:pPr lvl="1">
              <a:defRPr/>
            </a:pPr>
            <a:r>
              <a:rPr lang="fr-FR" dirty="0"/>
              <a:t>Analyse des </a:t>
            </a:r>
            <a:r>
              <a:rPr lang="fr-FR" dirty="0" smtClean="0"/>
              <a:t>bases de données </a:t>
            </a:r>
            <a:r>
              <a:rPr lang="fr-FR" dirty="0"/>
              <a:t>d’usages et de </a:t>
            </a:r>
            <a:r>
              <a:rPr lang="fr-FR" dirty="0" smtClean="0"/>
              <a:t>consommations</a:t>
            </a:r>
            <a:endParaRPr lang="fr-FR" dirty="0"/>
          </a:p>
          <a:p>
            <a:pPr>
              <a:defRPr/>
            </a:pPr>
            <a:r>
              <a:rPr lang="fr-FR" altLang="fr-FR" b="1" dirty="0" smtClean="0">
                <a:solidFill>
                  <a:schemeClr val="accent1"/>
                </a:solidFill>
              </a:rPr>
              <a:t>Des </a:t>
            </a:r>
            <a:r>
              <a:rPr lang="fr-FR" altLang="fr-FR" b="1" dirty="0">
                <a:solidFill>
                  <a:schemeClr val="accent1"/>
                </a:solidFill>
              </a:rPr>
              <a:t>groupes de travail</a:t>
            </a:r>
            <a:r>
              <a:rPr lang="fr-FR" altLang="fr-FR" b="1" dirty="0"/>
              <a:t> </a:t>
            </a:r>
            <a:r>
              <a:rPr lang="fr-FR" altLang="fr-FR" dirty="0"/>
              <a:t>avec les acteurs professionnels</a:t>
            </a:r>
          </a:p>
          <a:p>
            <a:pPr lvl="1">
              <a:defRPr/>
            </a:pPr>
            <a:r>
              <a:rPr lang="fr-FR" altLang="fr-FR" dirty="0"/>
              <a:t>Groupe « associations »</a:t>
            </a:r>
          </a:p>
          <a:p>
            <a:pPr lvl="1">
              <a:defRPr/>
            </a:pPr>
            <a:r>
              <a:rPr lang="fr-FR" altLang="fr-FR" dirty="0"/>
              <a:t>Groupe « travailleurs sociaux »</a:t>
            </a:r>
          </a:p>
          <a:p>
            <a:pPr lvl="1">
              <a:defRPr/>
            </a:pPr>
            <a:r>
              <a:rPr lang="fr-FR" altLang="fr-FR" dirty="0" smtClean="0"/>
              <a:t>Groupe « responsables clientèles des services d’eau »</a:t>
            </a:r>
            <a:endParaRPr lang="fr-FR" altLang="fr-FR" dirty="0"/>
          </a:p>
          <a:p>
            <a:pPr>
              <a:defRPr/>
            </a:pPr>
            <a:r>
              <a:rPr lang="fr-FR" altLang="fr-FR" b="1" dirty="0">
                <a:solidFill>
                  <a:schemeClr val="accent1"/>
                </a:solidFill>
              </a:rPr>
              <a:t>Des entretiens </a:t>
            </a:r>
            <a:r>
              <a:rPr lang="fr-FR" altLang="fr-FR" b="1" dirty="0" smtClean="0">
                <a:solidFill>
                  <a:schemeClr val="accent1"/>
                </a:solidFill>
              </a:rPr>
              <a:t>conduits </a:t>
            </a:r>
            <a:r>
              <a:rPr lang="fr-FR" altLang="fr-FR" b="1" dirty="0">
                <a:solidFill>
                  <a:schemeClr val="accent1"/>
                </a:solidFill>
              </a:rPr>
              <a:t>auprès de </a:t>
            </a:r>
            <a:r>
              <a:rPr lang="fr-FR" altLang="fr-FR" b="1" dirty="0" smtClean="0">
                <a:solidFill>
                  <a:schemeClr val="accent1"/>
                </a:solidFill>
              </a:rPr>
              <a:t>13 </a:t>
            </a:r>
            <a:r>
              <a:rPr lang="fr-FR" altLang="fr-FR" b="1" dirty="0">
                <a:solidFill>
                  <a:schemeClr val="accent1"/>
                </a:solidFill>
              </a:rPr>
              <a:t>acteurs </a:t>
            </a:r>
            <a:r>
              <a:rPr lang="fr-FR" altLang="fr-FR" b="1" dirty="0" smtClean="0">
                <a:solidFill>
                  <a:schemeClr val="accent1"/>
                </a:solidFill>
              </a:rPr>
              <a:t>locaux</a:t>
            </a:r>
            <a:endParaRPr lang="fr-FR" altLang="fr-FR" b="1" dirty="0">
              <a:solidFill>
                <a:schemeClr val="accent1"/>
              </a:solidFill>
            </a:endParaRPr>
          </a:p>
          <a:p>
            <a:pPr>
              <a:defRPr/>
            </a:pPr>
            <a:r>
              <a:rPr lang="fr-FR" altLang="fr-FR" b="1" dirty="0" smtClean="0">
                <a:solidFill>
                  <a:schemeClr val="accent1"/>
                </a:solidFill>
              </a:rPr>
              <a:t>Des entretiens semi-directifs </a:t>
            </a:r>
            <a:r>
              <a:rPr lang="fr-FR" altLang="fr-FR" dirty="0" smtClean="0"/>
              <a:t>avec une 32 ménages raccordés et non raccordés de l’agglomération rencontré via les acteurs associatifs et les CCAS</a:t>
            </a:r>
          </a:p>
          <a:p>
            <a:pPr>
              <a:defRPr/>
            </a:pPr>
            <a:r>
              <a:rPr lang="fr-FR" altLang="fr-FR" b="1" dirty="0" smtClean="0">
                <a:solidFill>
                  <a:schemeClr val="accent1"/>
                </a:solidFill>
              </a:rPr>
              <a:t>Analyse de 10 expériences d’autres collectivités ayant mis en œuvre des tarifications sociales ou en cours d’expérimentation </a:t>
            </a:r>
            <a:r>
              <a:rPr lang="fr-FR" altLang="fr-FR" dirty="0" smtClean="0"/>
              <a:t>(et proposition d’acteurs sur le sujet comme l’observatoire de l’assainissement en Ile de France OBUSASS)</a:t>
            </a:r>
          </a:p>
          <a:p>
            <a:pPr lvl="1">
              <a:defRPr/>
            </a:pPr>
            <a:endParaRPr lang="fr-FR" altLang="fr-FR" dirty="0"/>
          </a:p>
        </p:txBody>
      </p:sp>
    </p:spTree>
    <p:extLst>
      <p:ext uri="{BB962C8B-B14F-4D97-AF65-F5344CB8AC3E}">
        <p14:creationId xmlns:p14="http://schemas.microsoft.com/office/powerpoint/2010/main" val="677286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Cartographie de la précarité (1</a:t>
            </a:r>
            <a:r>
              <a:rPr lang="fr-FR" baseline="30000" dirty="0" smtClean="0"/>
              <a:t>ère</a:t>
            </a:r>
            <a:r>
              <a:rPr lang="fr-FR" dirty="0" smtClean="0"/>
              <a:t> estimation)</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40</a:t>
            </a:fld>
            <a:endParaRPr lang="fr-FR" dirty="0"/>
          </a:p>
        </p:txBody>
      </p:sp>
      <p:sp>
        <p:nvSpPr>
          <p:cNvPr id="8" name="Espace réservé du texte 7"/>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p:txBody>
          <a:bodyPr/>
          <a:lstStyle/>
          <a:p>
            <a:r>
              <a:rPr lang="fr-FR" dirty="0" smtClean="0"/>
              <a:t>En cours</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340" y="1055872"/>
            <a:ext cx="7463118" cy="5277597"/>
          </a:xfrm>
          <a:prstGeom prst="rect">
            <a:avLst/>
          </a:prstGeom>
        </p:spPr>
      </p:pic>
    </p:spTree>
    <p:extLst>
      <p:ext uri="{BB962C8B-B14F-4D97-AF65-F5344CB8AC3E}">
        <p14:creationId xmlns:p14="http://schemas.microsoft.com/office/powerpoint/2010/main" val="20156094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Focus FSL : Des niveaux de recours très hétérogène</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41</a:t>
            </a:fld>
            <a:endParaRPr lang="fr-FR" dirty="0"/>
          </a:p>
        </p:txBody>
      </p:sp>
      <p:sp>
        <p:nvSpPr>
          <p:cNvPr id="8" name="Espace réservé du texte 7"/>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554037" y="1413433"/>
            <a:ext cx="3831696" cy="4914522"/>
          </a:xfrm>
        </p:spPr>
        <p:txBody>
          <a:bodyPr>
            <a:normAutofit fontScale="85000" lnSpcReduction="20000"/>
          </a:bodyPr>
          <a:lstStyle/>
          <a:p>
            <a:r>
              <a:rPr lang="fr-FR" sz="2000" dirty="0" smtClean="0"/>
              <a:t>31 communes concernées sur 49</a:t>
            </a:r>
          </a:p>
          <a:p>
            <a:r>
              <a:rPr lang="fr-FR" sz="2000" dirty="0" smtClean="0"/>
              <a:t>652 </a:t>
            </a:r>
            <a:r>
              <a:rPr lang="fr-FR" sz="2000" dirty="0"/>
              <a:t>demandes au fond de solidarité logement (FSL départemental) pour l’aide au paiement des factures d’eau pour un montant de 100 k€ en 2014.</a:t>
            </a:r>
          </a:p>
          <a:p>
            <a:r>
              <a:rPr lang="fr-FR" sz="2000" dirty="0" smtClean="0"/>
              <a:t>Seulement 0,15% des ménages de Grenoble sollicitent le FSL (alors que le niveau d’impayé serait de 2,2% en moyenne)</a:t>
            </a:r>
          </a:p>
          <a:p>
            <a:r>
              <a:rPr lang="fr-FR" sz="2000" dirty="0" smtClean="0"/>
              <a:t>Fontaine est à 1,3% d’aide FSL alors que le niveau d’impayé serait de 1,32% en moyenne</a:t>
            </a:r>
          </a:p>
          <a:p>
            <a:endParaRPr lang="fr-FR" sz="2000" dirty="0"/>
          </a:p>
          <a:p>
            <a:r>
              <a:rPr lang="fr-FR" sz="2000" dirty="0" smtClean="0"/>
              <a:t>Le niveau de recours semble faible</a:t>
            </a:r>
          </a:p>
          <a:p>
            <a:r>
              <a:rPr lang="fr-FR" sz="2000" dirty="0" smtClean="0"/>
              <a:t>Le niveau de recours dépend fortement du niveau de connaissance du dispositif</a:t>
            </a:r>
          </a:p>
          <a:p>
            <a:r>
              <a:rPr lang="fr-FR" sz="2000" dirty="0" smtClean="0"/>
              <a:t>L’aide eau est « fondue » dans d’autres dispositifs</a:t>
            </a:r>
          </a:p>
        </p:txBody>
      </p:sp>
      <p:pic>
        <p:nvPicPr>
          <p:cNvPr id="5" name="Image 4"/>
          <p:cNvPicPr>
            <a:picLocks noChangeAspect="1"/>
          </p:cNvPicPr>
          <p:nvPr/>
        </p:nvPicPr>
        <p:blipFill>
          <a:blip r:embed="rId2"/>
          <a:stretch>
            <a:fillRect/>
          </a:stretch>
        </p:blipFill>
        <p:spPr>
          <a:xfrm>
            <a:off x="4775201" y="1023534"/>
            <a:ext cx="4203926" cy="5304421"/>
          </a:xfrm>
          <a:prstGeom prst="rect">
            <a:avLst/>
          </a:prstGeom>
        </p:spPr>
      </p:pic>
    </p:spTree>
    <p:extLst>
      <p:ext uri="{BB962C8B-B14F-4D97-AF65-F5344CB8AC3E}">
        <p14:creationId xmlns:p14="http://schemas.microsoft.com/office/powerpoint/2010/main" val="790449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Focus sur les Aides CCAS</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42</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1419225" y="1257299"/>
            <a:ext cx="7486650" cy="4901454"/>
          </a:xfrm>
        </p:spPr>
        <p:txBody>
          <a:bodyPr>
            <a:normAutofit fontScale="70000" lnSpcReduction="20000"/>
          </a:bodyPr>
          <a:lstStyle/>
          <a:p>
            <a:r>
              <a:rPr lang="fr-FR" dirty="0" smtClean="0"/>
              <a:t>Les </a:t>
            </a:r>
            <a:r>
              <a:rPr lang="fr-FR" dirty="0"/>
              <a:t>aides au paiement des factures d’eau ne sont identifiées comme telles que dans les cas où les ménages disposent d’une facture individuelle : dans le cas d’un compteur collectif, les demandes d’aide portent sur le règlement des chargées liées au logement et sont donc comptabilisées par les CCAS dans cette catégorie. </a:t>
            </a:r>
            <a:endParaRPr lang="fr-FR" dirty="0" smtClean="0"/>
          </a:p>
          <a:p>
            <a:r>
              <a:rPr lang="fr-FR" dirty="0" smtClean="0"/>
              <a:t>Ce </a:t>
            </a:r>
            <a:r>
              <a:rPr lang="fr-FR" dirty="0"/>
              <a:t>phénomène peut contribuer à expliquer la variabilité des données chiffrées recueillies  d’un CCAS à l’autre. </a:t>
            </a:r>
            <a:endParaRPr lang="fr-FR" dirty="0" smtClean="0"/>
          </a:p>
          <a:p>
            <a:r>
              <a:rPr lang="fr-FR" dirty="0" smtClean="0"/>
              <a:t>A </a:t>
            </a:r>
            <a:r>
              <a:rPr lang="fr-FR" dirty="0"/>
              <a:t>titre d’exemples : </a:t>
            </a:r>
            <a:endParaRPr lang="fr-FR" dirty="0" smtClean="0"/>
          </a:p>
          <a:p>
            <a:pPr lvl="1"/>
            <a:r>
              <a:rPr lang="fr-FR" b="1" dirty="0">
                <a:solidFill>
                  <a:schemeClr val="accent1"/>
                </a:solidFill>
              </a:rPr>
              <a:t>le CCAS de </a:t>
            </a:r>
            <a:r>
              <a:rPr lang="fr-FR" b="1" dirty="0" smtClean="0">
                <a:solidFill>
                  <a:schemeClr val="accent1"/>
                </a:solidFill>
              </a:rPr>
              <a:t>Grenoble </a:t>
            </a:r>
            <a:r>
              <a:rPr lang="fr-FR" dirty="0"/>
              <a:t>a instruit, en 2014, </a:t>
            </a:r>
            <a:r>
              <a:rPr lang="fr-FR" dirty="0" smtClean="0"/>
              <a:t>4000 </a:t>
            </a:r>
            <a:r>
              <a:rPr lang="fr-FR" dirty="0"/>
              <a:t>demandes d’aide facultative dont </a:t>
            </a:r>
            <a:r>
              <a:rPr lang="fr-FR" dirty="0" smtClean="0"/>
              <a:t>18 </a:t>
            </a:r>
            <a:r>
              <a:rPr lang="fr-FR" dirty="0"/>
              <a:t>demandes fléchées sur le paiement de factures d’eau (représentant un montant </a:t>
            </a:r>
            <a:r>
              <a:rPr lang="fr-FR" dirty="0" smtClean="0"/>
              <a:t>moyen de 137 €/aide soit 2466 € d’aide eau)</a:t>
            </a:r>
            <a:endParaRPr lang="fr-FR" dirty="0"/>
          </a:p>
          <a:p>
            <a:pPr lvl="1"/>
            <a:r>
              <a:rPr lang="fr-FR" b="1" dirty="0" smtClean="0">
                <a:solidFill>
                  <a:schemeClr val="accent1"/>
                </a:solidFill>
              </a:rPr>
              <a:t>le </a:t>
            </a:r>
            <a:r>
              <a:rPr lang="fr-FR" b="1" dirty="0">
                <a:solidFill>
                  <a:schemeClr val="accent1"/>
                </a:solidFill>
              </a:rPr>
              <a:t>CCAS de Pont-de-Claix </a:t>
            </a:r>
            <a:r>
              <a:rPr lang="fr-FR" dirty="0"/>
              <a:t>a instruit, en 2014, 163 demandes d’aide facultative dont 2 demandes fléchées sur le paiement de factures d’eau (représentant un montant de 312€ pour un total de 30 494€ d’aides </a:t>
            </a:r>
            <a:r>
              <a:rPr lang="fr-FR" dirty="0" smtClean="0"/>
              <a:t>délivrées au total). </a:t>
            </a:r>
            <a:endParaRPr lang="fr-FR" dirty="0"/>
          </a:p>
          <a:p>
            <a:pPr lvl="1"/>
            <a:r>
              <a:rPr lang="fr-FR" b="1" dirty="0" smtClean="0">
                <a:solidFill>
                  <a:schemeClr val="accent1"/>
                </a:solidFill>
              </a:rPr>
              <a:t>Le </a:t>
            </a:r>
            <a:r>
              <a:rPr lang="fr-FR" b="1" dirty="0">
                <a:solidFill>
                  <a:schemeClr val="accent1"/>
                </a:solidFill>
              </a:rPr>
              <a:t>CCAS de Saint-Egrève </a:t>
            </a:r>
            <a:r>
              <a:rPr lang="fr-FR" dirty="0"/>
              <a:t>a instruit 34 demandes liées au paiement des factures d’eau, soit un montant de 5685€ pour 45 000€  d’aides </a:t>
            </a:r>
            <a:r>
              <a:rPr lang="fr-FR" dirty="0" smtClean="0"/>
              <a:t>délivrées</a:t>
            </a:r>
            <a:r>
              <a:rPr lang="fr-FR" dirty="0"/>
              <a:t> </a:t>
            </a:r>
            <a:r>
              <a:rPr lang="fr-FR" dirty="0" smtClean="0"/>
              <a:t>au total.</a:t>
            </a:r>
            <a:endParaRPr lang="fr-FR" dirty="0"/>
          </a:p>
          <a:p>
            <a:pPr lvl="1"/>
            <a:r>
              <a:rPr lang="fr-FR" b="1" dirty="0" smtClean="0">
                <a:solidFill>
                  <a:schemeClr val="accent1"/>
                </a:solidFill>
              </a:rPr>
              <a:t>Pour </a:t>
            </a:r>
            <a:r>
              <a:rPr lang="fr-FR" b="1" dirty="0">
                <a:solidFill>
                  <a:schemeClr val="accent1"/>
                </a:solidFill>
              </a:rPr>
              <a:t>le CCAS de Claix</a:t>
            </a:r>
            <a:r>
              <a:rPr lang="fr-FR" dirty="0"/>
              <a:t>, les aides dédiés au paiement des factures d’eau ont représenté un montant de 81€ sur les 16 530 € d’aides </a:t>
            </a:r>
            <a:r>
              <a:rPr lang="fr-FR" dirty="0" smtClean="0"/>
              <a:t>délivrées au total.</a:t>
            </a:r>
          </a:p>
        </p:txBody>
      </p:sp>
    </p:spTree>
    <p:extLst>
      <p:ext uri="{BB962C8B-B14F-4D97-AF65-F5344CB8AC3E}">
        <p14:creationId xmlns:p14="http://schemas.microsoft.com/office/powerpoint/2010/main" val="1866401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Focus sur les coupures d’eau</a:t>
            </a:r>
            <a:endParaRPr lang="fr-FR" u="sng"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43</a:t>
            </a:fld>
            <a:endParaRPr lang="fr-FR" dirty="0"/>
          </a:p>
        </p:txBody>
      </p:sp>
      <p:sp>
        <p:nvSpPr>
          <p:cNvPr id="7" name="Espace réservé du texte 6"/>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1349375" y="1351430"/>
            <a:ext cx="7556500" cy="4888006"/>
          </a:xfrm>
        </p:spPr>
        <p:txBody>
          <a:bodyPr>
            <a:normAutofit/>
          </a:bodyPr>
          <a:lstStyle/>
          <a:p>
            <a:r>
              <a:rPr lang="fr-FR" sz="2000" b="1" dirty="0" smtClean="0">
                <a:solidFill>
                  <a:schemeClr val="accent1"/>
                </a:solidFill>
              </a:rPr>
              <a:t>Les coupures d’eau ne sont pas remontées comme étant des pratiques des gestionnaires</a:t>
            </a:r>
          </a:p>
          <a:p>
            <a:r>
              <a:rPr lang="fr-FR" sz="2000" dirty="0" smtClean="0"/>
              <a:t>La nouvelle disposition législative en vigueur interdit les coupures d’eau quelle que soit la situation de l’usager</a:t>
            </a:r>
          </a:p>
          <a:p>
            <a:endParaRPr lang="fr-FR" sz="2000" dirty="0" smtClean="0"/>
          </a:p>
          <a:p>
            <a:r>
              <a:rPr lang="fr-FR" sz="2000" dirty="0" smtClean="0"/>
              <a:t>Cela peut engendrer des difficultés pour les gestionnaires notamment en cas de déménagement d’un occupant qui est remplacé par autre sans contrat, et donc sans possibilité de facturer...</a:t>
            </a:r>
          </a:p>
          <a:p>
            <a:pPr lvl="1"/>
            <a:endParaRPr lang="fr-FR" sz="1800" dirty="0"/>
          </a:p>
          <a:p>
            <a:r>
              <a:rPr lang="fr-FR" sz="2000" dirty="0" smtClean="0"/>
              <a:t>Il y a pour le service un enjeu juridique à clarifier les modalités de réattribution d’un compteur à un nouvel occupant</a:t>
            </a:r>
            <a:endParaRPr lang="fr-FR" sz="2000" dirty="0"/>
          </a:p>
        </p:txBody>
      </p:sp>
    </p:spTree>
    <p:extLst>
      <p:ext uri="{BB962C8B-B14F-4D97-AF65-F5344CB8AC3E}">
        <p14:creationId xmlns:p14="http://schemas.microsoft.com/office/powerpoint/2010/main" val="2751809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vert="horz" lIns="91440" tIns="45720" rIns="91440" bIns="45720" rtlCol="0" anchor="ctr">
            <a:noAutofit/>
          </a:bodyPr>
          <a:lstStyle/>
          <a:p>
            <a:pPr>
              <a:spcBef>
                <a:spcPct val="20000"/>
              </a:spcBef>
              <a:buFont typeface="Arial"/>
            </a:pPr>
            <a:r>
              <a:rPr lang="fr-FR" sz="2400" dirty="0"/>
              <a:t>Rappel du contexte et de la demande</a:t>
            </a:r>
          </a:p>
        </p:txBody>
      </p:sp>
      <p:sp>
        <p:nvSpPr>
          <p:cNvPr id="3" name="Espace réservé du texte 2"/>
          <p:cNvSpPr>
            <a:spLocks noGrp="1"/>
          </p:cNvSpPr>
          <p:nvPr>
            <p:ph type="body" sz="quarter" idx="10"/>
          </p:nvPr>
        </p:nvSpPr>
        <p:spPr/>
        <p:txBody>
          <a:bodyPr vert="horz" lIns="91440" tIns="45720" rIns="91440" bIns="45720" rtlCol="0" anchor="ctr">
            <a:noAutofit/>
          </a:bodyPr>
          <a:lstStyle/>
          <a:p>
            <a:pPr>
              <a:buNone/>
            </a:pPr>
            <a:r>
              <a:rPr lang="fr-FR" sz="2400" dirty="0"/>
              <a:t>Les services d’eau et d’assainissement</a:t>
            </a:r>
          </a:p>
        </p:txBody>
      </p:sp>
      <p:sp>
        <p:nvSpPr>
          <p:cNvPr id="4" name="Espace réservé du texte 3"/>
          <p:cNvSpPr>
            <a:spLocks noGrp="1"/>
          </p:cNvSpPr>
          <p:nvPr>
            <p:ph type="body" sz="quarter" idx="11"/>
          </p:nvPr>
        </p:nvSpPr>
        <p:spPr/>
        <p:txBody>
          <a:bodyPr vert="horz" lIns="91440" tIns="45720" rIns="91440" bIns="45720" rtlCol="0" anchor="ctr">
            <a:noAutofit/>
          </a:bodyPr>
          <a:lstStyle/>
          <a:p>
            <a:pPr>
              <a:buNone/>
            </a:pPr>
            <a:r>
              <a:rPr lang="fr-FR" sz="2400" dirty="0"/>
              <a:t>Les enjeux sociaux du territoire</a:t>
            </a:r>
          </a:p>
        </p:txBody>
      </p:sp>
      <p:pic>
        <p:nvPicPr>
          <p:cNvPr id="5" name="Image 4" descr="Capture d’écran 2011-12-20 à 11.29.48.png"/>
          <p:cNvPicPr/>
          <p:nvPr/>
        </p:nvPicPr>
        <p:blipFill>
          <a:blip r:embed="rId2" cstate="print">
            <a:extLst>
              <a:ext uri="{28A0092B-C50C-407E-A947-70E740481C1C}">
                <a14:useLocalDpi xmlns:a14="http://schemas.microsoft.com/office/drawing/2010/main" val="0"/>
              </a:ext>
            </a:extLst>
          </a:blip>
          <a:stretch>
            <a:fillRect/>
          </a:stretch>
        </p:blipFill>
        <p:spPr>
          <a:xfrm>
            <a:off x="6502083" y="5057987"/>
            <a:ext cx="2539048" cy="911013"/>
          </a:xfrm>
          <a:prstGeom prst="rect">
            <a:avLst/>
          </a:prstGeom>
        </p:spPr>
      </p:pic>
      <p:pic>
        <p:nvPicPr>
          <p:cNvPr id="6" name="Image 5" descr="http://www.fors-rs.com/fors_imports/fors_header.jpg"/>
          <p:cNvPicPr/>
          <p:nvPr/>
        </p:nvPicPr>
        <p:blipFill>
          <a:blip r:embed="rId3">
            <a:extLst>
              <a:ext uri="{28A0092B-C50C-407E-A947-70E740481C1C}">
                <a14:useLocalDpi xmlns:a14="http://schemas.microsoft.com/office/drawing/2010/main" val="0"/>
              </a:ext>
            </a:extLst>
          </a:blip>
          <a:srcRect l="1328" t="6686" r="50768" b="25584"/>
          <a:stretch>
            <a:fillRect/>
          </a:stretch>
        </p:blipFill>
        <p:spPr bwMode="auto">
          <a:xfrm>
            <a:off x="3716867" y="5241291"/>
            <a:ext cx="2696721" cy="668231"/>
          </a:xfrm>
          <a:prstGeom prst="rect">
            <a:avLst/>
          </a:prstGeom>
          <a:noFill/>
        </p:spPr>
      </p:pic>
      <p:sp>
        <p:nvSpPr>
          <p:cNvPr id="7" name="Espace réservé du texte 3"/>
          <p:cNvSpPr txBox="1">
            <a:spLocks/>
          </p:cNvSpPr>
          <p:nvPr/>
        </p:nvSpPr>
        <p:spPr>
          <a:xfrm>
            <a:off x="3948068" y="3491726"/>
            <a:ext cx="4866186" cy="648474"/>
          </a:xfrm>
          <a:prstGeom prst="rect">
            <a:avLst/>
          </a:prstGeom>
        </p:spPr>
        <p:txBody>
          <a:bodyPr vert="horz" lIns="91440" tIns="45720" rIns="91440" bIns="45720" rtlCol="0" anchor="ctr">
            <a:noAutofit/>
          </a:bodyPr>
          <a:lstStyle>
            <a:lvl1pPr marL="342900" indent="-342900">
              <a:spcBef>
                <a:spcPct val="20000"/>
              </a:spcBef>
              <a:buFont typeface="Arial"/>
              <a:buNone/>
              <a:defRPr kumimoji="0" lang="fr-FR" sz="2400" b="1" i="0" u="none" strike="noStrike" cap="none" spc="0" normalizeH="0" baseline="0" dirty="0" smtClean="0">
                <a:ln>
                  <a:noFill/>
                </a:ln>
                <a:solidFill>
                  <a:schemeClr val="bg1">
                    <a:lumMod val="50000"/>
                  </a:schemeClr>
                </a:solidFill>
                <a:effectLst/>
                <a:uLnTx/>
                <a:uFillTx/>
                <a:latin typeface="Calibri" pitchFamily="34" charset="0"/>
                <a:ea typeface="+mj-ea"/>
                <a:cs typeface="Calibri" pitchFamily="34" charset="0"/>
              </a:defRPr>
            </a:lvl1pPr>
            <a:lvl2pPr marL="742950" indent="-285750">
              <a:spcBef>
                <a:spcPct val="20000"/>
              </a:spcBef>
              <a:buFont typeface="Arial"/>
              <a:buChar char="–"/>
              <a:defRPr lang="fr-FR" sz="2400" smtClean="0"/>
            </a:lvl2pPr>
            <a:lvl3pPr marL="1143000" indent="-228600">
              <a:spcBef>
                <a:spcPct val="20000"/>
              </a:spcBef>
              <a:buFont typeface="Arial"/>
              <a:buChar char="•"/>
              <a:defRPr lang="fr-FR" sz="2200" smtClean="0"/>
            </a:lvl3pPr>
            <a:lvl4pPr marL="1600200" indent="-228600">
              <a:spcBef>
                <a:spcPct val="20000"/>
              </a:spcBef>
              <a:buFont typeface="Arial"/>
              <a:buChar char="–"/>
              <a:defRPr lang="fr-FR" sz="2000" smtClean="0"/>
            </a:lvl4pPr>
            <a:lvl5pPr marL="2057400" indent="-228600">
              <a:spcBef>
                <a:spcPct val="20000"/>
              </a:spcBef>
              <a:buFont typeface="Arial"/>
              <a:buChar char="»"/>
              <a:defRPr lang="fr-F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indent="12700"/>
            <a:r>
              <a:rPr lang="fr-FR" dirty="0"/>
              <a:t>Qualification et quantification de la précarité en eau</a:t>
            </a:r>
          </a:p>
        </p:txBody>
      </p:sp>
      <p:sp>
        <p:nvSpPr>
          <p:cNvPr id="8" name="Espace réservé du texte 3"/>
          <p:cNvSpPr txBox="1">
            <a:spLocks/>
          </p:cNvSpPr>
          <p:nvPr/>
        </p:nvSpPr>
        <p:spPr>
          <a:xfrm>
            <a:off x="3265400" y="4282481"/>
            <a:ext cx="4716916" cy="565041"/>
          </a:xfrm>
          <a:prstGeom prst="rect">
            <a:avLst/>
          </a:prstGeom>
        </p:spPr>
        <p:txBody>
          <a:bodyPr vert="horz" lIns="91440" tIns="45720" rIns="91440" bIns="45720" rtlCol="0" anchor="ctr">
            <a:noAutofit/>
          </a:bodyPr>
          <a:lstStyle>
            <a:defPPr>
              <a:defRPr lang="fr-FR"/>
            </a:defPPr>
            <a:lvl1pPr marL="93663" indent="12700">
              <a:spcBef>
                <a:spcPct val="0"/>
              </a:spcBef>
              <a:buFont typeface="Arial"/>
              <a:buNone/>
              <a:defRPr kumimoji="0" sz="2400" b="1" i="0" u="sng" strike="noStrike" cap="none" spc="0" normalizeH="0" baseline="0">
                <a:ln>
                  <a:noFill/>
                </a:ln>
                <a:solidFill>
                  <a:schemeClr val="accent1"/>
                </a:solidFill>
                <a:effectLst/>
                <a:uLnTx/>
                <a:uFillTx/>
                <a:latin typeface="Calibri" pitchFamily="34" charset="0"/>
                <a:ea typeface="+mj-ea"/>
                <a:cs typeface="Calibri" pitchFamily="34" charset="0"/>
              </a:defRPr>
            </a:lvl1pPr>
            <a:lvl2pPr marL="742950" indent="-285750">
              <a:spcBef>
                <a:spcPct val="20000"/>
              </a:spcBef>
              <a:buFont typeface="Arial"/>
              <a:buChar char="–"/>
              <a:defRPr sz="2400"/>
            </a:lvl2pPr>
            <a:lvl3pPr marL="1143000" indent="-228600">
              <a:spcBef>
                <a:spcPct val="20000"/>
              </a:spcBef>
              <a:buFont typeface="Arial"/>
              <a:buChar char="•"/>
              <a:defRPr sz="22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fr-FR" dirty="0"/>
              <a:t>Les solutions envisageables</a:t>
            </a:r>
          </a:p>
        </p:txBody>
      </p:sp>
      <p:sp>
        <p:nvSpPr>
          <p:cNvPr id="9" name="Ellipse 8"/>
          <p:cNvSpPr/>
          <p:nvPr/>
        </p:nvSpPr>
        <p:spPr>
          <a:xfrm>
            <a:off x="3647149" y="3574820"/>
            <a:ext cx="255851" cy="25621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Ellipse 10"/>
          <p:cNvSpPr/>
          <p:nvPr/>
        </p:nvSpPr>
        <p:spPr>
          <a:xfrm>
            <a:off x="3024674" y="4308783"/>
            <a:ext cx="255851" cy="25621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8489343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différents types d’approche</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45</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1183341" y="1093846"/>
            <a:ext cx="7722534" cy="5393864"/>
          </a:xfrm>
        </p:spPr>
        <p:txBody>
          <a:bodyPr>
            <a:normAutofit fontScale="77500" lnSpcReduction="20000"/>
          </a:bodyPr>
          <a:lstStyle/>
          <a:p>
            <a:pPr marL="0" indent="0">
              <a:buNone/>
            </a:pPr>
            <a:r>
              <a:rPr lang="fr-FR" sz="2200" dirty="0" smtClean="0"/>
              <a:t>Il ressort du diagnostic que plusieurs approches peuvent être mises en œuvre :</a:t>
            </a:r>
          </a:p>
          <a:p>
            <a:pPr marL="0" indent="0">
              <a:buNone/>
            </a:pPr>
            <a:endParaRPr lang="fr-FR" sz="2200" dirty="0" smtClean="0"/>
          </a:p>
          <a:p>
            <a:pPr marL="514350" indent="-514350">
              <a:buFont typeface="+mj-lt"/>
              <a:buAutoNum type="arabicPeriod"/>
            </a:pPr>
            <a:r>
              <a:rPr lang="fr-FR" sz="2900" b="1" dirty="0" smtClean="0"/>
              <a:t>Les approches opérationnelles et techniques </a:t>
            </a:r>
            <a:r>
              <a:rPr lang="fr-FR" dirty="0" smtClean="0"/>
              <a:t>: </a:t>
            </a:r>
          </a:p>
          <a:p>
            <a:pPr lvl="1"/>
            <a:r>
              <a:rPr lang="fr-FR" dirty="0" smtClean="0"/>
              <a:t>Approches en direction des non raccordés</a:t>
            </a:r>
          </a:p>
          <a:p>
            <a:pPr lvl="1"/>
            <a:r>
              <a:rPr lang="fr-FR" dirty="0" smtClean="0"/>
              <a:t>Action en direction des usagers non individualisés</a:t>
            </a:r>
          </a:p>
          <a:p>
            <a:pPr lvl="1"/>
            <a:r>
              <a:rPr lang="fr-FR" dirty="0" smtClean="0"/>
              <a:t>Aider à la maîtrise des consommations et au lissage des factures (post-mensualisation) en lien avec ce qui se fait dans l’énergie</a:t>
            </a:r>
          </a:p>
          <a:p>
            <a:pPr marL="457200" lvl="1" indent="0">
              <a:buNone/>
            </a:pPr>
            <a:endParaRPr lang="fr-FR" dirty="0" smtClean="0"/>
          </a:p>
          <a:p>
            <a:pPr marL="514350" indent="-514350">
              <a:buFont typeface="+mj-lt"/>
              <a:buAutoNum type="arabicPeriod"/>
            </a:pPr>
            <a:r>
              <a:rPr lang="fr-FR" sz="2900" b="1" dirty="0" smtClean="0"/>
              <a:t>L’approche préventive économique : </a:t>
            </a:r>
          </a:p>
          <a:p>
            <a:pPr lvl="1"/>
            <a:r>
              <a:rPr lang="fr-FR" dirty="0" smtClean="0"/>
              <a:t>Aider </a:t>
            </a:r>
            <a:r>
              <a:rPr lang="fr-FR" u="sng" dirty="0" smtClean="0"/>
              <a:t>avant</a:t>
            </a:r>
            <a:r>
              <a:rPr lang="fr-FR" dirty="0" smtClean="0"/>
              <a:t> d’être en impayé</a:t>
            </a:r>
            <a:endParaRPr lang="fr-FR" dirty="0"/>
          </a:p>
          <a:p>
            <a:pPr lvl="1"/>
            <a:r>
              <a:rPr lang="fr-FR" dirty="0" smtClean="0"/>
              <a:t>Répond aux objectifs de la loi Brottes</a:t>
            </a:r>
          </a:p>
          <a:p>
            <a:pPr lvl="1"/>
            <a:r>
              <a:rPr lang="fr-FR" dirty="0" smtClean="0"/>
              <a:t>Nous analysons les retours d’expérience d’autres collectivités</a:t>
            </a:r>
          </a:p>
          <a:p>
            <a:pPr lvl="1"/>
            <a:r>
              <a:rPr lang="fr-FR" dirty="0" smtClean="0"/>
              <a:t>Proposition de 5 choix structurants sur le dispositif</a:t>
            </a:r>
          </a:p>
          <a:p>
            <a:pPr marL="514350" indent="-514350">
              <a:buFont typeface="+mj-lt"/>
              <a:buAutoNum type="arabicPeriod"/>
            </a:pPr>
            <a:endParaRPr lang="fr-FR" dirty="0" smtClean="0"/>
          </a:p>
          <a:p>
            <a:pPr marL="514350" indent="-514350">
              <a:buFont typeface="+mj-lt"/>
              <a:buAutoNum type="arabicPeriod"/>
            </a:pPr>
            <a:r>
              <a:rPr lang="fr-FR" sz="2900" b="1" dirty="0" smtClean="0"/>
              <a:t>L’adaptation des approches curatives : FSL, CCAS</a:t>
            </a:r>
            <a:endParaRPr lang="fr-FR" b="1" dirty="0" smtClean="0"/>
          </a:p>
          <a:p>
            <a:pPr lvl="1"/>
            <a:r>
              <a:rPr lang="fr-FR" dirty="0" smtClean="0"/>
              <a:t>Aider </a:t>
            </a:r>
            <a:r>
              <a:rPr lang="fr-FR" u="sng" dirty="0" smtClean="0"/>
              <a:t>après les impayés</a:t>
            </a:r>
          </a:p>
          <a:p>
            <a:pPr lvl="1"/>
            <a:r>
              <a:rPr lang="fr-FR" dirty="0" smtClean="0"/>
              <a:t>Améliorer les dispositifs existants en fonction de l’aide préventive retenue</a:t>
            </a:r>
          </a:p>
          <a:p>
            <a:pPr lvl="1"/>
            <a:endParaRPr lang="fr-FR" dirty="0" smtClean="0"/>
          </a:p>
          <a:p>
            <a:pPr lvl="1"/>
            <a:endParaRPr lang="fr-FR" dirty="0"/>
          </a:p>
        </p:txBody>
      </p:sp>
    </p:spTree>
    <p:extLst>
      <p:ext uri="{BB962C8B-B14F-4D97-AF65-F5344CB8AC3E}">
        <p14:creationId xmlns:p14="http://schemas.microsoft.com/office/powerpoint/2010/main" val="22628238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9225" y="91425"/>
            <a:ext cx="7724775" cy="466589"/>
          </a:xfrm>
        </p:spPr>
        <p:txBody>
          <a:bodyPr>
            <a:normAutofit fontScale="90000"/>
          </a:bodyPr>
          <a:lstStyle/>
          <a:p>
            <a:r>
              <a:rPr lang="fr-FR" dirty="0" smtClean="0"/>
              <a:t>Pistes opérationnelles et techniques pour les ménages non raccordés </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46</a:t>
            </a:fld>
            <a:endParaRPr lang="fr-FR" dirty="0"/>
          </a:p>
        </p:txBody>
      </p:sp>
      <p:sp>
        <p:nvSpPr>
          <p:cNvPr id="5" name="Espace réservé du texte 4"/>
          <p:cNvSpPr>
            <a:spLocks noGrp="1"/>
          </p:cNvSpPr>
          <p:nvPr>
            <p:ph type="body" sz="quarter" idx="13"/>
          </p:nvPr>
        </p:nvSpPr>
        <p:spPr/>
        <p:txBody>
          <a:bodyPr/>
          <a:lstStyle/>
          <a:p>
            <a:r>
              <a:rPr lang="fr-FR" dirty="0" smtClean="0"/>
              <a:t>1.1</a:t>
            </a:r>
            <a:endParaRPr lang="fr-FR" dirty="0"/>
          </a:p>
        </p:txBody>
      </p:sp>
      <p:graphicFrame>
        <p:nvGraphicFramePr>
          <p:cNvPr id="10" name="Tableau 9"/>
          <p:cNvGraphicFramePr>
            <a:graphicFrameLocks noGrp="1"/>
          </p:cNvGraphicFramePr>
          <p:nvPr>
            <p:extLst>
              <p:ext uri="{D42A27DB-BD31-4B8C-83A1-F6EECF244321}">
                <p14:modId xmlns:p14="http://schemas.microsoft.com/office/powerpoint/2010/main" val="1985355840"/>
              </p:ext>
            </p:extLst>
          </p:nvPr>
        </p:nvGraphicFramePr>
        <p:xfrm>
          <a:off x="300008" y="1096977"/>
          <a:ext cx="8700238" cy="5563509"/>
        </p:xfrm>
        <a:graphic>
          <a:graphicData uri="http://schemas.openxmlformats.org/drawingml/2006/table">
            <a:tbl>
              <a:tblPr firstRow="1" bandRow="1">
                <a:tableStyleId>{69CF1AB2-1976-4502-BF36-3FF5EA218861}</a:tableStyleId>
              </a:tblPr>
              <a:tblGrid>
                <a:gridCol w="1612942"/>
                <a:gridCol w="7087296"/>
              </a:tblGrid>
              <a:tr h="2628805">
                <a:tc>
                  <a:txBody>
                    <a:bodyPr/>
                    <a:lstStyle/>
                    <a:p>
                      <a:r>
                        <a:rPr lang="fr-FR" dirty="0" smtClean="0"/>
                        <a:t>Sans abris</a:t>
                      </a:r>
                      <a:r>
                        <a:rPr lang="fr-FR" baseline="0" dirty="0" smtClean="0"/>
                        <a:t> </a:t>
                      </a:r>
                      <a:endParaRPr lang="fr-FR" dirty="0"/>
                    </a:p>
                  </a:txBody>
                  <a:tcPr/>
                </a:tc>
                <a:tc>
                  <a:txBody>
                    <a:bodyPr/>
                    <a:lstStyle/>
                    <a:p>
                      <a:pPr marL="285750" indent="-285750">
                        <a:lnSpc>
                          <a:spcPct val="110000"/>
                        </a:lnSpc>
                        <a:buFont typeface="Wingdings" charset="2"/>
                        <a:buChar char="Ø"/>
                      </a:pPr>
                      <a:r>
                        <a:rPr lang="fr-FR" sz="1600" b="0" dirty="0" smtClean="0"/>
                        <a:t>Distribution </a:t>
                      </a:r>
                      <a:r>
                        <a:rPr lang="fr-FR" sz="1600" b="1" dirty="0" smtClean="0"/>
                        <a:t>de gourdes et cartes de localisation </a:t>
                      </a:r>
                      <a:r>
                        <a:rPr lang="fr-FR" sz="1600" b="0" dirty="0" smtClean="0"/>
                        <a:t>des points d’eau </a:t>
                      </a:r>
                    </a:p>
                    <a:p>
                      <a:pPr marL="285750" indent="-285750">
                        <a:lnSpc>
                          <a:spcPct val="110000"/>
                        </a:lnSpc>
                        <a:buFont typeface="Wingdings" charset="2"/>
                        <a:buChar char="Ø"/>
                      </a:pPr>
                      <a:r>
                        <a:rPr lang="fr-FR" sz="1600" b="0" dirty="0" smtClean="0"/>
                        <a:t>Ouverture de bornes d’eau potable </a:t>
                      </a:r>
                      <a:r>
                        <a:rPr lang="fr-FR" sz="1600" b="1" dirty="0" smtClean="0"/>
                        <a:t>hors Grenoble</a:t>
                      </a:r>
                      <a:r>
                        <a:rPr lang="fr-FR" sz="1600" b="1" baseline="0" dirty="0" smtClean="0"/>
                        <a:t> </a:t>
                      </a:r>
                      <a:endParaRPr lang="fr-FR" sz="1600" b="1" dirty="0" smtClean="0"/>
                    </a:p>
                    <a:p>
                      <a:pPr marL="285750" indent="-285750">
                        <a:lnSpc>
                          <a:spcPct val="110000"/>
                        </a:lnSpc>
                        <a:buFont typeface="Wingdings" charset="2"/>
                        <a:buChar char="Ø"/>
                      </a:pPr>
                      <a:r>
                        <a:rPr lang="fr-FR" sz="1600" b="1" dirty="0" smtClean="0"/>
                        <a:t>Véhicule</a:t>
                      </a:r>
                      <a:r>
                        <a:rPr lang="fr-FR" sz="1600" b="1" baseline="0" dirty="0" smtClean="0"/>
                        <a:t> solidaire itinérant</a:t>
                      </a:r>
                      <a:r>
                        <a:rPr lang="fr-FR" sz="1600" b="0" baseline="0" dirty="0" smtClean="0"/>
                        <a:t> offrant l’accès à l’eau et un espace hygiène (expérimenté par la communauté d’agglo Bassin d’Arcachon)</a:t>
                      </a:r>
                    </a:p>
                    <a:p>
                      <a:pPr marL="285750" indent="-285750">
                        <a:lnSpc>
                          <a:spcPct val="110000"/>
                        </a:lnSpc>
                        <a:buFont typeface="Wingdings" charset="2"/>
                        <a:buChar char="Ø"/>
                      </a:pPr>
                      <a:r>
                        <a:rPr lang="fr-FR" sz="1600" b="0" baseline="0" dirty="0" smtClean="0"/>
                        <a:t>Renforcement des </a:t>
                      </a:r>
                      <a:r>
                        <a:rPr lang="fr-FR" sz="1600" b="1" baseline="0" dirty="0" smtClean="0"/>
                        <a:t>capacités d’accueil</a:t>
                      </a:r>
                      <a:r>
                        <a:rPr lang="fr-FR" sz="1600" b="0" baseline="0" dirty="0" smtClean="0"/>
                        <a:t> et de mise à disposition de </a:t>
                      </a:r>
                      <a:r>
                        <a:rPr lang="fr-FR" sz="1600" b="1" baseline="0" dirty="0" smtClean="0"/>
                        <a:t>douches / laveries gratuites </a:t>
                      </a:r>
                      <a:r>
                        <a:rPr lang="fr-FR" sz="1600" b="0" baseline="0" dirty="0" smtClean="0"/>
                        <a:t>dans un cadre associatif avec accompagnement social global</a:t>
                      </a:r>
                    </a:p>
                    <a:p>
                      <a:pPr marL="285750" indent="-285750">
                        <a:lnSpc>
                          <a:spcPct val="110000"/>
                        </a:lnSpc>
                        <a:buFont typeface="Wingdings" charset="2"/>
                        <a:buChar char="Ø"/>
                      </a:pPr>
                      <a:r>
                        <a:rPr lang="fr-FR" sz="1600" b="0" baseline="0" dirty="0" smtClean="0"/>
                        <a:t>Distribution de </a:t>
                      </a:r>
                      <a:r>
                        <a:rPr lang="fr-FR" sz="1600" b="1" baseline="0" dirty="0" smtClean="0"/>
                        <a:t>kits d’hygiène </a:t>
                      </a:r>
                    </a:p>
                    <a:p>
                      <a:pPr marL="285750" indent="-285750">
                        <a:lnSpc>
                          <a:spcPct val="110000"/>
                        </a:lnSpc>
                        <a:buFont typeface="Wingdings" charset="2"/>
                        <a:buChar char="Ø"/>
                      </a:pPr>
                      <a:r>
                        <a:rPr lang="fr-FR" sz="1600" b="0" baseline="0" dirty="0" smtClean="0"/>
                        <a:t>Amélioration de </a:t>
                      </a:r>
                      <a:r>
                        <a:rPr lang="fr-FR" sz="1600" b="1" baseline="0" dirty="0" smtClean="0"/>
                        <a:t>l’entretien des toilettes publics </a:t>
                      </a:r>
                    </a:p>
                    <a:p>
                      <a:pPr marL="0" indent="0">
                        <a:buFont typeface="Wingdings" charset="2"/>
                        <a:buNone/>
                      </a:pPr>
                      <a:endParaRPr lang="fr-FR" dirty="0"/>
                    </a:p>
                  </a:txBody>
                  <a:tcPr/>
                </a:tc>
              </a:tr>
              <a:tr h="1502174">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r-FR" b="1" dirty="0" smtClean="0"/>
                        <a:t>Occupants</a:t>
                      </a:r>
                      <a:r>
                        <a:rPr lang="fr-FR" b="1" baseline="0" dirty="0" smtClean="0"/>
                        <a:t> de campements de fortune et bidonvilles</a:t>
                      </a:r>
                      <a:endParaRPr lang="fr-FR" b="1" dirty="0" smtClean="0"/>
                    </a:p>
                    <a:p>
                      <a:pPr marL="0" lvl="0" indent="0">
                        <a:buFont typeface="Arial"/>
                        <a:buNone/>
                      </a:pPr>
                      <a:endParaRPr lang="fr-FR" b="1" dirty="0"/>
                    </a:p>
                  </a:txBody>
                  <a:tcPr/>
                </a:tc>
                <a:tc>
                  <a:txBody>
                    <a:bodyPr/>
                    <a:lstStyle/>
                    <a:p>
                      <a:pPr marL="285750" lvl="0" indent="-285750">
                        <a:buFont typeface="Wingdings" charset="2"/>
                        <a:buChar char="Ø"/>
                      </a:pPr>
                      <a:r>
                        <a:rPr lang="fr-FR" sz="1600" dirty="0" smtClean="0"/>
                        <a:t>Installation de </a:t>
                      </a:r>
                      <a:r>
                        <a:rPr lang="fr-FR" sz="1600" b="1" dirty="0" smtClean="0"/>
                        <a:t>blocs sanitaires / points d’eau </a:t>
                      </a:r>
                      <a:r>
                        <a:rPr lang="fr-FR" sz="1600" dirty="0" smtClean="0"/>
                        <a:t>à proximité des lieux de vie </a:t>
                      </a:r>
                    </a:p>
                    <a:p>
                      <a:pPr marL="0" lvl="0" indent="0">
                        <a:buFont typeface="Wingdings" charset="2"/>
                        <a:buNone/>
                      </a:pPr>
                      <a:endParaRPr lang="fr-FR" sz="1600" dirty="0" smtClean="0"/>
                    </a:p>
                    <a:p>
                      <a:pPr marL="285750" marR="0" lvl="0" indent="-285750" algn="l" defTabSz="457200" rtl="0" eaLnBrk="1" fontAlgn="auto" latinLnBrk="0" hangingPunct="1">
                        <a:lnSpc>
                          <a:spcPct val="100000"/>
                        </a:lnSpc>
                        <a:spcBef>
                          <a:spcPts val="0"/>
                        </a:spcBef>
                        <a:spcAft>
                          <a:spcPts val="0"/>
                        </a:spcAft>
                        <a:buClrTx/>
                        <a:buSzTx/>
                        <a:buFont typeface="Wingdings" charset="2"/>
                        <a:buChar char="Ø"/>
                        <a:tabLst/>
                        <a:defRPr/>
                      </a:pPr>
                      <a:r>
                        <a:rPr lang="fr-FR" sz="1600" dirty="0" smtClean="0"/>
                        <a:t>Intervention </a:t>
                      </a:r>
                      <a:r>
                        <a:rPr lang="fr-FR" sz="1600" b="1" dirty="0" smtClean="0"/>
                        <a:t>d’associations spécialisées </a:t>
                      </a:r>
                      <a:r>
                        <a:rPr lang="fr-FR" sz="1600" dirty="0" smtClean="0"/>
                        <a:t>dans l’accompagnement des ménages en précarité d’accès à l’eau et à l’assainissement (ex. </a:t>
                      </a:r>
                      <a:r>
                        <a:rPr lang="fr-FR" sz="1600" b="0" kern="1200" baseline="0" dirty="0" smtClean="0">
                          <a:solidFill>
                            <a:schemeClr val="dk1"/>
                          </a:solidFill>
                          <a:latin typeface="+mn-lt"/>
                          <a:ea typeface="+mn-ea"/>
                          <a:cs typeface="+mn-cs"/>
                        </a:rPr>
                        <a:t>initiatives</a:t>
                      </a:r>
                      <a:r>
                        <a:rPr lang="fr-FR" sz="1600" dirty="0" smtClean="0"/>
                        <a:t> Terr’eau)</a:t>
                      </a:r>
                      <a:endParaRPr lang="fr-FR" sz="1600" dirty="0"/>
                    </a:p>
                  </a:txBody>
                  <a:tcPr/>
                </a:tc>
              </a:tr>
              <a:tr h="1432530">
                <a:tc>
                  <a:txBody>
                    <a:bodyPr/>
                    <a:lstStyle/>
                    <a:p>
                      <a:pPr marL="0" lvl="0" indent="0">
                        <a:buFont typeface="Arial"/>
                        <a:buNone/>
                      </a:pPr>
                      <a:r>
                        <a:rPr lang="fr-FR" b="1" dirty="0" smtClean="0"/>
                        <a:t>Occupants de squats </a:t>
                      </a:r>
                      <a:endParaRPr lang="fr-FR" b="1" dirty="0"/>
                    </a:p>
                  </a:txBody>
                  <a:tcPr/>
                </a:tc>
                <a:tc>
                  <a:txBody>
                    <a:bodyPr/>
                    <a:lstStyle/>
                    <a:p>
                      <a:pPr marL="285750" lvl="0" indent="-285750">
                        <a:buFont typeface="Wingdings" charset="2"/>
                        <a:buChar char="Ø"/>
                      </a:pPr>
                      <a:r>
                        <a:rPr lang="fr-FR" sz="1600" dirty="0" smtClean="0"/>
                        <a:t>Signature d’une</a:t>
                      </a:r>
                      <a:r>
                        <a:rPr lang="fr-FR" sz="1600" baseline="0" dirty="0" smtClean="0"/>
                        <a:t> </a:t>
                      </a:r>
                      <a:r>
                        <a:rPr lang="fr-FR" sz="1600" b="1" baseline="0" dirty="0" smtClean="0"/>
                        <a:t>convention d’abonnement exceptionnel </a:t>
                      </a:r>
                      <a:r>
                        <a:rPr lang="fr-FR" sz="1600" baseline="0" dirty="0" smtClean="0"/>
                        <a:t>entre l’occupant et  la régie de l’eau permettant de maintenir l’accès à l’eau (expérimentée par Eau de Paris) </a:t>
                      </a:r>
                      <a:endParaRPr lang="fr-FR" sz="1600" dirty="0"/>
                    </a:p>
                  </a:txBody>
                  <a:tcPr/>
                </a:tc>
              </a:tr>
            </a:tbl>
          </a:graphicData>
        </a:graphic>
      </p:graphicFrame>
    </p:spTree>
    <p:extLst>
      <p:ext uri="{BB962C8B-B14F-4D97-AF65-F5344CB8AC3E}">
        <p14:creationId xmlns:p14="http://schemas.microsoft.com/office/powerpoint/2010/main" val="894104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9225" y="91425"/>
            <a:ext cx="7724775" cy="466589"/>
          </a:xfrm>
        </p:spPr>
        <p:txBody>
          <a:bodyPr>
            <a:normAutofit fontScale="90000"/>
          </a:bodyPr>
          <a:lstStyle/>
          <a:p>
            <a:r>
              <a:rPr lang="fr-FR" dirty="0" smtClean="0"/>
              <a:t>Pistes opérationnelles et techniques pour les ménages raccordés </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47</a:t>
            </a:fld>
            <a:endParaRPr lang="fr-FR" dirty="0"/>
          </a:p>
        </p:txBody>
      </p:sp>
      <p:sp>
        <p:nvSpPr>
          <p:cNvPr id="5" name="Espace réservé du texte 4"/>
          <p:cNvSpPr>
            <a:spLocks noGrp="1"/>
          </p:cNvSpPr>
          <p:nvPr>
            <p:ph type="body" sz="quarter" idx="13"/>
          </p:nvPr>
        </p:nvSpPr>
        <p:spPr/>
        <p:txBody>
          <a:bodyPr/>
          <a:lstStyle/>
          <a:p>
            <a:r>
              <a:rPr lang="fr-FR" dirty="0" smtClean="0"/>
              <a:t>1.2</a:t>
            </a:r>
            <a:endParaRPr lang="fr-FR" dirty="0"/>
          </a:p>
        </p:txBody>
      </p:sp>
      <p:graphicFrame>
        <p:nvGraphicFramePr>
          <p:cNvPr id="10" name="Tableau 9"/>
          <p:cNvGraphicFramePr>
            <a:graphicFrameLocks noGrp="1"/>
          </p:cNvGraphicFramePr>
          <p:nvPr>
            <p:extLst>
              <p:ext uri="{D42A27DB-BD31-4B8C-83A1-F6EECF244321}">
                <p14:modId xmlns:p14="http://schemas.microsoft.com/office/powerpoint/2010/main" val="3156357671"/>
              </p:ext>
            </p:extLst>
          </p:nvPr>
        </p:nvGraphicFramePr>
        <p:xfrm>
          <a:off x="180004" y="1220562"/>
          <a:ext cx="8780241" cy="5547360"/>
        </p:xfrm>
        <a:graphic>
          <a:graphicData uri="http://schemas.openxmlformats.org/drawingml/2006/table">
            <a:tbl>
              <a:tblPr firstRow="1" bandRow="1">
                <a:tableStyleId>{69CF1AB2-1976-4502-BF36-3FF5EA218861}</a:tableStyleId>
              </a:tblPr>
              <a:tblGrid>
                <a:gridCol w="1627774"/>
                <a:gridCol w="7152467"/>
              </a:tblGrid>
              <a:tr h="2420067">
                <a:tc>
                  <a:txBody>
                    <a:bodyPr/>
                    <a:lstStyle/>
                    <a:p>
                      <a:endParaRPr lang="fr-FR" dirty="0" smtClean="0"/>
                    </a:p>
                    <a:p>
                      <a:endParaRPr lang="fr-FR" dirty="0" smtClean="0"/>
                    </a:p>
                    <a:p>
                      <a:r>
                        <a:rPr lang="fr-FR" dirty="0" smtClean="0"/>
                        <a:t>Sensibiliser/ informer</a:t>
                      </a:r>
                      <a:r>
                        <a:rPr lang="fr-FR" baseline="0" dirty="0" smtClean="0"/>
                        <a:t> </a:t>
                      </a:r>
                    </a:p>
                  </a:txBody>
                  <a:tcPr/>
                </a:tc>
                <a:tc>
                  <a:txBody>
                    <a:bodyPr/>
                    <a:lstStyle/>
                    <a:p>
                      <a:pPr marL="285750" indent="-285750">
                        <a:buFont typeface="Wingdings" charset="2"/>
                        <a:buChar char="Ø"/>
                      </a:pPr>
                      <a:r>
                        <a:rPr lang="fr-FR" sz="1600" b="0" dirty="0" smtClean="0"/>
                        <a:t>Diffusion d’outils </a:t>
                      </a:r>
                      <a:r>
                        <a:rPr lang="fr-FR" sz="1600" b="1" dirty="0" smtClean="0"/>
                        <a:t>d’aide à la lecture et à la compréhension </a:t>
                      </a:r>
                      <a:r>
                        <a:rPr lang="fr-FR" sz="1600" b="0" dirty="0" smtClean="0"/>
                        <a:t>d’une facture d’eau </a:t>
                      </a:r>
                    </a:p>
                    <a:p>
                      <a:pPr marL="285750" indent="-285750">
                        <a:buFont typeface="Wingdings" charset="2"/>
                        <a:buChar char="Ø"/>
                      </a:pPr>
                      <a:endParaRPr lang="fr-FR" sz="1600" b="0" dirty="0" smtClean="0"/>
                    </a:p>
                    <a:p>
                      <a:pPr marL="285750" indent="-285750">
                        <a:buFont typeface="Wingdings" charset="2"/>
                        <a:buChar char="Ø"/>
                      </a:pPr>
                      <a:r>
                        <a:rPr lang="fr-FR" sz="1600" b="0" dirty="0" smtClean="0"/>
                        <a:t>Ateliers</a:t>
                      </a:r>
                      <a:r>
                        <a:rPr lang="fr-FR" sz="1600" b="0" baseline="0" dirty="0" smtClean="0"/>
                        <a:t> de </a:t>
                      </a:r>
                      <a:r>
                        <a:rPr lang="fr-FR" sz="1600" b="1" baseline="0" dirty="0" smtClean="0"/>
                        <a:t>sensibilisation</a:t>
                      </a:r>
                      <a:r>
                        <a:rPr lang="fr-FR" sz="1600" b="0" baseline="0" dirty="0" smtClean="0"/>
                        <a:t> des publics à la maitrise des consommations d’eau</a:t>
                      </a:r>
                      <a:endParaRPr lang="fr-FR" sz="1600" b="0" dirty="0" smtClean="0"/>
                    </a:p>
                    <a:p>
                      <a:pPr marL="285750" indent="-285750">
                        <a:buFont typeface="Wingdings" charset="2"/>
                        <a:buChar char="Ø"/>
                      </a:pPr>
                      <a:endParaRPr lang="fr-FR" sz="1600" b="0" baseline="0" dirty="0" smtClean="0"/>
                    </a:p>
                    <a:p>
                      <a:pPr marL="285750" indent="-285750">
                        <a:buFont typeface="Wingdings" charset="2"/>
                        <a:buChar char="Ø"/>
                      </a:pPr>
                      <a:r>
                        <a:rPr lang="fr-FR" sz="1600" b="1" baseline="0" dirty="0" smtClean="0"/>
                        <a:t>Diagnostic et accompagnement pédagogique et techniqu</a:t>
                      </a:r>
                      <a:r>
                        <a:rPr lang="fr-FR" sz="1600" b="0" baseline="0" dirty="0" smtClean="0"/>
                        <a:t>e des ménages en situation de surconsommation (ex. Soleni)</a:t>
                      </a:r>
                    </a:p>
                    <a:p>
                      <a:pPr marL="285750" indent="-285750">
                        <a:buFont typeface="Wingdings" charset="2"/>
                        <a:buChar char="Ø"/>
                      </a:pPr>
                      <a:endParaRPr lang="fr-FR" sz="1600" b="0" baseline="0" dirty="0" smtClean="0"/>
                    </a:p>
                    <a:p>
                      <a:pPr marL="285750" marR="0" indent="-285750" algn="l" defTabSz="457200" rtl="0" eaLnBrk="1" fontAlgn="auto" latinLnBrk="0" hangingPunct="1">
                        <a:lnSpc>
                          <a:spcPct val="100000"/>
                        </a:lnSpc>
                        <a:spcBef>
                          <a:spcPts val="0"/>
                        </a:spcBef>
                        <a:spcAft>
                          <a:spcPts val="0"/>
                        </a:spcAft>
                        <a:buClrTx/>
                        <a:buSzTx/>
                        <a:buFont typeface="Wingdings" charset="2"/>
                        <a:buChar char="Ø"/>
                        <a:tabLst/>
                        <a:defRPr/>
                      </a:pPr>
                      <a:r>
                        <a:rPr lang="fr-FR" sz="1600" b="1" dirty="0" smtClean="0"/>
                        <a:t>Simplification et plus grande transparence </a:t>
                      </a:r>
                      <a:r>
                        <a:rPr lang="fr-FR" sz="1600" b="0" dirty="0" smtClean="0"/>
                        <a:t>des règles de facturation des bailleurs </a:t>
                      </a:r>
                    </a:p>
                    <a:p>
                      <a:pPr marL="285750" indent="-285750">
                        <a:buFont typeface="Wingdings" charset="2"/>
                        <a:buChar char="Ø"/>
                      </a:pPr>
                      <a:endParaRPr lang="fr-FR" sz="1600" b="0" dirty="0"/>
                    </a:p>
                  </a:txBody>
                  <a:tcPr/>
                </a:tc>
              </a:tr>
              <a:tr h="2929851">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r-FR" b="1" dirty="0" smtClean="0"/>
                        <a:t>Repérer / accompagner </a:t>
                      </a:r>
                    </a:p>
                    <a:p>
                      <a:pPr marL="0" lvl="0" indent="0">
                        <a:buFont typeface="Arial"/>
                        <a:buNone/>
                      </a:pPr>
                      <a:endParaRPr lang="fr-FR" b="1"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Char char="Ø"/>
                        <a:tabLst/>
                        <a:defRPr/>
                      </a:pPr>
                      <a:r>
                        <a:rPr lang="fr-FR" sz="1600" b="1" dirty="0" smtClean="0"/>
                        <a:t>Implication des bailleurs sociaux </a:t>
                      </a:r>
                      <a:r>
                        <a:rPr lang="fr-FR" sz="1600" dirty="0" smtClean="0"/>
                        <a:t>dans la détection des problèmes techniques et l’accompagnement des ménages</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Ø"/>
                        <a:tabLst/>
                        <a:defRPr/>
                      </a:pPr>
                      <a:endParaRPr lang="fr-FR" sz="1600" dirty="0" smtClean="0"/>
                    </a:p>
                    <a:p>
                      <a:pPr marL="285750" marR="0" lvl="0" indent="-285750" algn="l" defTabSz="457200" rtl="0" eaLnBrk="1" fontAlgn="auto" latinLnBrk="0" hangingPunct="1">
                        <a:lnSpc>
                          <a:spcPct val="100000"/>
                        </a:lnSpc>
                        <a:spcBef>
                          <a:spcPts val="0"/>
                        </a:spcBef>
                        <a:spcAft>
                          <a:spcPts val="0"/>
                        </a:spcAft>
                        <a:buClrTx/>
                        <a:buSzTx/>
                        <a:buFont typeface="Wingdings" charset="2"/>
                        <a:buChar char="Ø"/>
                        <a:tabLst/>
                        <a:defRPr/>
                      </a:pPr>
                      <a:r>
                        <a:rPr lang="fr-FR" sz="1600" b="1" dirty="0" smtClean="0"/>
                        <a:t>Formation des </a:t>
                      </a:r>
                      <a:r>
                        <a:rPr lang="fr-FR" sz="1600" b="1" kern="1200" baseline="0" dirty="0" smtClean="0">
                          <a:solidFill>
                            <a:schemeClr val="dk1"/>
                          </a:solidFill>
                          <a:latin typeface="+mn-lt"/>
                          <a:ea typeface="+mn-ea"/>
                          <a:cs typeface="+mn-cs"/>
                        </a:rPr>
                        <a:t>travailleurs</a:t>
                      </a:r>
                      <a:r>
                        <a:rPr lang="fr-FR" sz="1600" b="1" dirty="0" smtClean="0"/>
                        <a:t> sociaux </a:t>
                      </a:r>
                      <a:r>
                        <a:rPr lang="fr-FR" sz="1600" dirty="0" smtClean="0"/>
                        <a:t>à la problématique eau afin d’accroître leur capacité à identifier les ménages précaires en eau</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Ø"/>
                        <a:tabLst/>
                        <a:defRPr/>
                      </a:pPr>
                      <a:endParaRPr lang="fr-FR" sz="1600" dirty="0" smtClean="0"/>
                    </a:p>
                    <a:p>
                      <a:pPr marL="285750" marR="0" lvl="0" indent="-285750" algn="l" defTabSz="457200" rtl="0" eaLnBrk="1" fontAlgn="auto" latinLnBrk="0" hangingPunct="1">
                        <a:lnSpc>
                          <a:spcPct val="100000"/>
                        </a:lnSpc>
                        <a:spcBef>
                          <a:spcPts val="0"/>
                        </a:spcBef>
                        <a:spcAft>
                          <a:spcPts val="0"/>
                        </a:spcAft>
                        <a:buClrTx/>
                        <a:buSzTx/>
                        <a:buFont typeface="Wingdings" charset="2"/>
                        <a:buChar char="Ø"/>
                        <a:tabLst/>
                        <a:defRPr/>
                      </a:pPr>
                      <a:r>
                        <a:rPr lang="fr-FR" sz="1600" dirty="0" smtClean="0"/>
                        <a:t>Mise</a:t>
                      </a:r>
                      <a:r>
                        <a:rPr lang="fr-FR" sz="1600" baseline="0" dirty="0" smtClean="0"/>
                        <a:t> en place d’actions de </a:t>
                      </a:r>
                      <a:r>
                        <a:rPr lang="fr-FR" sz="1600" b="1" baseline="0" dirty="0" smtClean="0"/>
                        <a:t>médiation concernant les impayés </a:t>
                      </a:r>
                      <a:r>
                        <a:rPr lang="fr-FR" sz="1600" baseline="0" dirty="0" smtClean="0"/>
                        <a:t>pour une prise en charge la plus précoce possible </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Ø"/>
                        <a:tabLst/>
                        <a:defRPr/>
                      </a:pPr>
                      <a:endParaRPr lang="fr-FR" sz="1600" dirty="0" smtClean="0"/>
                    </a:p>
                    <a:p>
                      <a:pPr marL="285750" marR="0" lvl="0" indent="-285750" algn="l" defTabSz="457200" rtl="0" eaLnBrk="1" fontAlgn="auto" latinLnBrk="0" hangingPunct="1">
                        <a:lnSpc>
                          <a:spcPct val="100000"/>
                        </a:lnSpc>
                        <a:spcBef>
                          <a:spcPts val="0"/>
                        </a:spcBef>
                        <a:spcAft>
                          <a:spcPts val="0"/>
                        </a:spcAft>
                        <a:buClrTx/>
                        <a:buSzTx/>
                        <a:buFont typeface="Wingdings" charset="2"/>
                        <a:buChar char="Ø"/>
                        <a:tabLst/>
                        <a:defRPr/>
                      </a:pPr>
                      <a:r>
                        <a:rPr lang="fr-FR" sz="1600" dirty="0" smtClean="0"/>
                        <a:t>Renforcement / élargissement</a:t>
                      </a:r>
                      <a:r>
                        <a:rPr lang="fr-FR" sz="1600" baseline="0" dirty="0" smtClean="0"/>
                        <a:t> des dispositifs de </a:t>
                      </a:r>
                      <a:r>
                        <a:rPr lang="fr-FR" sz="1600" b="1" dirty="0" smtClean="0"/>
                        <a:t>coordination partenariale </a:t>
                      </a:r>
                      <a:r>
                        <a:rPr lang="fr-FR" sz="1600" baseline="0" dirty="0" smtClean="0"/>
                        <a:t>(ex. Plateforme Précarité Energétique de Grenoble) </a:t>
                      </a:r>
                    </a:p>
                    <a:p>
                      <a:pPr marL="285750" lvl="0" indent="-285750">
                        <a:buFont typeface="Wingdings" charset="2"/>
                        <a:buChar char="Ø"/>
                      </a:pPr>
                      <a:endParaRPr lang="fr-FR" sz="1600" dirty="0"/>
                    </a:p>
                  </a:txBody>
                  <a:tcPr/>
                </a:tc>
              </a:tr>
            </a:tbl>
          </a:graphicData>
        </a:graphic>
      </p:graphicFrame>
    </p:spTree>
    <p:extLst>
      <p:ext uri="{BB962C8B-B14F-4D97-AF65-F5344CB8AC3E}">
        <p14:creationId xmlns:p14="http://schemas.microsoft.com/office/powerpoint/2010/main" val="3963885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9225" y="91425"/>
            <a:ext cx="7724775" cy="466589"/>
          </a:xfrm>
        </p:spPr>
        <p:txBody>
          <a:bodyPr>
            <a:normAutofit fontScale="90000"/>
          </a:bodyPr>
          <a:lstStyle/>
          <a:p>
            <a:r>
              <a:rPr lang="fr-FR" dirty="0" smtClean="0"/>
              <a:t>Pistes opérationnelles et techniques pour les ménages raccordés </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48</a:t>
            </a:fld>
            <a:endParaRPr lang="fr-FR" dirty="0"/>
          </a:p>
        </p:txBody>
      </p:sp>
      <p:sp>
        <p:nvSpPr>
          <p:cNvPr id="5" name="Espace réservé du texte 4"/>
          <p:cNvSpPr>
            <a:spLocks noGrp="1"/>
          </p:cNvSpPr>
          <p:nvPr>
            <p:ph type="body" sz="quarter" idx="13"/>
          </p:nvPr>
        </p:nvSpPr>
        <p:spPr/>
        <p:txBody>
          <a:bodyPr/>
          <a:lstStyle/>
          <a:p>
            <a:r>
              <a:rPr lang="fr-FR" dirty="0" smtClean="0"/>
              <a:t>1.3</a:t>
            </a:r>
            <a:endParaRPr lang="fr-FR" dirty="0"/>
          </a:p>
        </p:txBody>
      </p:sp>
      <p:graphicFrame>
        <p:nvGraphicFramePr>
          <p:cNvPr id="10" name="Tableau 9"/>
          <p:cNvGraphicFramePr>
            <a:graphicFrameLocks noGrp="1"/>
          </p:cNvGraphicFramePr>
          <p:nvPr>
            <p:extLst>
              <p:ext uri="{D42A27DB-BD31-4B8C-83A1-F6EECF244321}">
                <p14:modId xmlns:p14="http://schemas.microsoft.com/office/powerpoint/2010/main" val="3798832548"/>
              </p:ext>
            </p:extLst>
          </p:nvPr>
        </p:nvGraphicFramePr>
        <p:xfrm>
          <a:off x="180004" y="1042762"/>
          <a:ext cx="8710239" cy="5530456"/>
        </p:xfrm>
        <a:graphic>
          <a:graphicData uri="http://schemas.openxmlformats.org/drawingml/2006/table">
            <a:tbl>
              <a:tblPr firstRow="1" bandRow="1">
                <a:tableStyleId>{69CF1AB2-1976-4502-BF36-3FF5EA218861}</a:tableStyleId>
              </a:tblPr>
              <a:tblGrid>
                <a:gridCol w="1614796"/>
                <a:gridCol w="7095443"/>
              </a:tblGrid>
              <a:tr h="2375776">
                <a:tc>
                  <a:txBody>
                    <a:bodyPr/>
                    <a:lstStyle/>
                    <a:p>
                      <a:endParaRPr lang="fr-FR" dirty="0" smtClean="0"/>
                    </a:p>
                    <a:p>
                      <a:endParaRPr lang="fr-FR" dirty="0" smtClean="0"/>
                    </a:p>
                    <a:p>
                      <a:r>
                        <a:rPr lang="fr-FR" dirty="0" smtClean="0"/>
                        <a:t>Sensibiliser/ informer</a:t>
                      </a:r>
                      <a:r>
                        <a:rPr lang="fr-FR" baseline="0" dirty="0" smtClean="0"/>
                        <a:t> </a:t>
                      </a:r>
                    </a:p>
                  </a:txBody>
                  <a:tcPr/>
                </a:tc>
                <a:tc>
                  <a:txBody>
                    <a:bodyPr/>
                    <a:lstStyle/>
                    <a:p>
                      <a:pPr marL="285750" indent="-285750">
                        <a:buFont typeface="Wingdings" charset="2"/>
                        <a:buChar char="Ø"/>
                      </a:pPr>
                      <a:r>
                        <a:rPr lang="fr-FR" sz="1600" b="0" dirty="0" smtClean="0"/>
                        <a:t>Diffusion d’outils </a:t>
                      </a:r>
                      <a:r>
                        <a:rPr lang="fr-FR" sz="1600" b="1" dirty="0" smtClean="0"/>
                        <a:t>d’aide à la lecture et à la compréhension </a:t>
                      </a:r>
                      <a:r>
                        <a:rPr lang="fr-FR" sz="1600" b="0" dirty="0" smtClean="0"/>
                        <a:t>d’une facture d’eau </a:t>
                      </a:r>
                    </a:p>
                    <a:p>
                      <a:pPr marL="285750" indent="-285750">
                        <a:buFont typeface="Wingdings" charset="2"/>
                        <a:buChar char="Ø"/>
                      </a:pPr>
                      <a:endParaRPr lang="fr-FR" sz="1600" b="0" dirty="0" smtClean="0"/>
                    </a:p>
                    <a:p>
                      <a:pPr marL="285750" indent="-285750">
                        <a:buFont typeface="Wingdings" charset="2"/>
                        <a:buChar char="Ø"/>
                      </a:pPr>
                      <a:r>
                        <a:rPr lang="fr-FR" sz="1600" b="0" dirty="0" smtClean="0"/>
                        <a:t>Ateliers</a:t>
                      </a:r>
                      <a:r>
                        <a:rPr lang="fr-FR" sz="1600" b="0" baseline="0" dirty="0" smtClean="0"/>
                        <a:t> de </a:t>
                      </a:r>
                      <a:r>
                        <a:rPr lang="fr-FR" sz="1600" b="1" baseline="0" dirty="0" smtClean="0"/>
                        <a:t>sensibilisation</a:t>
                      </a:r>
                      <a:r>
                        <a:rPr lang="fr-FR" sz="1600" b="0" baseline="0" dirty="0" smtClean="0"/>
                        <a:t> des publics à la maitrise des consommations d’eau</a:t>
                      </a:r>
                      <a:endParaRPr lang="fr-FR" sz="1600" b="0" dirty="0" smtClean="0"/>
                    </a:p>
                    <a:p>
                      <a:pPr marL="285750" indent="-285750">
                        <a:buFont typeface="Wingdings" charset="2"/>
                        <a:buChar char="Ø"/>
                      </a:pPr>
                      <a:endParaRPr lang="fr-FR" sz="1600" b="0" baseline="0" dirty="0" smtClean="0"/>
                    </a:p>
                    <a:p>
                      <a:pPr marL="285750" indent="-285750">
                        <a:buFont typeface="Wingdings" charset="2"/>
                        <a:buChar char="Ø"/>
                      </a:pPr>
                      <a:r>
                        <a:rPr lang="fr-FR" sz="1600" b="1" baseline="0" dirty="0" smtClean="0"/>
                        <a:t>Diagnostic et accompagnement pédagogique et techniqu</a:t>
                      </a:r>
                      <a:r>
                        <a:rPr lang="fr-FR" sz="1600" b="0" baseline="0" dirty="0" smtClean="0"/>
                        <a:t>e des ménages en situation de surconsommation (ex. Soleni – plate forme énergie)</a:t>
                      </a:r>
                    </a:p>
                    <a:p>
                      <a:pPr marL="285750" indent="-285750">
                        <a:buFont typeface="Wingdings" charset="2"/>
                        <a:buChar char="Ø"/>
                      </a:pPr>
                      <a:endParaRPr lang="fr-FR" sz="1600" b="0" baseline="0" dirty="0" smtClean="0"/>
                    </a:p>
                    <a:p>
                      <a:pPr marL="285750" marR="0" indent="-285750" algn="l" defTabSz="457200" rtl="0" eaLnBrk="1" fontAlgn="auto" latinLnBrk="0" hangingPunct="1">
                        <a:lnSpc>
                          <a:spcPct val="100000"/>
                        </a:lnSpc>
                        <a:spcBef>
                          <a:spcPts val="0"/>
                        </a:spcBef>
                        <a:spcAft>
                          <a:spcPts val="0"/>
                        </a:spcAft>
                        <a:buClrTx/>
                        <a:buSzTx/>
                        <a:buFont typeface="Wingdings" charset="2"/>
                        <a:buChar char="Ø"/>
                        <a:tabLst/>
                        <a:defRPr/>
                      </a:pPr>
                      <a:r>
                        <a:rPr lang="fr-FR" sz="1600" b="1" dirty="0" smtClean="0"/>
                        <a:t>Simplification et plus grande transparence </a:t>
                      </a:r>
                      <a:r>
                        <a:rPr lang="fr-FR" sz="1600" b="0" dirty="0" smtClean="0"/>
                        <a:t>des règles de facturation des bailleurs </a:t>
                      </a:r>
                    </a:p>
                  </a:txBody>
                  <a:tcPr/>
                </a:tc>
              </a:tr>
              <a:tr h="3062747">
                <a:tc>
                  <a:txBody>
                    <a:bodyPr/>
                    <a:lstStyle/>
                    <a:p>
                      <a:pPr marL="0" marR="0" lvl="0" indent="0" algn="l" defTabSz="457200" rtl="0" eaLnBrk="1" fontAlgn="auto" latinLnBrk="0" hangingPunct="1">
                        <a:lnSpc>
                          <a:spcPct val="100000"/>
                        </a:lnSpc>
                        <a:spcBef>
                          <a:spcPts val="0"/>
                        </a:spcBef>
                        <a:spcAft>
                          <a:spcPts val="0"/>
                        </a:spcAft>
                        <a:buClrTx/>
                        <a:buSzTx/>
                        <a:buFont typeface="Wingdings" charset="2"/>
                        <a:buNone/>
                        <a:tabLst/>
                        <a:defRPr/>
                      </a:pPr>
                      <a:r>
                        <a:rPr lang="fr-FR" sz="1800" b="1" kern="1200" dirty="0" smtClean="0">
                          <a:solidFill>
                            <a:schemeClr val="dk1"/>
                          </a:solidFill>
                          <a:latin typeface="+mn-lt"/>
                          <a:ea typeface="+mn-ea"/>
                          <a:cs typeface="+mn-cs"/>
                        </a:rPr>
                        <a:t>Repérer / accompagner </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Ø"/>
                        <a:tabLst/>
                        <a:defRPr/>
                      </a:pPr>
                      <a:endParaRPr lang="fr-FR" sz="1600" kern="1200" dirty="0">
                        <a:solidFill>
                          <a:schemeClr val="dk1"/>
                        </a:solidFill>
                        <a:latin typeface="+mn-lt"/>
                        <a:ea typeface="+mn-ea"/>
                        <a:cs typeface="+mn-cs"/>
                      </a:endParaRPr>
                    </a:p>
                  </a:txBody>
                  <a:tcPr/>
                </a:tc>
                <a:tc>
                  <a:txBody>
                    <a:bodyPr/>
                    <a:lstStyle/>
                    <a:p>
                      <a:pPr marL="285750" marR="0" lvl="0" indent="-285750" algn="l" defTabSz="457200" rtl="0" eaLnBrk="1" fontAlgn="auto" latinLnBrk="0" hangingPunct="1">
                        <a:lnSpc>
                          <a:spcPct val="100000"/>
                        </a:lnSpc>
                        <a:spcBef>
                          <a:spcPts val="0"/>
                        </a:spcBef>
                        <a:spcAft>
                          <a:spcPts val="600"/>
                        </a:spcAft>
                        <a:buClrTx/>
                        <a:buSzTx/>
                        <a:buFont typeface="Wingdings" charset="2"/>
                        <a:buChar char="Ø"/>
                        <a:tabLst/>
                        <a:defRPr/>
                      </a:pPr>
                      <a:r>
                        <a:rPr lang="fr-FR" sz="1600" kern="1200" dirty="0" smtClean="0">
                          <a:solidFill>
                            <a:schemeClr val="dk1"/>
                          </a:solidFill>
                          <a:latin typeface="+mn-lt"/>
                          <a:ea typeface="+mn-ea"/>
                          <a:cs typeface="+mn-cs"/>
                        </a:rPr>
                        <a:t>Implication des bailleurs sociaux dans la détection des problèmes techniques et l’accompagnement des ménages</a:t>
                      </a:r>
                    </a:p>
                    <a:p>
                      <a:pPr marL="285750" marR="0" lvl="0" indent="-285750" algn="l" defTabSz="457200" rtl="0" eaLnBrk="1" fontAlgn="auto" latinLnBrk="0" hangingPunct="1">
                        <a:lnSpc>
                          <a:spcPct val="100000"/>
                        </a:lnSpc>
                        <a:spcBef>
                          <a:spcPts val="0"/>
                        </a:spcBef>
                        <a:spcAft>
                          <a:spcPts val="600"/>
                        </a:spcAft>
                        <a:buClrTx/>
                        <a:buSzTx/>
                        <a:buFont typeface="Wingdings" charset="2"/>
                        <a:buChar char="Ø"/>
                        <a:tabLst/>
                        <a:defRPr/>
                      </a:pPr>
                      <a:r>
                        <a:rPr lang="fr-FR" sz="1600" kern="1200" dirty="0" smtClean="0">
                          <a:solidFill>
                            <a:schemeClr val="dk1"/>
                          </a:solidFill>
                          <a:latin typeface="+mn-lt"/>
                          <a:ea typeface="+mn-ea"/>
                          <a:cs typeface="+mn-cs"/>
                        </a:rPr>
                        <a:t>Formation des travailleurs sociaux à la problématique eau afin d’accroître leur capacité à identifier les ménages précaires en eau</a:t>
                      </a:r>
                    </a:p>
                    <a:p>
                      <a:pPr marL="285750" marR="0" lvl="0" indent="-285750" algn="l" defTabSz="457200" rtl="0" eaLnBrk="1" fontAlgn="auto" latinLnBrk="0" hangingPunct="1">
                        <a:lnSpc>
                          <a:spcPct val="100000"/>
                        </a:lnSpc>
                        <a:spcBef>
                          <a:spcPts val="0"/>
                        </a:spcBef>
                        <a:spcAft>
                          <a:spcPts val="600"/>
                        </a:spcAft>
                        <a:buClrTx/>
                        <a:buSzTx/>
                        <a:buFont typeface="Wingdings" charset="2"/>
                        <a:buChar char="Ø"/>
                        <a:tabLst/>
                        <a:defRPr/>
                      </a:pPr>
                      <a:r>
                        <a:rPr lang="fr-FR" sz="1600" kern="1200" dirty="0" smtClean="0">
                          <a:solidFill>
                            <a:schemeClr val="dk1"/>
                          </a:solidFill>
                          <a:latin typeface="+mn-lt"/>
                          <a:ea typeface="+mn-ea"/>
                          <a:cs typeface="+mn-cs"/>
                        </a:rPr>
                        <a:t>Mise en place d’actions de médiation concernant les impayés pour une prise en charge la plus précoce possible </a:t>
                      </a:r>
                    </a:p>
                    <a:p>
                      <a:pPr marL="285750" marR="0" lvl="0" indent="-285750" algn="l" defTabSz="457200" rtl="0" eaLnBrk="1" fontAlgn="auto" latinLnBrk="0" hangingPunct="1">
                        <a:lnSpc>
                          <a:spcPct val="100000"/>
                        </a:lnSpc>
                        <a:spcBef>
                          <a:spcPts val="0"/>
                        </a:spcBef>
                        <a:spcAft>
                          <a:spcPts val="600"/>
                        </a:spcAft>
                        <a:buClrTx/>
                        <a:buSzTx/>
                        <a:buFont typeface="Wingdings" charset="2"/>
                        <a:buChar char="Ø"/>
                        <a:tabLst/>
                        <a:defRPr/>
                      </a:pPr>
                      <a:r>
                        <a:rPr lang="fr-FR" sz="1600" kern="1200" dirty="0" smtClean="0">
                          <a:solidFill>
                            <a:schemeClr val="dk1"/>
                          </a:solidFill>
                          <a:latin typeface="+mn-lt"/>
                          <a:ea typeface="+mn-ea"/>
                          <a:cs typeface="+mn-cs"/>
                        </a:rPr>
                        <a:t>Harmonisation et </a:t>
                      </a:r>
                      <a:r>
                        <a:rPr lang="fr-FR" sz="1600" b="1" kern="1200" dirty="0" smtClean="0">
                          <a:solidFill>
                            <a:schemeClr val="dk1"/>
                          </a:solidFill>
                          <a:latin typeface="+mn-lt"/>
                          <a:ea typeface="+mn-ea"/>
                          <a:cs typeface="+mn-cs"/>
                        </a:rPr>
                        <a:t>officialisation de la possibilité d’étaler le paiement </a:t>
                      </a:r>
                      <a:r>
                        <a:rPr lang="fr-FR" sz="1600" kern="1200" dirty="0" smtClean="0">
                          <a:solidFill>
                            <a:schemeClr val="dk1"/>
                          </a:solidFill>
                          <a:latin typeface="+mn-lt"/>
                          <a:ea typeface="+mn-ea"/>
                          <a:cs typeface="+mn-cs"/>
                        </a:rPr>
                        <a:t>des factures d’eau semestrielles ou des régularisations de charges trop importantes</a:t>
                      </a:r>
                    </a:p>
                    <a:p>
                      <a:pPr marL="285750" marR="0" lvl="0" indent="-285750" algn="l" defTabSz="457200" rtl="0" eaLnBrk="1" fontAlgn="auto" latinLnBrk="0" hangingPunct="1">
                        <a:lnSpc>
                          <a:spcPct val="100000"/>
                        </a:lnSpc>
                        <a:spcBef>
                          <a:spcPts val="0"/>
                        </a:spcBef>
                        <a:spcAft>
                          <a:spcPts val="600"/>
                        </a:spcAft>
                        <a:buClrTx/>
                        <a:buSzTx/>
                        <a:buFont typeface="Wingdings" charset="2"/>
                        <a:buChar char="Ø"/>
                        <a:tabLst/>
                        <a:defRPr/>
                      </a:pPr>
                      <a:r>
                        <a:rPr lang="fr-FR" sz="1600" kern="1200" dirty="0" smtClean="0">
                          <a:solidFill>
                            <a:schemeClr val="dk1"/>
                          </a:solidFill>
                          <a:latin typeface="+mn-lt"/>
                          <a:ea typeface="+mn-ea"/>
                          <a:cs typeface="+mn-cs"/>
                        </a:rPr>
                        <a:t>Renforcement / élargissement des dispositifs de coordination partenariale (ex. Plateforme Précarité Energétique de Grenoble) </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Ø"/>
                        <a:tabLst/>
                        <a:defRPr/>
                      </a:pPr>
                      <a:endParaRPr lang="fr-FR" sz="16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123085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L’approche préventive : les dérogations de la loi Brottes</a:t>
            </a:r>
            <a:endParaRPr lang="fr-FR" dirty="0"/>
          </a:p>
        </p:txBody>
      </p:sp>
      <p:sp>
        <p:nvSpPr>
          <p:cNvPr id="4" name="Espace réservé du pied de page 3"/>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9" name="Espace réservé du numéro de diapositive 8"/>
          <p:cNvSpPr>
            <a:spLocks noGrp="1"/>
          </p:cNvSpPr>
          <p:nvPr>
            <p:ph type="sldNum" sz="quarter" idx="12"/>
          </p:nvPr>
        </p:nvSpPr>
        <p:spPr/>
        <p:txBody>
          <a:bodyPr/>
          <a:lstStyle/>
          <a:p>
            <a:fld id="{332CDC0A-01E6-044A-A362-F1C1ADCE5732}" type="slidenum">
              <a:rPr lang="fr-FR" smtClean="0"/>
              <a:pPr/>
              <a:t>49</a:t>
            </a:fld>
            <a:endParaRPr lang="fr-FR" dirty="0"/>
          </a:p>
        </p:txBody>
      </p:sp>
      <p:sp>
        <p:nvSpPr>
          <p:cNvPr id="5" name="Espace réservé du texte 4"/>
          <p:cNvSpPr>
            <a:spLocks noGrp="1"/>
          </p:cNvSpPr>
          <p:nvPr>
            <p:ph type="body" sz="quarter" idx="13"/>
          </p:nvPr>
        </p:nvSpPr>
        <p:spPr/>
        <p:txBody>
          <a:bodyPr/>
          <a:lstStyle/>
          <a:p>
            <a:r>
              <a:rPr lang="fr-FR" dirty="0" smtClean="0"/>
              <a:t>2</a:t>
            </a:r>
            <a:endParaRPr lang="fr-FR" dirty="0"/>
          </a:p>
        </p:txBody>
      </p:sp>
      <p:sp>
        <p:nvSpPr>
          <p:cNvPr id="11" name="Espace réservé du contenu 10"/>
          <p:cNvSpPr>
            <a:spLocks noGrp="1"/>
          </p:cNvSpPr>
          <p:nvPr>
            <p:ph sz="quarter" idx="14"/>
          </p:nvPr>
        </p:nvSpPr>
        <p:spPr>
          <a:xfrm>
            <a:off x="1587500" y="941319"/>
            <a:ext cx="7556500" cy="4562475"/>
          </a:xfrm>
        </p:spPr>
        <p:txBody>
          <a:bodyPr>
            <a:normAutofit/>
          </a:bodyPr>
          <a:lstStyle/>
          <a:p>
            <a:pPr marL="0" indent="0">
              <a:buNone/>
            </a:pPr>
            <a:r>
              <a:rPr lang="fr-FR" sz="1800" dirty="0" smtClean="0"/>
              <a:t>Le 2</a:t>
            </a:r>
            <a:r>
              <a:rPr lang="fr-FR" sz="1800" baseline="30000" dirty="0" smtClean="0"/>
              <a:t>ème</a:t>
            </a:r>
            <a:r>
              <a:rPr lang="fr-FR" sz="1800" dirty="0" smtClean="0"/>
              <a:t> axe repose sur la mise en œuvre d’un dispositif économique « préventif » pour </a:t>
            </a:r>
            <a:r>
              <a:rPr lang="fr-FR" sz="1800" u="sng" dirty="0" smtClean="0"/>
              <a:t>éviter</a:t>
            </a:r>
            <a:r>
              <a:rPr lang="fr-FR" sz="1800" dirty="0" smtClean="0"/>
              <a:t> les situations d’impayé. La loi Brottes prévoit les dérogations suivantes :</a:t>
            </a:r>
            <a:endParaRPr lang="fr-FR" sz="1800" dirty="0"/>
          </a:p>
        </p:txBody>
      </p:sp>
      <p:graphicFrame>
        <p:nvGraphicFramePr>
          <p:cNvPr id="7" name="Espace réservé du contenu 6"/>
          <p:cNvGraphicFramePr>
            <a:graphicFrameLocks/>
          </p:cNvGraphicFramePr>
          <p:nvPr>
            <p:extLst>
              <p:ext uri="{D42A27DB-BD31-4B8C-83A1-F6EECF244321}">
                <p14:modId xmlns:p14="http://schemas.microsoft.com/office/powerpoint/2010/main" val="2071415404"/>
              </p:ext>
            </p:extLst>
          </p:nvPr>
        </p:nvGraphicFramePr>
        <p:xfrm>
          <a:off x="903050" y="1925235"/>
          <a:ext cx="7874237" cy="4509059"/>
        </p:xfrm>
        <a:graphic>
          <a:graphicData uri="http://schemas.openxmlformats.org/drawingml/2006/table">
            <a:tbl>
              <a:tblPr firstRow="1" bandRow="1">
                <a:tableStyleId>{5C22544A-7EE6-4342-B048-85BDC9FD1C3A}</a:tableStyleId>
              </a:tblPr>
              <a:tblGrid>
                <a:gridCol w="1907158"/>
                <a:gridCol w="2734783"/>
                <a:gridCol w="3232296"/>
              </a:tblGrid>
              <a:tr h="572985">
                <a:tc>
                  <a:txBody>
                    <a:bodyPr/>
                    <a:lstStyle/>
                    <a:p>
                      <a:pPr algn="ctr"/>
                      <a:endParaRPr lang="fr-FR" sz="1600" dirty="0"/>
                    </a:p>
                  </a:txBody>
                  <a:tcPr marL="80752" marR="80752"/>
                </a:tc>
                <a:tc>
                  <a:txBody>
                    <a:bodyPr/>
                    <a:lstStyle/>
                    <a:p>
                      <a:pPr algn="ctr"/>
                      <a:r>
                        <a:rPr lang="fr-FR" sz="1600" dirty="0" smtClean="0"/>
                        <a:t>Possible</a:t>
                      </a:r>
                      <a:r>
                        <a:rPr lang="fr-FR" sz="1600" baseline="0" dirty="0" smtClean="0"/>
                        <a:t> aujourd’hui</a:t>
                      </a:r>
                      <a:endParaRPr lang="fr-FR" sz="1600" dirty="0"/>
                    </a:p>
                  </a:txBody>
                  <a:tcPr marL="80752" marR="80752"/>
                </a:tc>
                <a:tc>
                  <a:txBody>
                    <a:bodyPr/>
                    <a:lstStyle/>
                    <a:p>
                      <a:pPr algn="ctr"/>
                      <a:r>
                        <a:rPr lang="fr-FR" sz="1600" dirty="0" smtClean="0"/>
                        <a:t>Dispositif expérimental prévue par</a:t>
                      </a:r>
                      <a:r>
                        <a:rPr lang="fr-FR" sz="1600" baseline="0" dirty="0" smtClean="0"/>
                        <a:t> la loi Brottes</a:t>
                      </a:r>
                      <a:endParaRPr lang="fr-FR" sz="1600" dirty="0"/>
                    </a:p>
                  </a:txBody>
                  <a:tcPr marL="80752" marR="80752"/>
                </a:tc>
              </a:tr>
              <a:tr h="1170204">
                <a:tc>
                  <a:txBody>
                    <a:bodyPr/>
                    <a:lstStyle/>
                    <a:p>
                      <a:r>
                        <a:rPr lang="fr-FR" sz="1400" dirty="0" smtClean="0"/>
                        <a:t>Tarification progressive</a:t>
                      </a:r>
                      <a:endParaRPr lang="fr-FR" sz="1400" dirty="0"/>
                    </a:p>
                  </a:txBody>
                  <a:tcPr marL="80752" marR="80752"/>
                </a:tc>
                <a:tc>
                  <a:txBody>
                    <a:bodyPr/>
                    <a:lstStyle/>
                    <a:p>
                      <a:r>
                        <a:rPr lang="fr-FR" sz="1400" b="0" i="0" u="none" strike="noStrike" kern="1200" baseline="0" dirty="0" smtClean="0">
                          <a:solidFill>
                            <a:schemeClr val="dk1"/>
                          </a:solidFill>
                          <a:latin typeface="+mn-lt"/>
                          <a:ea typeface="+mn-ea"/>
                          <a:cs typeface="+mn-cs"/>
                        </a:rPr>
                        <a:t>III de l’article L. 2224-12-4 du CGCT).</a:t>
                      </a:r>
                    </a:p>
                    <a:p>
                      <a:r>
                        <a:rPr lang="fr-FR" sz="1400" b="0" i="0" u="none" strike="noStrike" kern="1200" baseline="0" dirty="0" smtClean="0">
                          <a:solidFill>
                            <a:schemeClr val="dk1"/>
                          </a:solidFill>
                          <a:latin typeface="+mn-lt"/>
                          <a:ea typeface="+mn-ea"/>
                          <a:cs typeface="+mn-cs"/>
                        </a:rPr>
                        <a:t>Tarification en fonction du nombre de logement des immeubles</a:t>
                      </a:r>
                    </a:p>
                  </a:txBody>
                  <a:tcPr marL="80752" marR="80752"/>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baseline="0" dirty="0" smtClean="0"/>
                        <a:t>Possibilité d’instaurer une tranche « gratuite » de consommation</a:t>
                      </a:r>
                      <a:endParaRPr lang="fr-FR" sz="1400" dirty="0" smtClean="0"/>
                    </a:p>
                    <a:p>
                      <a:endParaRPr lang="fr-FR" sz="1400" dirty="0" smtClean="0"/>
                    </a:p>
                    <a:p>
                      <a:r>
                        <a:rPr lang="fr-FR" sz="1400" dirty="0" smtClean="0"/>
                        <a:t>Mais le tarif</a:t>
                      </a:r>
                      <a:r>
                        <a:rPr lang="fr-FR" sz="1400" baseline="0" dirty="0" smtClean="0"/>
                        <a:t> maximum &lt; 2 fois tarif au m</a:t>
                      </a:r>
                      <a:r>
                        <a:rPr lang="fr-FR" sz="1400" baseline="30000" dirty="0" smtClean="0"/>
                        <a:t>3</a:t>
                      </a:r>
                      <a:r>
                        <a:rPr lang="fr-FR" sz="1400" baseline="0" dirty="0" smtClean="0"/>
                        <a:t> base 120 m</a:t>
                      </a:r>
                      <a:r>
                        <a:rPr lang="fr-FR" sz="1400" baseline="30000" dirty="0" smtClean="0"/>
                        <a:t>3</a:t>
                      </a:r>
                      <a:r>
                        <a:rPr lang="fr-FR" sz="1400" baseline="0" dirty="0" smtClean="0"/>
                        <a:t>.</a:t>
                      </a:r>
                    </a:p>
                  </a:txBody>
                  <a:tcPr marL="80752" marR="80752"/>
                </a:tc>
              </a:tr>
              <a:tr h="955033">
                <a:tc>
                  <a:txBody>
                    <a:bodyPr/>
                    <a:lstStyle/>
                    <a:p>
                      <a:r>
                        <a:rPr lang="fr-FR" sz="1400" dirty="0" smtClean="0"/>
                        <a:t>Tarification différenciée</a:t>
                      </a:r>
                      <a:endParaRPr lang="fr-FR" sz="1400" dirty="0"/>
                    </a:p>
                  </a:txBody>
                  <a:tcPr marL="80752" marR="80752"/>
                </a:tc>
                <a:tc>
                  <a:txBody>
                    <a:bodyPr/>
                    <a:lstStyle/>
                    <a:p>
                      <a:r>
                        <a:rPr lang="fr-FR" sz="1400" dirty="0" smtClean="0"/>
                        <a:t>Il est possible de différencier</a:t>
                      </a:r>
                      <a:r>
                        <a:rPr lang="fr-FR" sz="1400" baseline="0" dirty="0" smtClean="0"/>
                        <a:t> les usagers «domestiques » des « professionnels »</a:t>
                      </a:r>
                    </a:p>
                  </a:txBody>
                  <a:tcPr marL="80752" marR="80752"/>
                </a:tc>
                <a:tc>
                  <a:txBody>
                    <a:bodyPr/>
                    <a:lstStyle/>
                    <a:p>
                      <a:r>
                        <a:rPr lang="fr-FR" sz="1400" dirty="0" smtClean="0"/>
                        <a:t>La loi introduit</a:t>
                      </a:r>
                      <a:r>
                        <a:rPr lang="fr-FR" sz="1400" baseline="0" dirty="0" smtClean="0"/>
                        <a:t> la possibilité de différencier les ménages en </a:t>
                      </a:r>
                      <a:r>
                        <a:rPr lang="fr-FR" sz="1400" u="sng" baseline="0" dirty="0" smtClean="0"/>
                        <a:t>fonction des revenus et du nombre de personnes du foyer</a:t>
                      </a:r>
                      <a:r>
                        <a:rPr lang="fr-FR" sz="1400" baseline="0" dirty="0" smtClean="0"/>
                        <a:t>.</a:t>
                      </a:r>
                    </a:p>
                    <a:p>
                      <a:endParaRPr lang="fr-FR" sz="1400" dirty="0"/>
                    </a:p>
                  </a:txBody>
                  <a:tcPr marL="80752" marR="80752"/>
                </a:tc>
              </a:tr>
              <a:tr h="560000">
                <a:tc>
                  <a:txBody>
                    <a:bodyPr/>
                    <a:lstStyle/>
                    <a:p>
                      <a:r>
                        <a:rPr lang="fr-FR" sz="1400" dirty="0" smtClean="0"/>
                        <a:t>Financement</a:t>
                      </a:r>
                      <a:endParaRPr lang="fr-FR" sz="1400" dirty="0"/>
                    </a:p>
                  </a:txBody>
                  <a:tcPr marL="80752" marR="80752"/>
                </a:tc>
                <a:tc>
                  <a:txBody>
                    <a:bodyPr/>
                    <a:lstStyle/>
                    <a:p>
                      <a:r>
                        <a:rPr lang="fr-FR" sz="1400" dirty="0" smtClean="0"/>
                        <a:t>Financement par les usagers (sauf commune &lt;</a:t>
                      </a:r>
                      <a:r>
                        <a:rPr lang="fr-FR" sz="1400" baseline="0" dirty="0" smtClean="0"/>
                        <a:t> 3000 habitants)</a:t>
                      </a:r>
                      <a:endParaRPr lang="fr-FR" sz="1400" dirty="0"/>
                    </a:p>
                  </a:txBody>
                  <a:tcPr marL="80752" marR="80752"/>
                </a:tc>
                <a:tc>
                  <a:txBody>
                    <a:bodyPr/>
                    <a:lstStyle/>
                    <a:p>
                      <a:r>
                        <a:rPr lang="fr-FR" sz="1400" dirty="0" smtClean="0"/>
                        <a:t>Possibilité</a:t>
                      </a:r>
                      <a:r>
                        <a:rPr lang="fr-FR" sz="1400" baseline="0" dirty="0" smtClean="0"/>
                        <a:t> de f</a:t>
                      </a:r>
                      <a:r>
                        <a:rPr lang="fr-FR" sz="1400" dirty="0" smtClean="0"/>
                        <a:t>inancer</a:t>
                      </a:r>
                      <a:r>
                        <a:rPr lang="fr-FR" sz="1400" baseline="0" dirty="0" smtClean="0"/>
                        <a:t> le</a:t>
                      </a:r>
                      <a:r>
                        <a:rPr lang="fr-FR" sz="1400" dirty="0" smtClean="0"/>
                        <a:t> dispositif</a:t>
                      </a:r>
                      <a:r>
                        <a:rPr lang="fr-FR" sz="1400" baseline="0" dirty="0" smtClean="0"/>
                        <a:t> social par le b</a:t>
                      </a:r>
                      <a:r>
                        <a:rPr lang="fr-FR" sz="1400" dirty="0" smtClean="0"/>
                        <a:t>udget général</a:t>
                      </a:r>
                      <a:endParaRPr lang="fr-FR" sz="1400" dirty="0"/>
                    </a:p>
                  </a:txBody>
                  <a:tcPr marL="80752" marR="80752"/>
                </a:tc>
              </a:tr>
              <a:tr h="736695">
                <a:tc>
                  <a:txBody>
                    <a:bodyPr/>
                    <a:lstStyle/>
                    <a:p>
                      <a:r>
                        <a:rPr lang="fr-FR" sz="1400" dirty="0" smtClean="0"/>
                        <a:t>Aides curatives</a:t>
                      </a:r>
                      <a:endParaRPr lang="fr-FR" sz="1400" dirty="0"/>
                    </a:p>
                  </a:txBody>
                  <a:tcPr marL="80752" marR="80752"/>
                </a:tc>
                <a:tc>
                  <a:txBody>
                    <a:bodyPr/>
                    <a:lstStyle/>
                    <a:p>
                      <a:r>
                        <a:rPr lang="fr-FR" sz="1400" dirty="0" smtClean="0"/>
                        <a:t>Abandon</a:t>
                      </a:r>
                      <a:r>
                        <a:rPr lang="fr-FR" sz="1400" baseline="0" dirty="0" smtClean="0"/>
                        <a:t> de créance</a:t>
                      </a:r>
                    </a:p>
                    <a:p>
                      <a:r>
                        <a:rPr lang="fr-FR" sz="1400" baseline="0" dirty="0" smtClean="0"/>
                        <a:t>Alimentation du FSL à hauteur de 0,5% du budget</a:t>
                      </a:r>
                      <a:endParaRPr lang="fr-FR" sz="1400" dirty="0"/>
                    </a:p>
                  </a:txBody>
                  <a:tcPr marL="80752" marR="80752"/>
                </a:tc>
                <a:tc>
                  <a:txBody>
                    <a:bodyPr/>
                    <a:lstStyle/>
                    <a:p>
                      <a:r>
                        <a:rPr lang="fr-FR" sz="1400" dirty="0" smtClean="0"/>
                        <a:t>Alimentation du FSL ou des CCAS à hauteur de 2%</a:t>
                      </a:r>
                      <a:endParaRPr lang="fr-FR" sz="1400" dirty="0"/>
                    </a:p>
                  </a:txBody>
                  <a:tcPr marL="80752" marR="80752"/>
                </a:tc>
              </a:tr>
              <a:tr h="300135">
                <a:tc>
                  <a:txBody>
                    <a:bodyPr/>
                    <a:lstStyle/>
                    <a:p>
                      <a:r>
                        <a:rPr lang="fr-FR" sz="1400" dirty="0" smtClean="0"/>
                        <a:t>Aides</a:t>
                      </a:r>
                      <a:r>
                        <a:rPr lang="fr-FR" sz="1400" baseline="0" dirty="0" smtClean="0"/>
                        <a:t> préventives</a:t>
                      </a:r>
                      <a:endParaRPr lang="fr-FR" sz="1400" dirty="0"/>
                    </a:p>
                  </a:txBody>
                  <a:tcPr marL="80752" marR="80752"/>
                </a:tc>
                <a:tc>
                  <a:txBody>
                    <a:bodyPr/>
                    <a:lstStyle/>
                    <a:p>
                      <a:r>
                        <a:rPr lang="fr-FR" sz="1400" dirty="0" smtClean="0"/>
                        <a:t>Non (théoriquement)</a:t>
                      </a:r>
                      <a:endParaRPr lang="fr-FR" sz="1400" dirty="0"/>
                    </a:p>
                  </a:txBody>
                  <a:tcPr marL="80752" marR="80752"/>
                </a:tc>
                <a:tc>
                  <a:txBody>
                    <a:bodyPr/>
                    <a:lstStyle/>
                    <a:p>
                      <a:r>
                        <a:rPr lang="fr-FR" sz="1400" dirty="0" smtClean="0"/>
                        <a:t>Oui (chèque</a:t>
                      </a:r>
                      <a:r>
                        <a:rPr lang="fr-FR" sz="1400" baseline="0" dirty="0" smtClean="0"/>
                        <a:t> eau)</a:t>
                      </a:r>
                      <a:endParaRPr lang="fr-FR" sz="1400" dirty="0"/>
                    </a:p>
                  </a:txBody>
                  <a:tcPr marL="80752" marR="80752"/>
                </a:tc>
              </a:tr>
            </a:tbl>
          </a:graphicData>
        </a:graphic>
      </p:graphicFrame>
    </p:spTree>
    <p:extLst>
      <p:ext uri="{BB962C8B-B14F-4D97-AF65-F5344CB8AC3E}">
        <p14:creationId xmlns:p14="http://schemas.microsoft.com/office/powerpoint/2010/main" val="2622544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vert="horz" lIns="91440" tIns="45720" rIns="91440" bIns="45720" rtlCol="0" anchor="ctr">
            <a:noAutofit/>
          </a:bodyPr>
          <a:lstStyle/>
          <a:p>
            <a:pPr>
              <a:spcBef>
                <a:spcPct val="20000"/>
              </a:spcBef>
              <a:buFont typeface="Arial"/>
            </a:pPr>
            <a:r>
              <a:rPr lang="fr-FR" sz="2400" dirty="0"/>
              <a:t>Rappel du contexte et de la demande</a:t>
            </a:r>
          </a:p>
        </p:txBody>
      </p:sp>
      <p:sp>
        <p:nvSpPr>
          <p:cNvPr id="3" name="Espace réservé du texte 2"/>
          <p:cNvSpPr>
            <a:spLocks noGrp="1"/>
          </p:cNvSpPr>
          <p:nvPr>
            <p:ph type="body" sz="quarter" idx="10"/>
          </p:nvPr>
        </p:nvSpPr>
        <p:spPr/>
        <p:txBody>
          <a:bodyPr vert="horz" lIns="91440" tIns="45720" rIns="91440" bIns="45720" rtlCol="0" anchor="ctr">
            <a:noAutofit/>
          </a:bodyPr>
          <a:lstStyle/>
          <a:p>
            <a:pPr>
              <a:spcBef>
                <a:spcPct val="0"/>
              </a:spcBef>
              <a:buNone/>
            </a:pPr>
            <a:r>
              <a:rPr lang="fr-FR" sz="2400" u="sng" dirty="0">
                <a:solidFill>
                  <a:schemeClr val="accent1"/>
                </a:solidFill>
              </a:rPr>
              <a:t>Les services d’eau et d’assainissement</a:t>
            </a:r>
          </a:p>
        </p:txBody>
      </p:sp>
      <p:sp>
        <p:nvSpPr>
          <p:cNvPr id="4" name="Espace réservé du texte 3"/>
          <p:cNvSpPr>
            <a:spLocks noGrp="1"/>
          </p:cNvSpPr>
          <p:nvPr>
            <p:ph type="body" sz="quarter" idx="11"/>
          </p:nvPr>
        </p:nvSpPr>
        <p:spPr/>
        <p:txBody>
          <a:bodyPr/>
          <a:lstStyle/>
          <a:p>
            <a:pPr marL="0" indent="0">
              <a:buNone/>
            </a:pPr>
            <a:r>
              <a:rPr lang="fr-FR" sz="2400" dirty="0" smtClean="0"/>
              <a:t>Les enjeux sociaux du territoire</a:t>
            </a:r>
            <a:endParaRPr lang="fr-FR" sz="2400" dirty="0"/>
          </a:p>
        </p:txBody>
      </p:sp>
      <p:pic>
        <p:nvPicPr>
          <p:cNvPr id="5" name="Image 4" descr="Capture d’écran 2011-12-20 à 11.29.48.png"/>
          <p:cNvPicPr/>
          <p:nvPr/>
        </p:nvPicPr>
        <p:blipFill>
          <a:blip r:embed="rId2" cstate="print">
            <a:extLst>
              <a:ext uri="{28A0092B-C50C-407E-A947-70E740481C1C}">
                <a14:useLocalDpi xmlns:a14="http://schemas.microsoft.com/office/drawing/2010/main" val="0"/>
              </a:ext>
            </a:extLst>
          </a:blip>
          <a:stretch>
            <a:fillRect/>
          </a:stretch>
        </p:blipFill>
        <p:spPr>
          <a:xfrm>
            <a:off x="6502083" y="5057987"/>
            <a:ext cx="2539048" cy="911013"/>
          </a:xfrm>
          <a:prstGeom prst="rect">
            <a:avLst/>
          </a:prstGeom>
        </p:spPr>
      </p:pic>
      <p:pic>
        <p:nvPicPr>
          <p:cNvPr id="6" name="Image 5" descr="http://www.fors-rs.com/fors_imports/fors_header.jpg"/>
          <p:cNvPicPr/>
          <p:nvPr/>
        </p:nvPicPr>
        <p:blipFill>
          <a:blip r:embed="rId3">
            <a:extLst>
              <a:ext uri="{28A0092B-C50C-407E-A947-70E740481C1C}">
                <a14:useLocalDpi xmlns:a14="http://schemas.microsoft.com/office/drawing/2010/main" val="0"/>
              </a:ext>
            </a:extLst>
          </a:blip>
          <a:srcRect l="1328" t="6686" r="50768" b="25584"/>
          <a:stretch>
            <a:fillRect/>
          </a:stretch>
        </p:blipFill>
        <p:spPr bwMode="auto">
          <a:xfrm>
            <a:off x="3716867" y="5241291"/>
            <a:ext cx="2696721" cy="668231"/>
          </a:xfrm>
          <a:prstGeom prst="rect">
            <a:avLst/>
          </a:prstGeom>
          <a:noFill/>
        </p:spPr>
      </p:pic>
      <p:sp>
        <p:nvSpPr>
          <p:cNvPr id="7" name="Espace réservé du texte 3"/>
          <p:cNvSpPr txBox="1">
            <a:spLocks/>
          </p:cNvSpPr>
          <p:nvPr/>
        </p:nvSpPr>
        <p:spPr>
          <a:xfrm>
            <a:off x="3948068" y="3491726"/>
            <a:ext cx="4716916" cy="565041"/>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0" lang="fr-FR" sz="2800" b="1" i="0" u="none" strike="noStrike" kern="1200" cap="none" spc="0" normalizeH="0" baseline="0" dirty="0" smtClean="0">
                <a:ln>
                  <a:noFill/>
                </a:ln>
                <a:solidFill>
                  <a:schemeClr val="bg1">
                    <a:lumMod val="50000"/>
                  </a:schemeClr>
                </a:solidFill>
                <a:effectLst/>
                <a:uLnTx/>
                <a:uFillTx/>
                <a:latin typeface="Calibri" pitchFamily="34" charset="0"/>
                <a:ea typeface="+mj-ea"/>
                <a:cs typeface="Calibri" pitchFamily="34" charset="0"/>
              </a:defRPr>
            </a:lvl1pPr>
            <a:lvl2pPr marL="742950" indent="-285750" algn="l" defTabSz="457200" rtl="0" eaLnBrk="1" latinLnBrk="0" hangingPunct="1">
              <a:spcBef>
                <a:spcPct val="20000"/>
              </a:spcBef>
              <a:buFont typeface="Arial"/>
              <a:buChar char="–"/>
              <a:defRPr lang="fr-FR" sz="2400" kern="1200" smtClean="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lang="fr-FR" sz="2200" kern="120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FR" sz="2400" dirty="0" smtClean="0"/>
              <a:t>Qualification et quantification de la précarité en eau</a:t>
            </a:r>
          </a:p>
        </p:txBody>
      </p:sp>
      <p:sp>
        <p:nvSpPr>
          <p:cNvPr id="8" name="Espace réservé du texte 3"/>
          <p:cNvSpPr txBox="1">
            <a:spLocks/>
          </p:cNvSpPr>
          <p:nvPr/>
        </p:nvSpPr>
        <p:spPr>
          <a:xfrm>
            <a:off x="3265400" y="4282481"/>
            <a:ext cx="4716916" cy="565041"/>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kumimoji="0" lang="fr-FR" sz="2800" b="1" i="0" u="none" strike="noStrike" kern="1200" cap="none" spc="0" normalizeH="0" baseline="0" dirty="0" smtClean="0">
                <a:ln>
                  <a:noFill/>
                </a:ln>
                <a:solidFill>
                  <a:schemeClr val="bg1">
                    <a:lumMod val="50000"/>
                  </a:schemeClr>
                </a:solidFill>
                <a:effectLst/>
                <a:uLnTx/>
                <a:uFillTx/>
                <a:latin typeface="Calibri" pitchFamily="34" charset="0"/>
                <a:ea typeface="+mj-ea"/>
                <a:cs typeface="Calibri" pitchFamily="34" charset="0"/>
              </a:defRPr>
            </a:lvl1pPr>
            <a:lvl2pPr marL="742950" indent="-285750" algn="l" defTabSz="457200" rtl="0" eaLnBrk="1" latinLnBrk="0" hangingPunct="1">
              <a:spcBef>
                <a:spcPct val="20000"/>
              </a:spcBef>
              <a:buFont typeface="Arial"/>
              <a:buChar char="–"/>
              <a:defRPr lang="fr-FR" sz="2400" kern="1200" smtClean="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lang="fr-FR" sz="2200" kern="120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FR" sz="2400" dirty="0" smtClean="0"/>
              <a:t>Les solutions envisageables</a:t>
            </a:r>
          </a:p>
        </p:txBody>
      </p:sp>
      <p:sp>
        <p:nvSpPr>
          <p:cNvPr id="9" name="Ellipse 8"/>
          <p:cNvSpPr/>
          <p:nvPr/>
        </p:nvSpPr>
        <p:spPr>
          <a:xfrm>
            <a:off x="3647149" y="3574820"/>
            <a:ext cx="255851" cy="25621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Ellipse 10"/>
          <p:cNvSpPr/>
          <p:nvPr/>
        </p:nvSpPr>
        <p:spPr>
          <a:xfrm>
            <a:off x="3024674" y="4308783"/>
            <a:ext cx="255851" cy="25621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967612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Liste des expériences de tarification/aide sociale</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50</a:t>
            </a:fld>
            <a:endParaRPr lang="fr-FR" dirty="0"/>
          </a:p>
        </p:txBody>
      </p:sp>
      <p:sp>
        <p:nvSpPr>
          <p:cNvPr id="7" name="Espace réservé du texte 6"/>
          <p:cNvSpPr>
            <a:spLocks noGrp="1"/>
          </p:cNvSpPr>
          <p:nvPr>
            <p:ph type="body" sz="quarter" idx="13"/>
          </p:nvPr>
        </p:nvSpPr>
        <p:spPr/>
        <p:txBody>
          <a:bodyPr/>
          <a:lstStyle/>
          <a:p>
            <a:r>
              <a:rPr lang="fr-FR" dirty="0" smtClean="0"/>
              <a:t>2.1</a:t>
            </a:r>
          </a:p>
        </p:txBody>
      </p:sp>
      <p:sp>
        <p:nvSpPr>
          <p:cNvPr id="6" name="Espace réservé du contenu 5"/>
          <p:cNvSpPr>
            <a:spLocks noGrp="1"/>
          </p:cNvSpPr>
          <p:nvPr>
            <p:ph sz="quarter" idx="14"/>
          </p:nvPr>
        </p:nvSpPr>
        <p:spPr>
          <a:xfrm>
            <a:off x="1349375" y="1107000"/>
            <a:ext cx="7556500" cy="5135656"/>
          </a:xfrm>
        </p:spPr>
        <p:txBody>
          <a:bodyPr>
            <a:normAutofit fontScale="85000" lnSpcReduction="20000"/>
          </a:bodyPr>
          <a:lstStyle/>
          <a:p>
            <a:pPr marL="0" indent="0">
              <a:buNone/>
            </a:pPr>
            <a:r>
              <a:rPr lang="fr-FR" sz="2400" dirty="0" smtClean="0"/>
              <a:t>Afin d’évaluer les impacts de ces différentes dérogations sur les dispositifs préventifs, différentes expériences ont étaient analysées en annexe :</a:t>
            </a:r>
          </a:p>
          <a:p>
            <a:r>
              <a:rPr lang="fr-FR" dirty="0" smtClean="0"/>
              <a:t>Eau potable :</a:t>
            </a:r>
          </a:p>
          <a:p>
            <a:pPr lvl="1"/>
            <a:r>
              <a:rPr lang="fr-FR" dirty="0" smtClean="0"/>
              <a:t>Dunkerque (SMEARD), solution en place depuis 2012</a:t>
            </a:r>
          </a:p>
          <a:p>
            <a:pPr lvl="1"/>
            <a:r>
              <a:rPr lang="fr-FR" dirty="0"/>
              <a:t>Vendée Eau</a:t>
            </a:r>
          </a:p>
          <a:p>
            <a:pPr lvl="1"/>
            <a:r>
              <a:rPr lang="fr-FR" dirty="0" smtClean="0"/>
              <a:t>Rennes</a:t>
            </a:r>
          </a:p>
          <a:p>
            <a:pPr lvl="1"/>
            <a:r>
              <a:rPr lang="fr-FR" dirty="0" smtClean="0"/>
              <a:t>Brest métropole</a:t>
            </a:r>
          </a:p>
          <a:p>
            <a:pPr lvl="1"/>
            <a:r>
              <a:rPr lang="fr-FR" dirty="0"/>
              <a:t>Nantes métropole</a:t>
            </a:r>
          </a:p>
          <a:p>
            <a:pPr lvl="1"/>
            <a:r>
              <a:rPr lang="fr-FR" dirty="0" smtClean="0"/>
              <a:t>Paris (2012)</a:t>
            </a:r>
          </a:p>
          <a:p>
            <a:pPr lvl="1"/>
            <a:r>
              <a:rPr lang="fr-FR" dirty="0" smtClean="0"/>
              <a:t>Bordeaux (communauté urbaine)</a:t>
            </a:r>
            <a:endParaRPr lang="fr-FR" dirty="0"/>
          </a:p>
          <a:p>
            <a:pPr lvl="1"/>
            <a:r>
              <a:rPr lang="fr-FR" dirty="0"/>
              <a:t>OBUSASS (observatoire d’Ile de France) </a:t>
            </a:r>
            <a:endParaRPr lang="fr-FR" dirty="0" smtClean="0"/>
          </a:p>
          <a:p>
            <a:r>
              <a:rPr lang="fr-FR" dirty="0" smtClean="0"/>
              <a:t>Transport</a:t>
            </a:r>
            <a:r>
              <a:rPr lang="fr-FR" dirty="0"/>
              <a:t> </a:t>
            </a:r>
            <a:r>
              <a:rPr lang="fr-FR" dirty="0" smtClean="0"/>
              <a:t>: SMTC de Grenoble</a:t>
            </a:r>
          </a:p>
          <a:p>
            <a:r>
              <a:rPr lang="fr-FR" dirty="0" smtClean="0"/>
              <a:t>Energie : électricité et gaz</a:t>
            </a:r>
          </a:p>
          <a:p>
            <a:r>
              <a:rPr lang="fr-FR" dirty="0" smtClean="0"/>
              <a:t>Petite enfance</a:t>
            </a:r>
          </a:p>
          <a:p>
            <a:r>
              <a:rPr lang="fr-FR" dirty="0" smtClean="0"/>
              <a:t>Aides aux logements</a:t>
            </a:r>
          </a:p>
        </p:txBody>
      </p:sp>
    </p:spTree>
    <p:extLst>
      <p:ext uri="{BB962C8B-B14F-4D97-AF65-F5344CB8AC3E}">
        <p14:creationId xmlns:p14="http://schemas.microsoft.com/office/powerpoint/2010/main" val="2634453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5 choix structurants de l’aide préventive économique</a:t>
            </a:r>
            <a:endParaRPr lang="fr-FR" dirty="0"/>
          </a:p>
        </p:txBody>
      </p:sp>
      <p:sp>
        <p:nvSpPr>
          <p:cNvPr id="4" name="Espace réservé du pied de page 3"/>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8" name="Espace réservé du numéro de diapositive 7"/>
          <p:cNvSpPr>
            <a:spLocks noGrp="1"/>
          </p:cNvSpPr>
          <p:nvPr>
            <p:ph type="sldNum" sz="quarter" idx="12"/>
          </p:nvPr>
        </p:nvSpPr>
        <p:spPr/>
        <p:txBody>
          <a:bodyPr/>
          <a:lstStyle/>
          <a:p>
            <a:fld id="{332CDC0A-01E6-044A-A362-F1C1ADCE5732}" type="slidenum">
              <a:rPr lang="fr-FR" smtClean="0"/>
              <a:pPr/>
              <a:t>51</a:t>
            </a:fld>
            <a:endParaRPr lang="fr-FR" dirty="0"/>
          </a:p>
        </p:txBody>
      </p:sp>
      <p:sp>
        <p:nvSpPr>
          <p:cNvPr id="5" name="Espace réservé du texte 4"/>
          <p:cNvSpPr>
            <a:spLocks noGrp="1"/>
          </p:cNvSpPr>
          <p:nvPr>
            <p:ph type="body" sz="quarter" idx="13"/>
          </p:nvPr>
        </p:nvSpPr>
        <p:spPr/>
        <p:txBody>
          <a:bodyPr/>
          <a:lstStyle/>
          <a:p>
            <a:r>
              <a:rPr lang="fr-FR" dirty="0" smtClean="0"/>
              <a:t>2.2</a:t>
            </a:r>
            <a:endParaRPr lang="fr-FR" dirty="0"/>
          </a:p>
        </p:txBody>
      </p:sp>
      <p:graphicFrame>
        <p:nvGraphicFramePr>
          <p:cNvPr id="6" name="Espace réservé du contenu 5"/>
          <p:cNvGraphicFramePr>
            <a:graphicFrameLocks noGrp="1"/>
          </p:cNvGraphicFramePr>
          <p:nvPr>
            <p:ph sz="quarter" idx="14"/>
            <p:extLst>
              <p:ext uri="{D42A27DB-BD31-4B8C-83A1-F6EECF244321}">
                <p14:modId xmlns:p14="http://schemas.microsoft.com/office/powerpoint/2010/main" val="3745345792"/>
              </p:ext>
            </p:extLst>
          </p:nvPr>
        </p:nvGraphicFramePr>
        <p:xfrm>
          <a:off x="2092325" y="1252008"/>
          <a:ext cx="7556500" cy="456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llipse 2"/>
          <p:cNvSpPr/>
          <p:nvPr/>
        </p:nvSpPr>
        <p:spPr>
          <a:xfrm>
            <a:off x="4917017" y="1252008"/>
            <a:ext cx="313266" cy="3175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smtClean="0"/>
              <a:t>1</a:t>
            </a:r>
            <a:endParaRPr lang="fr-FR" dirty="0"/>
          </a:p>
        </p:txBody>
      </p:sp>
      <p:sp>
        <p:nvSpPr>
          <p:cNvPr id="9" name="Ellipse 8"/>
          <p:cNvSpPr/>
          <p:nvPr/>
        </p:nvSpPr>
        <p:spPr>
          <a:xfrm>
            <a:off x="6568017" y="2496608"/>
            <a:ext cx="313266" cy="3175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smtClean="0"/>
              <a:t>2</a:t>
            </a:r>
            <a:endParaRPr lang="fr-FR" dirty="0"/>
          </a:p>
        </p:txBody>
      </p:sp>
      <p:sp>
        <p:nvSpPr>
          <p:cNvPr id="10" name="Ellipse 9"/>
          <p:cNvSpPr/>
          <p:nvPr/>
        </p:nvSpPr>
        <p:spPr>
          <a:xfrm>
            <a:off x="6120342" y="4638675"/>
            <a:ext cx="313266" cy="3175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smtClean="0"/>
              <a:t>3</a:t>
            </a:r>
            <a:endParaRPr lang="fr-FR" dirty="0"/>
          </a:p>
        </p:txBody>
      </p:sp>
      <p:sp>
        <p:nvSpPr>
          <p:cNvPr id="11" name="Ellipse 10"/>
          <p:cNvSpPr/>
          <p:nvPr/>
        </p:nvSpPr>
        <p:spPr>
          <a:xfrm>
            <a:off x="3750205" y="4638675"/>
            <a:ext cx="313266" cy="3175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smtClean="0"/>
              <a:t>4</a:t>
            </a:r>
            <a:endParaRPr lang="fr-FR" dirty="0"/>
          </a:p>
        </p:txBody>
      </p:sp>
      <p:sp>
        <p:nvSpPr>
          <p:cNvPr id="12" name="Ellipse 11"/>
          <p:cNvSpPr/>
          <p:nvPr/>
        </p:nvSpPr>
        <p:spPr>
          <a:xfrm>
            <a:off x="3141593" y="2496608"/>
            <a:ext cx="313266" cy="3175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smtClean="0"/>
              <a:t>5</a:t>
            </a:r>
            <a:endParaRPr lang="fr-FR" dirty="0"/>
          </a:p>
        </p:txBody>
      </p:sp>
      <p:sp>
        <p:nvSpPr>
          <p:cNvPr id="18" name="ZoneTexte 17"/>
          <p:cNvSpPr txBox="1"/>
          <p:nvPr/>
        </p:nvSpPr>
        <p:spPr>
          <a:xfrm>
            <a:off x="374051" y="1481667"/>
            <a:ext cx="2366964" cy="4064000"/>
          </a:xfrm>
          <a:prstGeom prst="rect">
            <a:avLst/>
          </a:prstGeom>
        </p:spPr>
        <p:txBody>
          <a:bodyPr vert="horz" wrap="square" lIns="91440" tIns="45720" rIns="91440" bIns="45720" rtlCol="0" anchor="ctr">
            <a:noAutofit/>
          </a:bodyPr>
          <a:lstStyle/>
          <a:p>
            <a:pPr defTabSz="914400"/>
            <a:r>
              <a:rPr lang="fr-FR" dirty="0" smtClean="0"/>
              <a:t>Il ressort des retours d’expériences que 5 choix </a:t>
            </a:r>
            <a:r>
              <a:rPr lang="fr-FR" u="sng" dirty="0" smtClean="0"/>
              <a:t>structurants et indépendants </a:t>
            </a:r>
            <a:r>
              <a:rPr lang="fr-FR" dirty="0" smtClean="0"/>
              <a:t>interviennent dans l’élaboration du dispositif préventif économique</a:t>
            </a:r>
          </a:p>
        </p:txBody>
      </p:sp>
    </p:spTree>
    <p:extLst>
      <p:ext uri="{BB962C8B-B14F-4D97-AF65-F5344CB8AC3E}">
        <p14:creationId xmlns:p14="http://schemas.microsoft.com/office/powerpoint/2010/main" val="15287742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tarification progressive et différenciée</a:t>
            </a:r>
            <a:endParaRPr lang="fr-FR" dirty="0"/>
          </a:p>
        </p:txBody>
      </p:sp>
      <p:sp>
        <p:nvSpPr>
          <p:cNvPr id="5" name="Espace réservé du texte 4"/>
          <p:cNvSpPr>
            <a:spLocks noGrp="1"/>
          </p:cNvSpPr>
          <p:nvPr>
            <p:ph type="body" sz="quarter" idx="13"/>
          </p:nvPr>
        </p:nvSpPr>
        <p:spPr/>
        <p:txBody>
          <a:bodyPr>
            <a:normAutofit lnSpcReduction="10000"/>
          </a:bodyPr>
          <a:lstStyle/>
          <a:p>
            <a:r>
              <a:rPr lang="fr-FR" sz="1800" dirty="0" smtClean="0"/>
              <a:t>Choix </a:t>
            </a:r>
            <a:r>
              <a:rPr lang="fr-FR" dirty="0" smtClean="0"/>
              <a:t>1</a:t>
            </a:r>
            <a:endParaRPr lang="fr-FR" dirty="0"/>
          </a:p>
        </p:txBody>
      </p:sp>
      <p:sp>
        <p:nvSpPr>
          <p:cNvPr id="6" name="Espace réservé du contenu 5"/>
          <p:cNvSpPr>
            <a:spLocks noGrp="1"/>
          </p:cNvSpPr>
          <p:nvPr>
            <p:ph sz="quarter" idx="14"/>
          </p:nvPr>
        </p:nvSpPr>
        <p:spPr>
          <a:xfrm>
            <a:off x="1381126" y="1073255"/>
            <a:ext cx="7762874" cy="5297085"/>
          </a:xfrm>
        </p:spPr>
        <p:txBody>
          <a:bodyPr>
            <a:normAutofit fontScale="70000" lnSpcReduction="20000"/>
          </a:bodyPr>
          <a:lstStyle/>
          <a:p>
            <a:r>
              <a:rPr lang="fr-FR" u="sng" dirty="0" smtClean="0"/>
              <a:t>Principes</a:t>
            </a:r>
            <a:r>
              <a:rPr lang="fr-FR" dirty="0" smtClean="0"/>
              <a:t> :</a:t>
            </a:r>
          </a:p>
          <a:p>
            <a:pPr lvl="1"/>
            <a:r>
              <a:rPr lang="fr-FR" b="1" dirty="0" smtClean="0"/>
              <a:t>Progressive</a:t>
            </a:r>
            <a:r>
              <a:rPr lang="fr-FR" dirty="0" smtClean="0"/>
              <a:t> : faire payer davantage les gros consommateurs par un mécanisme de tranches de consommation</a:t>
            </a:r>
          </a:p>
          <a:p>
            <a:pPr lvl="1"/>
            <a:r>
              <a:rPr lang="fr-FR" b="1" dirty="0" smtClean="0"/>
              <a:t>Différenciée</a:t>
            </a:r>
            <a:r>
              <a:rPr lang="fr-FR" dirty="0" smtClean="0"/>
              <a:t> : faire payer davantage les professionnels</a:t>
            </a:r>
          </a:p>
          <a:p>
            <a:pPr lvl="1"/>
            <a:r>
              <a:rPr lang="fr-FR" dirty="0" smtClean="0"/>
              <a:t>Objectifs communs : </a:t>
            </a:r>
          </a:p>
          <a:p>
            <a:pPr lvl="2"/>
            <a:r>
              <a:rPr lang="fr-FR" b="1" dirty="0" smtClean="0">
                <a:solidFill>
                  <a:schemeClr val="accent1"/>
                </a:solidFill>
              </a:rPr>
              <a:t>faire payer moins cher </a:t>
            </a:r>
            <a:r>
              <a:rPr lang="fr-FR" b="1" u="sng" dirty="0" smtClean="0">
                <a:solidFill>
                  <a:schemeClr val="accent1"/>
                </a:solidFill>
              </a:rPr>
              <a:t>tous</a:t>
            </a:r>
            <a:r>
              <a:rPr lang="fr-FR" b="1" dirty="0" smtClean="0">
                <a:solidFill>
                  <a:schemeClr val="accent1"/>
                </a:solidFill>
              </a:rPr>
              <a:t> les ménages </a:t>
            </a:r>
            <a:r>
              <a:rPr lang="fr-FR" dirty="0" smtClean="0"/>
              <a:t>(y compris les ménages aisés)</a:t>
            </a:r>
          </a:p>
          <a:p>
            <a:pPr lvl="2"/>
            <a:r>
              <a:rPr lang="fr-FR" dirty="0" smtClean="0"/>
              <a:t>Sensibiliser à la maîtrise des consommations</a:t>
            </a:r>
          </a:p>
          <a:p>
            <a:pPr lvl="1"/>
            <a:r>
              <a:rPr lang="fr-FR" dirty="0" smtClean="0"/>
              <a:t>Les objectifs ne sont pas « sociaux » mais ont un impact social.</a:t>
            </a:r>
          </a:p>
          <a:p>
            <a:r>
              <a:rPr lang="fr-FR" u="sng" dirty="0" smtClean="0"/>
              <a:t>Limites</a:t>
            </a:r>
            <a:r>
              <a:rPr lang="fr-FR" dirty="0" smtClean="0"/>
              <a:t> :</a:t>
            </a:r>
          </a:p>
          <a:p>
            <a:pPr lvl="1"/>
            <a:r>
              <a:rPr lang="fr-FR" dirty="0" smtClean="0"/>
              <a:t>Pas de prise en compte la composition du foyer : </a:t>
            </a:r>
          </a:p>
          <a:p>
            <a:pPr lvl="2"/>
            <a:r>
              <a:rPr lang="fr-FR" dirty="0"/>
              <a:t>Le </a:t>
            </a:r>
            <a:r>
              <a:rPr lang="fr-FR" b="1" dirty="0"/>
              <a:t>message</a:t>
            </a:r>
            <a:r>
              <a:rPr lang="fr-FR" dirty="0"/>
              <a:t> sur les tranches </a:t>
            </a:r>
            <a:r>
              <a:rPr lang="fr-FR" dirty="0" smtClean="0"/>
              <a:t>peut être </a:t>
            </a:r>
            <a:r>
              <a:rPr lang="fr-FR" b="1" dirty="0" smtClean="0"/>
              <a:t>mal interprété </a:t>
            </a:r>
            <a:r>
              <a:rPr lang="fr-FR" dirty="0" smtClean="0"/>
              <a:t>en fonction de la taille du ménage </a:t>
            </a:r>
            <a:endParaRPr lang="fr-FR" dirty="0"/>
          </a:p>
          <a:p>
            <a:pPr lvl="2"/>
            <a:r>
              <a:rPr lang="fr-FR" dirty="0" smtClean="0"/>
              <a:t>les </a:t>
            </a:r>
            <a:r>
              <a:rPr lang="fr-FR" b="1" dirty="0" smtClean="0">
                <a:solidFill>
                  <a:schemeClr val="accent1"/>
                </a:solidFill>
              </a:rPr>
              <a:t>familles nombreuses sont pénalisées </a:t>
            </a:r>
            <a:r>
              <a:rPr lang="fr-FR" dirty="0" smtClean="0"/>
              <a:t>au profit des petits consommateurs</a:t>
            </a:r>
          </a:p>
          <a:p>
            <a:pPr lvl="1"/>
            <a:r>
              <a:rPr lang="fr-FR" dirty="0" smtClean="0"/>
              <a:t>Il n’y a pas d’enjeu à la baisse des consommations sur Grenoble</a:t>
            </a:r>
          </a:p>
          <a:p>
            <a:pPr lvl="1"/>
            <a:r>
              <a:rPr lang="fr-FR" b="1" dirty="0" smtClean="0">
                <a:solidFill>
                  <a:schemeClr val="accent1"/>
                </a:solidFill>
              </a:rPr>
              <a:t>Complexité </a:t>
            </a:r>
            <a:r>
              <a:rPr lang="fr-FR" dirty="0" smtClean="0">
                <a:solidFill>
                  <a:schemeClr val="accent1"/>
                </a:solidFill>
              </a:rPr>
              <a:t> </a:t>
            </a:r>
            <a:r>
              <a:rPr lang="fr-FR" dirty="0" smtClean="0"/>
              <a:t>de mise en œuvre logiciel et coût important</a:t>
            </a:r>
          </a:p>
          <a:p>
            <a:pPr lvl="1"/>
            <a:r>
              <a:rPr lang="fr-FR" dirty="0" smtClean="0"/>
              <a:t>Nécessite d’avoir des </a:t>
            </a:r>
            <a:r>
              <a:rPr lang="fr-FR" b="1" dirty="0" smtClean="0">
                <a:solidFill>
                  <a:schemeClr val="accent1"/>
                </a:solidFill>
              </a:rPr>
              <a:t>gros consommateurs </a:t>
            </a:r>
            <a:r>
              <a:rPr lang="fr-FR" dirty="0" smtClean="0"/>
              <a:t>qui acceptent l’augmentation ! </a:t>
            </a:r>
          </a:p>
          <a:p>
            <a:pPr lvl="1"/>
            <a:endParaRPr lang="fr-FR" dirty="0" smtClean="0"/>
          </a:p>
          <a:p>
            <a:r>
              <a:rPr lang="fr-FR" u="sng" dirty="0" smtClean="0"/>
              <a:t>Collectivité ayant mis en œuvre la tarification progressive :</a:t>
            </a:r>
          </a:p>
          <a:p>
            <a:pPr lvl="1"/>
            <a:r>
              <a:rPr lang="fr-FR" dirty="0" smtClean="0"/>
              <a:t>Dunkerque, Rennes, Niort, Libourne</a:t>
            </a:r>
          </a:p>
          <a:p>
            <a:r>
              <a:rPr lang="fr-FR" u="sng" dirty="0" smtClean="0"/>
              <a:t>Applicabilité à l’agglomération </a:t>
            </a:r>
            <a:r>
              <a:rPr lang="fr-FR" dirty="0" smtClean="0"/>
              <a:t>: ??</a:t>
            </a:r>
          </a:p>
        </p:txBody>
      </p:sp>
      <p:sp>
        <p:nvSpPr>
          <p:cNvPr id="8" name="Espace réservé du numéro de diapositive 7"/>
          <p:cNvSpPr>
            <a:spLocks noGrp="1"/>
          </p:cNvSpPr>
          <p:nvPr>
            <p:ph type="sldNum" sz="quarter" idx="12"/>
          </p:nvPr>
        </p:nvSpPr>
        <p:spPr/>
        <p:txBody>
          <a:bodyPr/>
          <a:lstStyle/>
          <a:p>
            <a:fld id="{332CDC0A-01E6-044A-A362-F1C1ADCE5732}" type="slidenum">
              <a:rPr lang="fr-FR" smtClean="0"/>
              <a:t>52</a:t>
            </a:fld>
            <a:endParaRPr lang="fr-FR" dirty="0"/>
          </a:p>
        </p:txBody>
      </p:sp>
      <p:sp>
        <p:nvSpPr>
          <p:cNvPr id="4" name="Espace réservé du pied de page 3"/>
          <p:cNvSpPr>
            <a:spLocks noGrp="1"/>
          </p:cNvSpPr>
          <p:nvPr>
            <p:ph type="ftr" sz="quarter" idx="11"/>
          </p:nvPr>
        </p:nvSpPr>
        <p:spPr/>
        <p:txBody>
          <a:bodyPr/>
          <a:lstStyle/>
          <a:p>
            <a:r>
              <a:rPr lang="fr-FR" smtClean="0"/>
              <a:t>Grenoble - Expérimentation loi Brottes pour l'accès à l'eau</a:t>
            </a:r>
            <a:endParaRPr lang="fr-FR" dirty="0"/>
          </a:p>
        </p:txBody>
      </p:sp>
    </p:spTree>
    <p:extLst>
      <p:ext uri="{BB962C8B-B14F-4D97-AF65-F5344CB8AC3E}">
        <p14:creationId xmlns:p14="http://schemas.microsoft.com/office/powerpoint/2010/main" val="34620850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Niveau de prise en compte de la précarité en eau ?</a:t>
            </a:r>
            <a:endParaRPr lang="fr-FR" dirty="0"/>
          </a:p>
        </p:txBody>
      </p:sp>
      <p:sp>
        <p:nvSpPr>
          <p:cNvPr id="3" name="Espace réservé du pied de page 2"/>
          <p:cNvSpPr>
            <a:spLocks noGrp="1"/>
          </p:cNvSpPr>
          <p:nvPr>
            <p:ph type="ftr" sz="quarter" idx="11"/>
          </p:nvPr>
        </p:nvSpPr>
        <p:spPr/>
        <p:txBody>
          <a:bodyPr/>
          <a:lstStyle/>
          <a:p>
            <a:r>
              <a:rPr lang="fr-FR"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pPr/>
              <a:t>53</a:t>
            </a:fld>
            <a:endParaRPr lang="fr-FR" dirty="0"/>
          </a:p>
        </p:txBody>
      </p:sp>
      <p:sp>
        <p:nvSpPr>
          <p:cNvPr id="5" name="Espace réservé du texte 4"/>
          <p:cNvSpPr>
            <a:spLocks noGrp="1"/>
          </p:cNvSpPr>
          <p:nvPr>
            <p:ph type="body" sz="quarter" idx="13"/>
          </p:nvPr>
        </p:nvSpPr>
        <p:spPr/>
        <p:txBody>
          <a:bodyPr>
            <a:normAutofit lnSpcReduction="10000"/>
          </a:bodyPr>
          <a:lstStyle/>
          <a:p>
            <a:r>
              <a:rPr lang="fr-FR" sz="1800" dirty="0" smtClean="0"/>
              <a:t>Choix </a:t>
            </a:r>
            <a:r>
              <a:rPr lang="fr-FR" dirty="0" smtClean="0"/>
              <a:t>2</a:t>
            </a:r>
            <a:endParaRPr lang="fr-FR" dirty="0"/>
          </a:p>
        </p:txBody>
      </p:sp>
      <p:sp>
        <p:nvSpPr>
          <p:cNvPr id="6" name="Espace réservé du contenu 5"/>
          <p:cNvSpPr>
            <a:spLocks noGrp="1"/>
          </p:cNvSpPr>
          <p:nvPr>
            <p:ph sz="quarter" idx="14"/>
          </p:nvPr>
        </p:nvSpPr>
        <p:spPr>
          <a:xfrm>
            <a:off x="1349375" y="1088418"/>
            <a:ext cx="7556500" cy="5555847"/>
          </a:xfrm>
        </p:spPr>
        <p:txBody>
          <a:bodyPr>
            <a:normAutofit fontScale="77500" lnSpcReduction="20000"/>
          </a:bodyPr>
          <a:lstStyle/>
          <a:p>
            <a:r>
              <a:rPr lang="fr-FR" dirty="0" smtClean="0"/>
              <a:t>L’analyse qualitative de la précarité montre que dans la majorité des cas , la facture d’eau pèse assez peu dans le budget global (1% à 2%)</a:t>
            </a:r>
          </a:p>
          <a:p>
            <a:r>
              <a:rPr lang="fr-FR" dirty="0" smtClean="0"/>
              <a:t>Le non paiement des factures est dû à une précarité globale (logement, énergie, </a:t>
            </a:r>
            <a:r>
              <a:rPr lang="fr-FR" dirty="0" err="1" smtClean="0"/>
              <a:t>etc</a:t>
            </a:r>
            <a:r>
              <a:rPr lang="fr-FR" dirty="0" smtClean="0"/>
              <a:t>).</a:t>
            </a:r>
          </a:p>
          <a:p>
            <a:endParaRPr lang="fr-FR" dirty="0" smtClean="0"/>
          </a:p>
          <a:p>
            <a:r>
              <a:rPr lang="fr-FR" b="1" dirty="0" smtClean="0">
                <a:solidFill>
                  <a:schemeClr val="accent1"/>
                </a:solidFill>
              </a:rPr>
              <a:t>Quelle est la responsabilité du service de l’eau </a:t>
            </a:r>
            <a:r>
              <a:rPr lang="fr-FR" dirty="0" smtClean="0"/>
              <a:t>face aux situations de précarité ? </a:t>
            </a:r>
          </a:p>
          <a:p>
            <a:pPr lvl="1"/>
            <a:r>
              <a:rPr lang="fr-FR" dirty="0" smtClean="0"/>
              <a:t>Le service doit-il contribuer à la réduction de la précarité dans son ensemble ? Apporter une aide indépendante du poids réel de la facture d’eau dans le budget du ménage </a:t>
            </a:r>
            <a:br>
              <a:rPr lang="fr-FR" dirty="0" smtClean="0"/>
            </a:br>
            <a:r>
              <a:rPr lang="fr-FR" dirty="0" smtClean="0">
                <a:sym typeface="Wingdings" panose="05000000000000000000" pitchFamily="2" charset="2"/>
              </a:rPr>
              <a:t> </a:t>
            </a:r>
            <a:r>
              <a:rPr lang="fr-FR" u="sng" dirty="0" smtClean="0">
                <a:sym typeface="Wingdings" panose="05000000000000000000" pitchFamily="2" charset="2"/>
              </a:rPr>
              <a:t>Aider « tous les précaires »</a:t>
            </a:r>
            <a:endParaRPr lang="fr-FR" u="sng" dirty="0" smtClean="0"/>
          </a:p>
          <a:p>
            <a:pPr lvl="1"/>
            <a:r>
              <a:rPr lang="fr-FR" dirty="0" smtClean="0"/>
              <a:t>Le service doit-il s’assurer que le poids d’une facture d’eau normale ne pèse pas trop lourd dans le budget des ménages ? Assumer que le service ne peut pas résoudre tous les problèmes de précarité. </a:t>
            </a:r>
            <a:br>
              <a:rPr lang="fr-FR" dirty="0" smtClean="0"/>
            </a:br>
            <a:r>
              <a:rPr lang="fr-FR" dirty="0" smtClean="0">
                <a:sym typeface="Wingdings" panose="05000000000000000000" pitchFamily="2" charset="2"/>
              </a:rPr>
              <a:t> </a:t>
            </a:r>
            <a:r>
              <a:rPr lang="fr-FR" u="sng" dirty="0" smtClean="0"/>
              <a:t>Aider uniquement « les précaires en eau »</a:t>
            </a:r>
          </a:p>
          <a:p>
            <a:pPr lvl="1"/>
            <a:endParaRPr lang="fr-FR" u="sng" dirty="0" smtClean="0"/>
          </a:p>
          <a:p>
            <a:r>
              <a:rPr lang="fr-FR" dirty="0" smtClean="0"/>
              <a:t>Ce choix est structurant tant en termes de nombre de bénéficiaires que de choix des critères permettant de définir le montant de l’aide à accorder (3% ? Quelle ressources ? Quels volumes « normaux » ?)</a:t>
            </a:r>
            <a:endParaRPr lang="fr-FR" dirty="0"/>
          </a:p>
        </p:txBody>
      </p:sp>
    </p:spTree>
    <p:extLst>
      <p:ext uri="{BB962C8B-B14F-4D97-AF65-F5344CB8AC3E}">
        <p14:creationId xmlns:p14="http://schemas.microsoft.com/office/powerpoint/2010/main" val="7540425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Niveau de prise en compte de la précarité en eau ?</a:t>
            </a:r>
            <a:endParaRPr lang="fr-FR" dirty="0"/>
          </a:p>
        </p:txBody>
      </p:sp>
      <p:sp>
        <p:nvSpPr>
          <p:cNvPr id="3" name="Espace réservé du pied de page 2"/>
          <p:cNvSpPr>
            <a:spLocks noGrp="1"/>
          </p:cNvSpPr>
          <p:nvPr>
            <p:ph type="ftr" sz="quarter" idx="11"/>
          </p:nvPr>
        </p:nvSpPr>
        <p:spPr/>
        <p:txBody>
          <a:bodyPr/>
          <a:lstStyle/>
          <a:p>
            <a:r>
              <a:rPr lang="fr-FR"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54</a:t>
            </a:fld>
            <a:endParaRPr lang="fr-FR" dirty="0"/>
          </a:p>
        </p:txBody>
      </p:sp>
      <p:sp>
        <p:nvSpPr>
          <p:cNvPr id="5" name="Espace réservé du texte 4"/>
          <p:cNvSpPr>
            <a:spLocks noGrp="1"/>
          </p:cNvSpPr>
          <p:nvPr>
            <p:ph type="body" sz="quarter" idx="13"/>
          </p:nvPr>
        </p:nvSpPr>
        <p:spPr/>
        <p:txBody>
          <a:bodyPr>
            <a:normAutofit lnSpcReduction="10000"/>
          </a:bodyPr>
          <a:lstStyle/>
          <a:p>
            <a:r>
              <a:rPr lang="fr-FR" sz="1800" dirty="0" smtClean="0"/>
              <a:t>Choix </a:t>
            </a:r>
            <a:r>
              <a:rPr lang="fr-FR" dirty="0" smtClean="0"/>
              <a:t>2</a:t>
            </a:r>
            <a:endParaRPr lang="fr-FR" dirty="0"/>
          </a:p>
        </p:txBody>
      </p:sp>
      <p:graphicFrame>
        <p:nvGraphicFramePr>
          <p:cNvPr id="8" name="Espace réservé du contenu 7"/>
          <p:cNvGraphicFramePr>
            <a:graphicFrameLocks noGrp="1"/>
          </p:cNvGraphicFramePr>
          <p:nvPr>
            <p:ph sz="quarter" idx="14"/>
            <p:extLst/>
          </p:nvPr>
        </p:nvGraphicFramePr>
        <p:xfrm>
          <a:off x="357189" y="1084468"/>
          <a:ext cx="8420098" cy="5619945"/>
        </p:xfrm>
        <a:graphic>
          <a:graphicData uri="http://schemas.openxmlformats.org/drawingml/2006/table">
            <a:tbl>
              <a:tblPr firstRow="1" firstCol="1" bandRow="1">
                <a:tableStyleId>{5C22544A-7EE6-4342-B048-85BDC9FD1C3A}</a:tableStyleId>
              </a:tblPr>
              <a:tblGrid>
                <a:gridCol w="1176545"/>
                <a:gridCol w="3381166"/>
                <a:gridCol w="3862387"/>
              </a:tblGrid>
              <a:tr h="622698">
                <a:tc>
                  <a:txBody>
                    <a:bodyPr/>
                    <a:lstStyle/>
                    <a:p>
                      <a:pPr algn="just">
                        <a:spcBef>
                          <a:spcPts val="300"/>
                        </a:spcBef>
                        <a:spcAft>
                          <a:spcPts val="300"/>
                        </a:spcAft>
                      </a:pPr>
                      <a:r>
                        <a:rPr lang="fr-FR" sz="1800" dirty="0">
                          <a:effectLst/>
                        </a:rPr>
                        <a:t> </a:t>
                      </a: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tc>
                <a:tc>
                  <a:txBody>
                    <a:bodyPr/>
                    <a:lstStyle/>
                    <a:p>
                      <a:pPr algn="ctr">
                        <a:spcBef>
                          <a:spcPts val="300"/>
                        </a:spcBef>
                        <a:spcAft>
                          <a:spcPts val="300"/>
                        </a:spcAft>
                      </a:pPr>
                      <a:r>
                        <a:rPr lang="fr-FR" sz="1800" dirty="0">
                          <a:effectLst/>
                        </a:rPr>
                        <a:t>Scénario  : </a:t>
                      </a:r>
                      <a:r>
                        <a:rPr lang="fr-FR" sz="1800" dirty="0" smtClean="0">
                          <a:effectLst/>
                        </a:rPr>
                        <a:t>Aider les</a:t>
                      </a:r>
                      <a:r>
                        <a:rPr lang="fr-FR" sz="1800" baseline="0" dirty="0" smtClean="0">
                          <a:effectLst/>
                        </a:rPr>
                        <a:t> </a:t>
                      </a:r>
                      <a:br>
                        <a:rPr lang="fr-FR" sz="1800" baseline="0" dirty="0" smtClean="0">
                          <a:effectLst/>
                        </a:rPr>
                      </a:br>
                      <a:r>
                        <a:rPr lang="fr-FR" sz="1800" dirty="0" smtClean="0">
                          <a:effectLst/>
                        </a:rPr>
                        <a:t>Précaire </a:t>
                      </a:r>
                      <a:r>
                        <a:rPr lang="fr-FR" sz="1800" dirty="0">
                          <a:effectLst/>
                        </a:rPr>
                        <a:t>en eau</a:t>
                      </a: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tc>
                <a:tc>
                  <a:txBody>
                    <a:bodyPr/>
                    <a:lstStyle/>
                    <a:p>
                      <a:pPr algn="ctr">
                        <a:spcBef>
                          <a:spcPts val="300"/>
                        </a:spcBef>
                        <a:spcAft>
                          <a:spcPts val="300"/>
                        </a:spcAft>
                      </a:pPr>
                      <a:r>
                        <a:rPr lang="fr-FR" sz="1800" dirty="0">
                          <a:effectLst/>
                        </a:rPr>
                        <a:t>Scénario  : </a:t>
                      </a:r>
                      <a:r>
                        <a:rPr lang="fr-FR" sz="1800" dirty="0" smtClean="0">
                          <a:effectLst/>
                        </a:rPr>
                        <a:t>Aider</a:t>
                      </a:r>
                      <a:r>
                        <a:rPr lang="fr-FR" sz="1800" baseline="0" dirty="0" smtClean="0">
                          <a:effectLst/>
                        </a:rPr>
                        <a:t> </a:t>
                      </a:r>
                      <a:br>
                        <a:rPr lang="fr-FR" sz="1800" baseline="0" dirty="0" smtClean="0">
                          <a:effectLst/>
                        </a:rPr>
                      </a:br>
                      <a:r>
                        <a:rPr lang="fr-FR" sz="1800" baseline="0" dirty="0" smtClean="0">
                          <a:effectLst/>
                        </a:rPr>
                        <a:t>tous les p</a:t>
                      </a:r>
                      <a:r>
                        <a:rPr lang="fr-FR" sz="1800" dirty="0" smtClean="0">
                          <a:effectLst/>
                        </a:rPr>
                        <a:t>récaires</a:t>
                      </a: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tc>
              </a:tr>
              <a:tr h="1012633">
                <a:tc>
                  <a:txBody>
                    <a:bodyPr/>
                    <a:lstStyle/>
                    <a:p>
                      <a:pPr algn="l">
                        <a:spcBef>
                          <a:spcPts val="300"/>
                        </a:spcBef>
                        <a:spcAft>
                          <a:spcPts val="300"/>
                        </a:spcAft>
                      </a:pPr>
                      <a:r>
                        <a:rPr lang="fr-FR" sz="1600" dirty="0">
                          <a:effectLst/>
                        </a:rPr>
                        <a:t>Logique</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nchor="ctr"/>
                </a:tc>
                <a:tc>
                  <a:txBody>
                    <a:bodyPr/>
                    <a:lstStyle/>
                    <a:p>
                      <a:pPr algn="ctr">
                        <a:spcBef>
                          <a:spcPts val="300"/>
                        </a:spcBef>
                        <a:spcAft>
                          <a:spcPts val="300"/>
                        </a:spcAft>
                      </a:pPr>
                      <a:r>
                        <a:rPr lang="fr-FR" sz="1400" dirty="0">
                          <a:effectLst/>
                        </a:rPr>
                        <a:t>Le service de l’eau assure que la facture d’eau pour une consommation normale (40 m</a:t>
                      </a:r>
                      <a:r>
                        <a:rPr lang="fr-FR" sz="1400" baseline="30000" dirty="0">
                          <a:effectLst/>
                        </a:rPr>
                        <a:t>3</a:t>
                      </a:r>
                      <a:r>
                        <a:rPr lang="fr-FR" sz="1400" dirty="0">
                          <a:effectLst/>
                        </a:rPr>
                        <a:t> </a:t>
                      </a:r>
                      <a:r>
                        <a:rPr lang="fr-FR" sz="1400" dirty="0" smtClean="0">
                          <a:effectLst/>
                        </a:rPr>
                        <a:t>par </a:t>
                      </a:r>
                      <a:r>
                        <a:rPr lang="fr-FR" sz="1400" dirty="0">
                          <a:effectLst/>
                        </a:rPr>
                        <a:t>personne) ne dépassera pas 3% du budget du ménage.</a:t>
                      </a:r>
                      <a:endParaRPr lang="fr-F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nchor="ctr"/>
                </a:tc>
                <a:tc>
                  <a:txBody>
                    <a:bodyPr/>
                    <a:lstStyle/>
                    <a:p>
                      <a:pPr algn="ctr">
                        <a:spcBef>
                          <a:spcPts val="300"/>
                        </a:spcBef>
                        <a:spcAft>
                          <a:spcPts val="300"/>
                        </a:spcAft>
                      </a:pPr>
                      <a:r>
                        <a:rPr lang="fr-FR" sz="1400" dirty="0">
                          <a:effectLst/>
                        </a:rPr>
                        <a:t>Le service de l’eau aide tous les ménages précaires avec une aide de </a:t>
                      </a:r>
                      <a:r>
                        <a:rPr lang="fr-FR" sz="1400" dirty="0" smtClean="0">
                          <a:effectLst/>
                        </a:rPr>
                        <a:t>X </a:t>
                      </a:r>
                      <a:r>
                        <a:rPr lang="fr-FR" sz="1400" dirty="0">
                          <a:effectLst/>
                        </a:rPr>
                        <a:t>€ en moyenne</a:t>
                      </a:r>
                      <a:endParaRPr lang="fr-F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nchor="ctr"/>
                </a:tc>
              </a:tr>
              <a:tr h="422816">
                <a:tc>
                  <a:txBody>
                    <a:bodyPr/>
                    <a:lstStyle/>
                    <a:p>
                      <a:pPr algn="l">
                        <a:spcBef>
                          <a:spcPts val="300"/>
                        </a:spcBef>
                        <a:spcAft>
                          <a:spcPts val="300"/>
                        </a:spcAft>
                      </a:pPr>
                      <a:r>
                        <a:rPr lang="fr-FR" sz="1600" dirty="0">
                          <a:effectLst/>
                        </a:rPr>
                        <a:t>Cible</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nchor="ctr"/>
                </a:tc>
                <a:tc>
                  <a:txBody>
                    <a:bodyPr/>
                    <a:lstStyle/>
                    <a:p>
                      <a:pPr algn="ctr">
                        <a:spcBef>
                          <a:spcPts val="300"/>
                        </a:spcBef>
                        <a:spcAft>
                          <a:spcPts val="300"/>
                        </a:spcAft>
                      </a:pPr>
                      <a:r>
                        <a:rPr lang="fr-FR" sz="1400" baseline="0" dirty="0" smtClean="0">
                          <a:effectLst/>
                          <a:latin typeface="Calibri" panose="020F0502020204030204" pitchFamily="34" charset="0"/>
                          <a:ea typeface="Times New Roman" panose="02020603050405020304" pitchFamily="18" charset="0"/>
                          <a:cs typeface="Calibri" panose="020F0502020204030204" pitchFamily="34" charset="0"/>
                        </a:rPr>
                        <a:t>En première approche : 3800 bénéficiaires</a:t>
                      </a:r>
                      <a:endParaRPr lang="fr-F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nchor="ctr"/>
                </a:tc>
                <a:tc>
                  <a:txBody>
                    <a:bodyPr/>
                    <a:lstStyle/>
                    <a:p>
                      <a:pPr algn="ctr">
                        <a:spcBef>
                          <a:spcPts val="300"/>
                        </a:spcBef>
                        <a:spcAft>
                          <a:spcPts val="300"/>
                        </a:spcAft>
                      </a:pPr>
                      <a:r>
                        <a:rPr lang="fr-FR" sz="1400" dirty="0" smtClean="0">
                          <a:effectLst/>
                          <a:latin typeface="+mn-lt"/>
                          <a:ea typeface="+mn-ea"/>
                          <a:cs typeface="+mn-cs"/>
                        </a:rPr>
                        <a:t>En</a:t>
                      </a:r>
                      <a:r>
                        <a:rPr lang="fr-FR" sz="1400" baseline="0" dirty="0" smtClean="0">
                          <a:effectLst/>
                          <a:latin typeface="+mn-lt"/>
                          <a:ea typeface="+mn-ea"/>
                          <a:cs typeface="+mn-cs"/>
                        </a:rPr>
                        <a:t>semble des bénéficiaires CMU-C ou RSA </a:t>
                      </a:r>
                    </a:p>
                    <a:p>
                      <a:pPr algn="ctr">
                        <a:spcBef>
                          <a:spcPts val="300"/>
                        </a:spcBef>
                        <a:spcAft>
                          <a:spcPts val="300"/>
                        </a:spcAft>
                      </a:pPr>
                      <a:r>
                        <a:rPr lang="fr-FR" sz="1400" baseline="0" dirty="0" smtClean="0">
                          <a:effectLst/>
                          <a:latin typeface="+mn-lt"/>
                          <a:ea typeface="+mn-ea"/>
                          <a:cs typeface="+mn-cs"/>
                        </a:rPr>
                        <a:t>Exemple :  15 180 bénéficiaires RSA socle</a:t>
                      </a:r>
                      <a:endParaRPr lang="fr-F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nchor="ctr"/>
                </a:tc>
              </a:tr>
              <a:tr h="729176">
                <a:tc>
                  <a:txBody>
                    <a:bodyPr/>
                    <a:lstStyle/>
                    <a:p>
                      <a:pPr algn="l">
                        <a:spcBef>
                          <a:spcPts val="300"/>
                        </a:spcBef>
                        <a:spcAft>
                          <a:spcPts val="300"/>
                        </a:spcAft>
                      </a:pPr>
                      <a:r>
                        <a:rPr lang="fr-FR" sz="1600" dirty="0" smtClean="0">
                          <a:effectLst/>
                        </a:rPr>
                        <a:t>Impact financier</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nchor="ctr"/>
                </a:tc>
                <a:tc>
                  <a:txBody>
                    <a:bodyPr/>
                    <a:lstStyle/>
                    <a:p>
                      <a:pPr algn="ctr">
                        <a:spcBef>
                          <a:spcPts val="300"/>
                        </a:spcBef>
                        <a:spcAft>
                          <a:spcPts val="300"/>
                        </a:spcAft>
                      </a:pPr>
                      <a:r>
                        <a:rPr lang="fr-FR" sz="1400" u="sng" dirty="0" smtClean="0">
                          <a:solidFill>
                            <a:srgbClr val="FF0000"/>
                          </a:solidFill>
                          <a:effectLst/>
                        </a:rPr>
                        <a:t>En première approche</a:t>
                      </a:r>
                      <a:r>
                        <a:rPr lang="fr-FR" sz="1400" u="sng" baseline="0" dirty="0" smtClean="0">
                          <a:solidFill>
                            <a:srgbClr val="FF0000"/>
                          </a:solidFill>
                          <a:effectLst/>
                        </a:rPr>
                        <a:t> </a:t>
                      </a:r>
                      <a:r>
                        <a:rPr lang="fr-FR" sz="1400" baseline="0" dirty="0" smtClean="0">
                          <a:effectLst/>
                        </a:rPr>
                        <a:t>180 k€</a:t>
                      </a:r>
                      <a:br>
                        <a:rPr lang="fr-FR" sz="1400" baseline="0" dirty="0" smtClean="0">
                          <a:effectLst/>
                        </a:rPr>
                      </a:br>
                      <a:r>
                        <a:rPr lang="fr-FR" sz="1400" baseline="0" dirty="0" smtClean="0">
                          <a:effectLst/>
                        </a:rPr>
                        <a:t>(aide moyenne de 46€ allant de 10€ à 380 €)</a:t>
                      </a:r>
                    </a:p>
                    <a:p>
                      <a:pPr algn="ctr">
                        <a:spcBef>
                          <a:spcPts val="300"/>
                        </a:spcBef>
                        <a:spcAft>
                          <a:spcPts val="300"/>
                        </a:spcAft>
                      </a:pPr>
                      <a:r>
                        <a:rPr lang="fr-FR" sz="1400" baseline="0" dirty="0" smtClean="0">
                          <a:effectLst/>
                        </a:rPr>
                        <a:t>(cf supra sur la quantification de la précarité)</a:t>
                      </a:r>
                      <a:endParaRPr lang="fr-FR" sz="1400" baseline="0" dirty="0" smtClean="0">
                        <a:effectLst/>
                        <a:latin typeface="Calibri" panose="020F0502020204030204" pitchFamily="34" charset="0"/>
                      </a:endParaRPr>
                    </a:p>
                  </a:txBody>
                  <a:tcPr marL="58313" marR="58313" marT="0" marB="0" anchor="ctr"/>
                </a:tc>
                <a:tc>
                  <a:txBody>
                    <a:bodyPr/>
                    <a:lstStyle/>
                    <a:p>
                      <a:pPr algn="ctr">
                        <a:spcBef>
                          <a:spcPts val="300"/>
                        </a:spcBef>
                        <a:spcAft>
                          <a:spcPts val="300"/>
                        </a:spcAft>
                      </a:pPr>
                      <a:r>
                        <a:rPr lang="fr-FR" sz="1400" dirty="0" smtClean="0">
                          <a:effectLst/>
                        </a:rPr>
                        <a:t>A fixer en fonction des moyens disponibles.</a:t>
                      </a:r>
                      <a:endParaRPr lang="fr-FR" sz="1400" baseline="0" dirty="0" smtClean="0">
                        <a:effectLst/>
                      </a:endParaRPr>
                    </a:p>
                    <a:p>
                      <a:pPr algn="ctr">
                        <a:spcBef>
                          <a:spcPts val="300"/>
                        </a:spcBef>
                        <a:spcAft>
                          <a:spcPts val="300"/>
                        </a:spcAft>
                      </a:pPr>
                      <a:r>
                        <a:rPr lang="fr-FR" sz="1400" baseline="0" dirty="0" smtClean="0">
                          <a:effectLst/>
                          <a:latin typeface="Calibri" panose="020F0502020204030204" pitchFamily="34" charset="0"/>
                          <a:ea typeface="Times New Roman" panose="02020603050405020304" pitchFamily="18" charset="0"/>
                          <a:cs typeface="Calibri" panose="020F0502020204030204" pitchFamily="34" charset="0"/>
                        </a:rPr>
                        <a:t>Exemple : 15 € x 15 180 = 228 k€</a:t>
                      </a:r>
                      <a:endParaRPr lang="fr-F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nchor="ctr"/>
                </a:tc>
              </a:tr>
              <a:tr h="607130">
                <a:tc>
                  <a:txBody>
                    <a:bodyPr/>
                    <a:lstStyle/>
                    <a:p>
                      <a:pPr algn="l">
                        <a:spcBef>
                          <a:spcPts val="300"/>
                        </a:spcBef>
                        <a:spcAft>
                          <a:spcPts val="300"/>
                        </a:spcAft>
                      </a:pPr>
                      <a:r>
                        <a:rPr lang="fr-FR" sz="1600" dirty="0">
                          <a:effectLst/>
                        </a:rPr>
                        <a:t>Long </a:t>
                      </a:r>
                      <a:r>
                        <a:rPr lang="fr-FR" sz="1600" dirty="0" smtClean="0">
                          <a:effectLst/>
                        </a:rPr>
                        <a:t>terme</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nchor="ctr"/>
                </a:tc>
                <a:tc>
                  <a:txBody>
                    <a:bodyPr/>
                    <a:lstStyle/>
                    <a:p>
                      <a:pPr algn="ctr">
                        <a:spcBef>
                          <a:spcPts val="300"/>
                        </a:spcBef>
                        <a:spcAft>
                          <a:spcPts val="300"/>
                        </a:spcAft>
                      </a:pPr>
                      <a:r>
                        <a:rPr lang="fr-FR" sz="1400" dirty="0">
                          <a:effectLst/>
                        </a:rPr>
                        <a:t>Evolution fonction de l’évolution du prix de l’eau et de la précarité réelle</a:t>
                      </a:r>
                      <a:endParaRPr lang="fr-F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nchor="ctr"/>
                </a:tc>
                <a:tc>
                  <a:txBody>
                    <a:bodyPr/>
                    <a:lstStyle/>
                    <a:p>
                      <a:pPr algn="ctr">
                        <a:spcBef>
                          <a:spcPts val="300"/>
                        </a:spcBef>
                        <a:spcAft>
                          <a:spcPts val="300"/>
                        </a:spcAft>
                      </a:pPr>
                      <a:r>
                        <a:rPr lang="fr-FR" sz="1400" dirty="0">
                          <a:effectLst/>
                        </a:rPr>
                        <a:t>Pas de « référentiel ». Cela peut être un % du budget</a:t>
                      </a:r>
                      <a:endParaRPr lang="fr-F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nchor="ctr"/>
                </a:tc>
              </a:tr>
              <a:tr h="560428">
                <a:tc>
                  <a:txBody>
                    <a:bodyPr/>
                    <a:lstStyle/>
                    <a:p>
                      <a:pPr algn="l">
                        <a:spcBef>
                          <a:spcPts val="300"/>
                        </a:spcBef>
                        <a:spcAft>
                          <a:spcPts val="300"/>
                        </a:spcAft>
                      </a:pPr>
                      <a:r>
                        <a:rPr lang="fr-FR" sz="1600" dirty="0">
                          <a:effectLst/>
                        </a:rPr>
                        <a:t>Maitrise de consommation</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nchor="ctr"/>
                </a:tc>
                <a:tc>
                  <a:txBody>
                    <a:bodyPr/>
                    <a:lstStyle/>
                    <a:p>
                      <a:pPr algn="ctr">
                        <a:spcBef>
                          <a:spcPts val="300"/>
                        </a:spcBef>
                        <a:spcAft>
                          <a:spcPts val="300"/>
                        </a:spcAft>
                      </a:pPr>
                      <a:r>
                        <a:rPr lang="fr-FR" sz="1400" dirty="0">
                          <a:effectLst/>
                        </a:rPr>
                        <a:t>Communication autour des m</a:t>
                      </a:r>
                      <a:r>
                        <a:rPr lang="fr-FR" sz="1400" baseline="30000" dirty="0">
                          <a:effectLst/>
                        </a:rPr>
                        <a:t>3</a:t>
                      </a:r>
                      <a:r>
                        <a:rPr lang="fr-FR" sz="1400" dirty="0">
                          <a:effectLst/>
                        </a:rPr>
                        <a:t> « normaux » de consommation</a:t>
                      </a:r>
                      <a:endParaRPr lang="fr-F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nchor="ctr"/>
                </a:tc>
                <a:tc>
                  <a:txBody>
                    <a:bodyPr/>
                    <a:lstStyle/>
                    <a:p>
                      <a:pPr algn="ctr">
                        <a:spcBef>
                          <a:spcPts val="300"/>
                        </a:spcBef>
                        <a:spcAft>
                          <a:spcPts val="300"/>
                        </a:spcAft>
                      </a:pPr>
                      <a:r>
                        <a:rPr lang="fr-FR" sz="1400" dirty="0">
                          <a:effectLst/>
                        </a:rPr>
                        <a:t>Pas de lien entre l’aide et les volumes « normaux »</a:t>
                      </a:r>
                      <a:endParaRPr lang="fr-F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nchor="ctr"/>
                </a:tc>
              </a:tr>
              <a:tr h="560428">
                <a:tc>
                  <a:txBody>
                    <a:bodyPr/>
                    <a:lstStyle/>
                    <a:p>
                      <a:pPr algn="l">
                        <a:spcBef>
                          <a:spcPts val="300"/>
                        </a:spcBef>
                        <a:spcAft>
                          <a:spcPts val="300"/>
                        </a:spcAft>
                      </a:pPr>
                      <a:r>
                        <a:rPr lang="fr-FR" sz="1600" dirty="0" smtClean="0">
                          <a:effectLst/>
                          <a:latin typeface="Calibri" panose="020F0502020204030204" pitchFamily="34" charset="0"/>
                          <a:ea typeface="Times New Roman" panose="02020603050405020304" pitchFamily="18" charset="0"/>
                          <a:cs typeface="Calibri" panose="020F0502020204030204" pitchFamily="34" charset="0"/>
                        </a:rPr>
                        <a:t>Cout de gestion</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nchor="ctr"/>
                </a:tc>
                <a:tc>
                  <a:txBody>
                    <a:bodyPr/>
                    <a:lstStyle/>
                    <a:p>
                      <a:pPr algn="ctr">
                        <a:spcBef>
                          <a:spcPts val="300"/>
                        </a:spcBef>
                        <a:spcAft>
                          <a:spcPts val="300"/>
                        </a:spcAft>
                      </a:pPr>
                      <a:r>
                        <a:rPr lang="fr-FR" sz="1400" dirty="0" smtClean="0">
                          <a:effectLst/>
                          <a:latin typeface="Calibri" panose="020F0502020204030204" pitchFamily="34" charset="0"/>
                          <a:ea typeface="Times New Roman" panose="02020603050405020304" pitchFamily="18" charset="0"/>
                          <a:cs typeface="Calibri" panose="020F0502020204030204" pitchFamily="34" charset="0"/>
                        </a:rPr>
                        <a:t>Si les données sont disponibles</a:t>
                      </a:r>
                      <a:r>
                        <a:rPr lang="fr-FR" sz="1400" baseline="0" dirty="0" smtClean="0">
                          <a:effectLst/>
                          <a:latin typeface="Calibri" panose="020F0502020204030204" pitchFamily="34" charset="0"/>
                          <a:ea typeface="Times New Roman" panose="02020603050405020304" pitchFamily="18" charset="0"/>
                          <a:cs typeface="Calibri" panose="020F0502020204030204" pitchFamily="34" charset="0"/>
                        </a:rPr>
                        <a:t> le calcul est simple. Le coût de gestion dépend du nombre de bénéficiaires et des choix opérationnels ci-après. </a:t>
                      </a:r>
                      <a:endParaRPr lang="fr-F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nchor="ctr"/>
                </a:tc>
                <a:tc>
                  <a:txBody>
                    <a:bodyPr/>
                    <a:lstStyle/>
                    <a:p>
                      <a:pPr marL="0" marR="0" indent="0" algn="ctr" defTabSz="457200" rtl="0" eaLnBrk="1" fontAlgn="auto" latinLnBrk="0" hangingPunct="1">
                        <a:lnSpc>
                          <a:spcPct val="100000"/>
                        </a:lnSpc>
                        <a:spcBef>
                          <a:spcPts val="300"/>
                        </a:spcBef>
                        <a:spcAft>
                          <a:spcPts val="300"/>
                        </a:spcAft>
                        <a:buClrTx/>
                        <a:buSzTx/>
                        <a:buFontTx/>
                        <a:buNone/>
                        <a:tabLst/>
                        <a:defRPr/>
                      </a:pPr>
                      <a:r>
                        <a:rPr lang="fr-FR" sz="1400" dirty="0" smtClean="0">
                          <a:effectLst/>
                          <a:latin typeface="Calibri" panose="020F0502020204030204" pitchFamily="34" charset="0"/>
                          <a:ea typeface="Times New Roman" panose="02020603050405020304" pitchFamily="18" charset="0"/>
                          <a:cs typeface="Calibri" panose="020F0502020204030204" pitchFamily="34" charset="0"/>
                        </a:rPr>
                        <a:t>Si les données sont disponibles</a:t>
                      </a:r>
                      <a:r>
                        <a:rPr lang="fr-FR" sz="1400" baseline="0" dirty="0" smtClean="0">
                          <a:effectLst/>
                          <a:latin typeface="Calibri" panose="020F0502020204030204" pitchFamily="34" charset="0"/>
                          <a:ea typeface="Times New Roman" panose="02020603050405020304" pitchFamily="18" charset="0"/>
                          <a:cs typeface="Calibri" panose="020F0502020204030204" pitchFamily="34" charset="0"/>
                        </a:rPr>
                        <a:t> le calcul est simple.</a:t>
                      </a:r>
                      <a:br>
                        <a:rPr lang="fr-FR" sz="1400" baseline="0" dirty="0" smtClean="0">
                          <a:effectLst/>
                          <a:latin typeface="Calibri" panose="020F0502020204030204" pitchFamily="34" charset="0"/>
                          <a:ea typeface="Times New Roman" panose="02020603050405020304" pitchFamily="18" charset="0"/>
                          <a:cs typeface="Calibri" panose="020F0502020204030204" pitchFamily="34" charset="0"/>
                        </a:rPr>
                      </a:br>
                      <a:r>
                        <a:rPr lang="fr-FR" sz="1400" baseline="0" dirty="0" smtClean="0">
                          <a:effectLst/>
                          <a:latin typeface="Calibri" panose="020F0502020204030204" pitchFamily="34" charset="0"/>
                          <a:ea typeface="Times New Roman" panose="02020603050405020304" pitchFamily="18" charset="0"/>
                          <a:cs typeface="Calibri" panose="020F0502020204030204" pitchFamily="34" charset="0"/>
                        </a:rPr>
                        <a:t> Le coût de gestion dépend du nombre de bénéficiaires et des choix opérationnels ci-après. </a:t>
                      </a:r>
                      <a:endParaRPr lang="fr-FR" sz="1400" dirty="0" smtClean="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nchor="ctr"/>
                </a:tc>
              </a:tr>
              <a:tr h="560428">
                <a:tc>
                  <a:txBody>
                    <a:bodyPr/>
                    <a:lstStyle/>
                    <a:p>
                      <a:pPr algn="l">
                        <a:spcBef>
                          <a:spcPts val="300"/>
                        </a:spcBef>
                        <a:spcAft>
                          <a:spcPts val="300"/>
                        </a:spcAft>
                      </a:pPr>
                      <a:r>
                        <a:rPr lang="fr-FR" sz="1600" dirty="0" smtClean="0">
                          <a:effectLst/>
                          <a:latin typeface="Calibri" panose="020F0502020204030204" pitchFamily="34" charset="0"/>
                          <a:ea typeface="Times New Roman" panose="02020603050405020304" pitchFamily="18" charset="0"/>
                          <a:cs typeface="Calibri" panose="020F0502020204030204" pitchFamily="34" charset="0"/>
                        </a:rPr>
                        <a:t>Collectivité</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nchor="ctr"/>
                </a:tc>
                <a:tc>
                  <a:txBody>
                    <a:bodyPr/>
                    <a:lstStyle/>
                    <a:p>
                      <a:pPr algn="ctr">
                        <a:spcBef>
                          <a:spcPts val="300"/>
                        </a:spcBef>
                        <a:spcAft>
                          <a:spcPts val="300"/>
                        </a:spcAft>
                      </a:pPr>
                      <a:r>
                        <a:rPr lang="fr-FR" sz="1400" dirty="0" smtClean="0">
                          <a:effectLst/>
                          <a:latin typeface="Calibri" panose="020F0502020204030204" pitchFamily="34" charset="0"/>
                          <a:ea typeface="Times New Roman" panose="02020603050405020304" pitchFamily="18" charset="0"/>
                          <a:cs typeface="Calibri" panose="020F0502020204030204" pitchFamily="34" charset="0"/>
                        </a:rPr>
                        <a:t>Paris</a:t>
                      </a:r>
                      <a:r>
                        <a:rPr lang="fr-FR" sz="1400" baseline="0" dirty="0" smtClean="0">
                          <a:effectLst/>
                          <a:latin typeface="Calibri" panose="020F0502020204030204" pitchFamily="34" charset="0"/>
                          <a:ea typeface="Times New Roman" panose="02020603050405020304" pitchFamily="18" charset="0"/>
                          <a:cs typeface="Calibri" panose="020F0502020204030204" pitchFamily="34" charset="0"/>
                        </a:rPr>
                        <a:t> / Nantes / </a:t>
                      </a:r>
                      <a:r>
                        <a:rPr lang="fr-FR" sz="1400" u="sng" baseline="0" dirty="0" smtClean="0">
                          <a:effectLst/>
                          <a:latin typeface="Calibri" panose="020F0502020204030204" pitchFamily="34" charset="0"/>
                          <a:ea typeface="Times New Roman" panose="02020603050405020304" pitchFamily="18" charset="0"/>
                          <a:cs typeface="Calibri" panose="020F0502020204030204" pitchFamily="34" charset="0"/>
                        </a:rPr>
                        <a:t>OBUSASS</a:t>
                      </a:r>
                      <a:endParaRPr lang="fr-FR" sz="1400" u="sng"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nchor="ctr"/>
                </a:tc>
                <a:tc>
                  <a:txBody>
                    <a:bodyPr/>
                    <a:lstStyle/>
                    <a:p>
                      <a:pPr algn="ctr">
                        <a:spcBef>
                          <a:spcPts val="300"/>
                        </a:spcBef>
                        <a:spcAft>
                          <a:spcPts val="300"/>
                        </a:spcAft>
                      </a:pPr>
                      <a:r>
                        <a:rPr lang="fr-FR" sz="1400" dirty="0" smtClean="0">
                          <a:effectLst/>
                          <a:latin typeface="Calibri" panose="020F0502020204030204" pitchFamily="34" charset="0"/>
                          <a:ea typeface="Times New Roman" panose="02020603050405020304" pitchFamily="18" charset="0"/>
                          <a:cs typeface="Calibri" panose="020F0502020204030204" pitchFamily="34" charset="0"/>
                        </a:rPr>
                        <a:t>Dunkerque</a:t>
                      </a:r>
                      <a:r>
                        <a:rPr lang="fr-FR" sz="1400" baseline="0" dirty="0" smtClean="0">
                          <a:effectLst/>
                          <a:latin typeface="Calibri" panose="020F0502020204030204" pitchFamily="34" charset="0"/>
                          <a:ea typeface="Times New Roman" panose="02020603050405020304" pitchFamily="18" charset="0"/>
                          <a:cs typeface="Calibri" panose="020F0502020204030204" pitchFamily="34" charset="0"/>
                        </a:rPr>
                        <a:t> / Rennes / Vendée / Brest</a:t>
                      </a:r>
                      <a:endParaRPr lang="fr-F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8313" marR="58313" marT="0" marB="0" anchor="ctr"/>
                </a:tc>
              </a:tr>
            </a:tbl>
          </a:graphicData>
        </a:graphic>
      </p:graphicFrame>
    </p:spTree>
    <p:extLst>
      <p:ext uri="{BB962C8B-B14F-4D97-AF65-F5344CB8AC3E}">
        <p14:creationId xmlns:p14="http://schemas.microsoft.com/office/powerpoint/2010/main" val="30749679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Vecteur de l’aide et usager non abonnés ? 3 possibilités</a:t>
            </a:r>
            <a:endParaRPr lang="fr-FR" dirty="0"/>
          </a:p>
        </p:txBody>
      </p:sp>
      <p:sp>
        <p:nvSpPr>
          <p:cNvPr id="3" name="Espace réservé du pied de page 2"/>
          <p:cNvSpPr>
            <a:spLocks noGrp="1"/>
          </p:cNvSpPr>
          <p:nvPr>
            <p:ph type="ftr" sz="quarter" idx="11"/>
          </p:nvPr>
        </p:nvSpPr>
        <p:spPr/>
        <p:txBody>
          <a:bodyPr/>
          <a:lstStyle/>
          <a:p>
            <a:r>
              <a:rPr lang="fr-FR"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55</a:t>
            </a:fld>
            <a:endParaRPr lang="fr-FR" dirty="0"/>
          </a:p>
        </p:txBody>
      </p:sp>
      <p:sp>
        <p:nvSpPr>
          <p:cNvPr id="5" name="Espace réservé du texte 4"/>
          <p:cNvSpPr>
            <a:spLocks noGrp="1"/>
          </p:cNvSpPr>
          <p:nvPr>
            <p:ph type="body" sz="quarter" idx="13"/>
          </p:nvPr>
        </p:nvSpPr>
        <p:spPr/>
        <p:txBody>
          <a:bodyPr>
            <a:normAutofit lnSpcReduction="10000"/>
          </a:bodyPr>
          <a:lstStyle/>
          <a:p>
            <a:r>
              <a:rPr lang="fr-FR" sz="1800" dirty="0" smtClean="0"/>
              <a:t>Choix </a:t>
            </a:r>
            <a:r>
              <a:rPr lang="fr-FR" dirty="0" smtClean="0"/>
              <a:t>3</a:t>
            </a:r>
            <a:endParaRPr lang="fr-FR" dirty="0"/>
          </a:p>
        </p:txBody>
      </p:sp>
      <p:graphicFrame>
        <p:nvGraphicFramePr>
          <p:cNvPr id="7" name="Espace réservé du contenu 6"/>
          <p:cNvGraphicFramePr>
            <a:graphicFrameLocks noGrp="1"/>
          </p:cNvGraphicFramePr>
          <p:nvPr>
            <p:ph sz="quarter" idx="14"/>
            <p:extLst/>
          </p:nvPr>
        </p:nvGraphicFramePr>
        <p:xfrm>
          <a:off x="161366" y="1052427"/>
          <a:ext cx="8821269" cy="5615521"/>
        </p:xfrm>
        <a:graphic>
          <a:graphicData uri="http://schemas.openxmlformats.org/drawingml/2006/table">
            <a:tbl>
              <a:tblPr firstRow="1" bandRow="1">
                <a:tableStyleId>{5C22544A-7EE6-4342-B048-85BDC9FD1C3A}</a:tableStyleId>
              </a:tblPr>
              <a:tblGrid>
                <a:gridCol w="1734669"/>
                <a:gridCol w="2070847"/>
                <a:gridCol w="2245659"/>
                <a:gridCol w="2770094"/>
              </a:tblGrid>
              <a:tr h="372961">
                <a:tc>
                  <a:txBody>
                    <a:bodyPr/>
                    <a:lstStyle/>
                    <a:p>
                      <a:r>
                        <a:rPr lang="fr-FR" sz="1600" dirty="0" smtClean="0"/>
                        <a:t>Prise en compte</a:t>
                      </a:r>
                      <a:endParaRPr lang="fr-FR" sz="1600" dirty="0"/>
                    </a:p>
                  </a:txBody>
                  <a:tcPr/>
                </a:tc>
                <a:tc gridSpan="2">
                  <a:txBody>
                    <a:bodyPr/>
                    <a:lstStyle/>
                    <a:p>
                      <a:pPr algn="ctr"/>
                      <a:r>
                        <a:rPr lang="fr-FR" sz="1600" dirty="0" smtClean="0"/>
                        <a:t>Abonnés</a:t>
                      </a:r>
                      <a:r>
                        <a:rPr lang="fr-FR" sz="1600" baseline="0" dirty="0" smtClean="0"/>
                        <a:t> uniquement (60% des abonnés)</a:t>
                      </a:r>
                      <a:endParaRPr lang="fr-FR" sz="1600" dirty="0"/>
                    </a:p>
                  </a:txBody>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dirty="0" smtClean="0"/>
                        <a:t>Tous</a:t>
                      </a:r>
                      <a:r>
                        <a:rPr lang="fr-FR" sz="1600" baseline="0" dirty="0" smtClean="0"/>
                        <a:t> les usagers (100%)</a:t>
                      </a:r>
                      <a:endParaRPr lang="fr-FR" sz="1600" dirty="0" smtClean="0"/>
                    </a:p>
                  </a:txBody>
                  <a:tcPr/>
                </a:tc>
              </a:tr>
              <a:tr h="712694">
                <a:tc>
                  <a:txBody>
                    <a:bodyPr/>
                    <a:lstStyle/>
                    <a:p>
                      <a:r>
                        <a:rPr lang="fr-FR" sz="1600" dirty="0" smtClean="0"/>
                        <a:t>Vecteur</a:t>
                      </a:r>
                      <a:r>
                        <a:rPr lang="fr-FR" sz="1600" baseline="0" dirty="0" smtClean="0"/>
                        <a:t> de l’aide</a:t>
                      </a:r>
                      <a:endParaRPr lang="fr-FR" sz="1600" dirty="0"/>
                    </a:p>
                  </a:txBody>
                  <a:tcPr/>
                </a:tc>
                <a:tc>
                  <a:txBody>
                    <a:bodyPr/>
                    <a:lstStyle/>
                    <a:p>
                      <a:r>
                        <a:rPr lang="fr-FR" sz="1600" dirty="0" smtClean="0"/>
                        <a:t>Facture</a:t>
                      </a:r>
                      <a:endParaRPr lang="fr-FR" sz="1600" dirty="0"/>
                    </a:p>
                  </a:txBody>
                  <a:tcPr/>
                </a:tc>
                <a:tc>
                  <a:txBody>
                    <a:bodyPr/>
                    <a:lstStyle/>
                    <a:p>
                      <a:r>
                        <a:rPr lang="fr-FR" sz="1600" dirty="0" smtClean="0"/>
                        <a:t>Chèque</a:t>
                      </a:r>
                      <a:r>
                        <a:rPr lang="fr-FR" sz="1600" baseline="0" dirty="0" smtClean="0"/>
                        <a:t> eau</a:t>
                      </a:r>
                      <a:endParaRPr lang="fr-FR" sz="1600" dirty="0"/>
                    </a:p>
                  </a:txBody>
                  <a:tcPr/>
                </a:tc>
                <a:tc>
                  <a:txBody>
                    <a:bodyPr/>
                    <a:lstStyle/>
                    <a:p>
                      <a:r>
                        <a:rPr lang="fr-FR" sz="1600" dirty="0" smtClean="0"/>
                        <a:t>Aides de</a:t>
                      </a:r>
                      <a:r>
                        <a:rPr lang="fr-FR" sz="1600" baseline="0" dirty="0" smtClean="0"/>
                        <a:t> type APL eau ou allocation / aide sur la taxe d’habitation</a:t>
                      </a:r>
                      <a:endParaRPr lang="fr-FR" sz="1600" dirty="0"/>
                    </a:p>
                  </a:txBody>
                  <a:tcPr/>
                </a:tc>
              </a:tr>
              <a:tr h="1097783">
                <a:tc>
                  <a:txBody>
                    <a:bodyPr/>
                    <a:lstStyle/>
                    <a:p>
                      <a:r>
                        <a:rPr lang="fr-FR" sz="1400" dirty="0" smtClean="0"/>
                        <a:t>Limites</a:t>
                      </a:r>
                      <a:endParaRPr lang="fr-FR" sz="1400" dirty="0"/>
                    </a:p>
                  </a:txBody>
                  <a:tcPr/>
                </a:tc>
                <a:tc>
                  <a:txBody>
                    <a:bodyPr/>
                    <a:lstStyle/>
                    <a:p>
                      <a:r>
                        <a:rPr lang="fr-FR" sz="1400" dirty="0" smtClean="0"/>
                        <a:t>Complexité de facturation et</a:t>
                      </a:r>
                      <a:r>
                        <a:rPr lang="fr-FR" sz="1400" baseline="0" dirty="0" smtClean="0"/>
                        <a:t> lisibilité de la facture</a:t>
                      </a:r>
                      <a:endParaRPr lang="fr-FR" sz="1400" dirty="0"/>
                    </a:p>
                  </a:txBody>
                  <a:tcPr/>
                </a:tc>
                <a:tc>
                  <a:txBody>
                    <a:bodyPr/>
                    <a:lstStyle/>
                    <a:p>
                      <a:r>
                        <a:rPr lang="fr-FR" sz="1400" dirty="0" smtClean="0"/>
                        <a:t>Perte</a:t>
                      </a:r>
                      <a:r>
                        <a:rPr lang="fr-FR" sz="1400" baseline="0" dirty="0" smtClean="0"/>
                        <a:t> de 10% des bénéficiaires du fait de la démarche d’utilisation du chèque</a:t>
                      </a:r>
                    </a:p>
                    <a:p>
                      <a:r>
                        <a:rPr lang="fr-FR" sz="1400" baseline="0" dirty="0" smtClean="0"/>
                        <a:t>L’aide permet de payer la TVA et l’agence de l’eau</a:t>
                      </a:r>
                    </a:p>
                  </a:txBody>
                  <a:tcPr/>
                </a:tc>
                <a:tc>
                  <a:txBody>
                    <a:bodyPr/>
                    <a:lstStyle/>
                    <a:p>
                      <a:r>
                        <a:rPr lang="fr-FR" sz="1400" dirty="0" smtClean="0"/>
                        <a:t>L’aide n’est pas « fléchée » budget</a:t>
                      </a:r>
                      <a:r>
                        <a:rPr lang="fr-FR" sz="1400" baseline="0" dirty="0" smtClean="0"/>
                        <a:t> de l’eau = c’est un droit</a:t>
                      </a:r>
                    </a:p>
                    <a:p>
                      <a:r>
                        <a:rPr lang="fr-FR" sz="1400" baseline="0" dirty="0" smtClean="0"/>
                        <a:t>Questionnement sur la « bonne » utilisation de l’aide.</a:t>
                      </a:r>
                    </a:p>
                    <a:p>
                      <a:r>
                        <a:rPr lang="fr-FR" sz="1400" baseline="0" dirty="0" smtClean="0"/>
                        <a:t>L’aide permet de payer la TVA et l’agence de l’eau</a:t>
                      </a:r>
                    </a:p>
                  </a:txBody>
                  <a:tcPr/>
                </a:tc>
              </a:tr>
              <a:tr h="820402">
                <a:tc>
                  <a:txBody>
                    <a:bodyPr/>
                    <a:lstStyle/>
                    <a:p>
                      <a:r>
                        <a:rPr lang="fr-FR" sz="1600" dirty="0" smtClean="0"/>
                        <a:t>Impact</a:t>
                      </a:r>
                      <a:r>
                        <a:rPr lang="fr-FR" sz="1600" baseline="0" dirty="0" smtClean="0"/>
                        <a:t> social</a:t>
                      </a:r>
                      <a:endParaRPr lang="fr-FR" sz="1600" dirty="0"/>
                    </a:p>
                  </a:txBody>
                  <a:tcPr/>
                </a:tc>
                <a:tc>
                  <a:txBody>
                    <a:bodyPr/>
                    <a:lstStyle/>
                    <a:p>
                      <a:r>
                        <a:rPr lang="fr-FR" sz="1600" b="1" dirty="0" smtClean="0"/>
                        <a:t>Moyen</a:t>
                      </a:r>
                      <a:r>
                        <a:rPr lang="fr-FR" sz="1600" dirty="0" smtClean="0"/>
                        <a:t> :</a:t>
                      </a:r>
                      <a:r>
                        <a:rPr lang="fr-FR" sz="1600" baseline="0" dirty="0" smtClean="0"/>
                        <a:t> </a:t>
                      </a:r>
                      <a:r>
                        <a:rPr lang="fr-FR" sz="1600" dirty="0" smtClean="0"/>
                        <a:t>60% de</a:t>
                      </a:r>
                      <a:r>
                        <a:rPr lang="fr-FR" sz="1600" baseline="0" dirty="0" smtClean="0"/>
                        <a:t> la cible car les non abonnés ne sont pas touchés</a:t>
                      </a:r>
                      <a:endParaRPr lang="fr-FR" sz="1600" dirty="0"/>
                    </a:p>
                  </a:txBody>
                  <a:tcPr/>
                </a:tc>
                <a:tc>
                  <a:txBody>
                    <a:bodyPr/>
                    <a:lstStyle/>
                    <a:p>
                      <a:r>
                        <a:rPr lang="fr-FR" sz="1600" b="1" dirty="0" smtClean="0"/>
                        <a:t>Faible</a:t>
                      </a:r>
                      <a:r>
                        <a:rPr lang="fr-FR" sz="1600" dirty="0" smtClean="0"/>
                        <a:t> : 56% de la cible car</a:t>
                      </a:r>
                      <a:r>
                        <a:rPr lang="fr-FR" sz="1600" baseline="0" dirty="0" smtClean="0"/>
                        <a:t> il ne</a:t>
                      </a:r>
                      <a:r>
                        <a:rPr lang="fr-FR" sz="1600" dirty="0" smtClean="0"/>
                        <a:t> s’agit que des abonnés</a:t>
                      </a:r>
                      <a:r>
                        <a:rPr lang="fr-FR" sz="1600" baseline="0" dirty="0" smtClean="0"/>
                        <a:t> et faible utilisation</a:t>
                      </a:r>
                      <a:endParaRPr lang="fr-FR" sz="1600" dirty="0"/>
                    </a:p>
                  </a:txBody>
                  <a:tcPr/>
                </a:tc>
                <a:tc>
                  <a:txBody>
                    <a:bodyPr/>
                    <a:lstStyle/>
                    <a:p>
                      <a:r>
                        <a:rPr lang="fr-FR" sz="1600" b="1" dirty="0" smtClean="0"/>
                        <a:t>Fort</a:t>
                      </a:r>
                      <a:r>
                        <a:rPr lang="fr-FR" sz="1600" dirty="0" smtClean="0"/>
                        <a:t>: 100% de</a:t>
                      </a:r>
                      <a:r>
                        <a:rPr lang="fr-FR" sz="1600" baseline="0" dirty="0" smtClean="0"/>
                        <a:t> la cible</a:t>
                      </a:r>
                      <a:endParaRPr lang="fr-FR" sz="1600" dirty="0"/>
                    </a:p>
                  </a:txBody>
                  <a:tcPr/>
                </a:tc>
              </a:tr>
              <a:tr h="744595">
                <a:tc>
                  <a:txBody>
                    <a:bodyPr/>
                    <a:lstStyle/>
                    <a:p>
                      <a:r>
                        <a:rPr lang="fr-FR" sz="1600" dirty="0" smtClean="0"/>
                        <a:t>Coût</a:t>
                      </a:r>
                      <a:r>
                        <a:rPr lang="fr-FR" sz="1600" baseline="0" dirty="0" smtClean="0"/>
                        <a:t> de gestion</a:t>
                      </a:r>
                      <a:endParaRPr lang="fr-FR"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1" dirty="0" smtClean="0"/>
                        <a:t>Elevé</a:t>
                      </a:r>
                      <a:r>
                        <a:rPr lang="fr-FR" sz="1600" dirty="0" smtClean="0"/>
                        <a:t>: 1 ETP pour croiser les données + 4</a:t>
                      </a:r>
                      <a:r>
                        <a:rPr lang="fr-FR" sz="1600" baseline="0" dirty="0" smtClean="0"/>
                        <a:t> </a:t>
                      </a:r>
                      <a:r>
                        <a:rPr lang="fr-FR" sz="1600" dirty="0" smtClean="0"/>
                        <a:t>logiciels</a:t>
                      </a:r>
                      <a:r>
                        <a:rPr lang="fr-FR" sz="1600" baseline="0" dirty="0" smtClean="0"/>
                        <a:t> à modifier</a:t>
                      </a:r>
                      <a:endParaRPr lang="fr-FR" sz="1600" dirty="0" smtClean="0"/>
                    </a:p>
                  </a:txBody>
                  <a:tcPr/>
                </a:tc>
                <a:tc>
                  <a:txBody>
                    <a:bodyPr/>
                    <a:lstStyle/>
                    <a:p>
                      <a:r>
                        <a:rPr lang="fr-FR" sz="1600" b="1" dirty="0" smtClean="0"/>
                        <a:t>Moyen</a:t>
                      </a:r>
                      <a:r>
                        <a:rPr lang="fr-FR" sz="1600" dirty="0" smtClean="0"/>
                        <a:t> :</a:t>
                      </a:r>
                      <a:r>
                        <a:rPr lang="fr-FR" sz="1600" baseline="0" dirty="0" smtClean="0"/>
                        <a:t> </a:t>
                      </a:r>
                      <a:r>
                        <a:rPr lang="fr-FR" sz="1600" dirty="0" smtClean="0"/>
                        <a:t>Coût de gestion et d’émission du chèque </a:t>
                      </a:r>
                      <a:r>
                        <a:rPr lang="fr-FR" sz="1200" dirty="0" smtClean="0"/>
                        <a:t>(complexe pour les trésoreries) </a:t>
                      </a:r>
                      <a:endParaRPr lang="fr-F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1" dirty="0" smtClean="0"/>
                        <a:t>Faible</a:t>
                      </a:r>
                      <a:r>
                        <a:rPr lang="fr-FR" sz="1600" dirty="0" smtClean="0"/>
                        <a:t> : transfert</a:t>
                      </a:r>
                      <a:r>
                        <a:rPr lang="fr-FR" sz="1600" baseline="0" dirty="0" smtClean="0"/>
                        <a:t> de l’aide via un partenaire</a:t>
                      </a:r>
                      <a:endParaRPr lang="fr-FR" sz="1600" dirty="0"/>
                    </a:p>
                  </a:txBody>
                  <a:tcPr/>
                </a:tc>
              </a:tr>
              <a:tr h="778112">
                <a:tc>
                  <a:txBody>
                    <a:bodyPr/>
                    <a:lstStyle/>
                    <a:p>
                      <a:r>
                        <a:rPr lang="fr-FR" sz="1600" dirty="0" smtClean="0"/>
                        <a:t>Collectivités</a:t>
                      </a:r>
                      <a:endParaRPr lang="fr-FR" sz="1600" dirty="0"/>
                    </a:p>
                  </a:txBody>
                  <a:tcPr/>
                </a:tc>
                <a:tc>
                  <a:txBody>
                    <a:bodyPr/>
                    <a:lstStyle/>
                    <a:p>
                      <a:r>
                        <a:rPr lang="fr-FR" sz="1600" dirty="0" smtClean="0"/>
                        <a:t>Dunkerque</a:t>
                      </a:r>
                      <a:r>
                        <a:rPr lang="fr-FR" sz="1600" baseline="0" dirty="0" smtClean="0"/>
                        <a:t> / EDF (mais abandon)</a:t>
                      </a:r>
                    </a:p>
                    <a:p>
                      <a:pPr marL="0" marR="0" indent="0" algn="l" defTabSz="457200" rtl="0" eaLnBrk="1" fontAlgn="auto" latinLnBrk="0" hangingPunct="1">
                        <a:lnSpc>
                          <a:spcPct val="100000"/>
                        </a:lnSpc>
                        <a:spcBef>
                          <a:spcPts val="0"/>
                        </a:spcBef>
                        <a:spcAft>
                          <a:spcPts val="0"/>
                        </a:spcAft>
                        <a:buClrTx/>
                        <a:buSzTx/>
                        <a:buFontTx/>
                        <a:buNone/>
                        <a:tabLst/>
                        <a:defRPr/>
                      </a:pPr>
                      <a:r>
                        <a:rPr lang="fr-FR" sz="1600" dirty="0" smtClean="0"/>
                        <a:t>Vendée Eau</a:t>
                      </a:r>
                    </a:p>
                  </a:txBody>
                  <a:tcPr/>
                </a:tc>
                <a:tc>
                  <a:txBody>
                    <a:bodyPr/>
                    <a:lstStyle/>
                    <a:p>
                      <a:r>
                        <a:rPr lang="fr-FR" sz="1600" dirty="0" smtClean="0"/>
                        <a:t>Dunkerque</a:t>
                      </a:r>
                      <a:r>
                        <a:rPr lang="fr-FR" sz="1600" baseline="0" dirty="0" smtClean="0"/>
                        <a:t> et Rennes pour les familles nombreuses</a:t>
                      </a:r>
                      <a:endParaRPr lang="fr-FR"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dirty="0" smtClean="0"/>
                        <a:t>Nantes / </a:t>
                      </a:r>
                      <a:r>
                        <a:rPr lang="fr-FR" sz="1600" baseline="0" dirty="0" smtClean="0"/>
                        <a:t>Brest / Paris projet de loi 2012 / futur dispositif énergie</a:t>
                      </a:r>
                      <a:endParaRPr lang="fr-FR" sz="1600" dirty="0"/>
                    </a:p>
                  </a:txBody>
                  <a:tcPr/>
                </a:tc>
              </a:tr>
              <a:tr h="166640">
                <a:tc>
                  <a:txBody>
                    <a:bodyPr/>
                    <a:lstStyle/>
                    <a:p>
                      <a:r>
                        <a:rPr lang="fr-FR" sz="1600" dirty="0" smtClean="0"/>
                        <a:t>Applicabilité</a:t>
                      </a:r>
                      <a:endParaRPr lang="fr-FR" sz="1600" dirty="0"/>
                    </a:p>
                  </a:txBody>
                  <a:tcPr/>
                </a:tc>
                <a:tc>
                  <a:txBody>
                    <a:bodyPr/>
                    <a:lstStyle/>
                    <a:p>
                      <a:r>
                        <a:rPr lang="fr-FR" sz="1600" dirty="0" smtClean="0"/>
                        <a:t>Complexe</a:t>
                      </a:r>
                      <a:endParaRPr lang="fr-FR" sz="1600" dirty="0"/>
                    </a:p>
                  </a:txBody>
                  <a:tcPr/>
                </a:tc>
                <a:tc>
                  <a:txBody>
                    <a:bodyPr/>
                    <a:lstStyle/>
                    <a:p>
                      <a:r>
                        <a:rPr lang="fr-FR" sz="1600" dirty="0" smtClean="0"/>
                        <a:t>Simple</a:t>
                      </a:r>
                      <a:endParaRPr lang="fr-FR" sz="1600" dirty="0"/>
                    </a:p>
                  </a:txBody>
                  <a:tcPr/>
                </a:tc>
                <a:tc>
                  <a:txBody>
                    <a:bodyPr/>
                    <a:lstStyle/>
                    <a:p>
                      <a:r>
                        <a:rPr lang="fr-FR" sz="1600" dirty="0" smtClean="0"/>
                        <a:t>Simple</a:t>
                      </a:r>
                      <a:endParaRPr lang="fr-FR" sz="1600" dirty="0"/>
                    </a:p>
                  </a:txBody>
                  <a:tcPr/>
                </a:tc>
              </a:tr>
            </a:tbl>
          </a:graphicData>
        </a:graphic>
      </p:graphicFrame>
    </p:spTree>
    <p:extLst>
      <p:ext uri="{BB962C8B-B14F-4D97-AF65-F5344CB8AC3E}">
        <p14:creationId xmlns:p14="http://schemas.microsoft.com/office/powerpoint/2010/main" val="19785904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Démarche automatique ou déclarative ?</a:t>
            </a:r>
            <a:endParaRPr lang="fr-FR" dirty="0"/>
          </a:p>
        </p:txBody>
      </p:sp>
      <p:sp>
        <p:nvSpPr>
          <p:cNvPr id="3" name="Espace réservé du pied de page 2"/>
          <p:cNvSpPr>
            <a:spLocks noGrp="1"/>
          </p:cNvSpPr>
          <p:nvPr>
            <p:ph type="ftr" sz="quarter" idx="11"/>
          </p:nvPr>
        </p:nvSpPr>
        <p:spPr/>
        <p:txBody>
          <a:bodyPr/>
          <a:lstStyle/>
          <a:p>
            <a:r>
              <a:rPr lang="fr-FR"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56</a:t>
            </a:fld>
            <a:endParaRPr lang="fr-FR" dirty="0"/>
          </a:p>
        </p:txBody>
      </p:sp>
      <p:sp>
        <p:nvSpPr>
          <p:cNvPr id="5" name="Espace réservé du texte 4"/>
          <p:cNvSpPr>
            <a:spLocks noGrp="1"/>
          </p:cNvSpPr>
          <p:nvPr>
            <p:ph type="body" sz="quarter" idx="13"/>
          </p:nvPr>
        </p:nvSpPr>
        <p:spPr/>
        <p:txBody>
          <a:bodyPr>
            <a:normAutofit/>
          </a:bodyPr>
          <a:lstStyle/>
          <a:p>
            <a:r>
              <a:rPr lang="fr-FR" sz="1800" dirty="0" smtClean="0"/>
              <a:t>Choix 4</a:t>
            </a:r>
            <a:endParaRPr lang="fr-FR" sz="1800" dirty="0"/>
          </a:p>
        </p:txBody>
      </p:sp>
      <p:sp>
        <p:nvSpPr>
          <p:cNvPr id="6" name="Espace réservé du contenu 5"/>
          <p:cNvSpPr>
            <a:spLocks noGrp="1"/>
          </p:cNvSpPr>
          <p:nvPr>
            <p:ph sz="quarter" idx="14"/>
          </p:nvPr>
        </p:nvSpPr>
        <p:spPr/>
        <p:txBody>
          <a:bodyPr/>
          <a:lstStyle/>
          <a:p>
            <a:endParaRPr lang="fr-FR" dirty="0"/>
          </a:p>
        </p:txBody>
      </p:sp>
      <p:graphicFrame>
        <p:nvGraphicFramePr>
          <p:cNvPr id="7" name="Tableau 6"/>
          <p:cNvGraphicFramePr>
            <a:graphicFrameLocks noGrp="1"/>
          </p:cNvGraphicFramePr>
          <p:nvPr>
            <p:extLst/>
          </p:nvPr>
        </p:nvGraphicFramePr>
        <p:xfrm>
          <a:off x="356248" y="1234537"/>
          <a:ext cx="8689512" cy="5080189"/>
        </p:xfrm>
        <a:graphic>
          <a:graphicData uri="http://schemas.openxmlformats.org/drawingml/2006/table">
            <a:tbl>
              <a:tblPr firstRow="1" bandRow="1">
                <a:tableStyleId>{5C22544A-7EE6-4342-B048-85BDC9FD1C3A}</a:tableStyleId>
              </a:tblPr>
              <a:tblGrid>
                <a:gridCol w="2172378"/>
                <a:gridCol w="2124056"/>
                <a:gridCol w="2120651"/>
                <a:gridCol w="2272427"/>
              </a:tblGrid>
              <a:tr h="459792">
                <a:tc>
                  <a:txBody>
                    <a:bodyPr/>
                    <a:lstStyle/>
                    <a:p>
                      <a:r>
                        <a:rPr lang="fr-FR" dirty="0" smtClean="0"/>
                        <a:t>Démarche</a:t>
                      </a:r>
                      <a:endParaRPr lang="fr-FR" dirty="0"/>
                    </a:p>
                  </a:txBody>
                  <a:tcPr/>
                </a:tc>
                <a:tc gridSpan="2">
                  <a:txBody>
                    <a:bodyPr/>
                    <a:lstStyle/>
                    <a:p>
                      <a:pPr algn="ctr"/>
                      <a:r>
                        <a:rPr lang="fr-FR" dirty="0" smtClean="0"/>
                        <a:t>Automatique / associée</a:t>
                      </a:r>
                      <a:r>
                        <a:rPr lang="fr-FR" baseline="0" dirty="0" smtClean="0"/>
                        <a:t> à une autre démarche déjà effectuée</a:t>
                      </a:r>
                      <a:endParaRPr lang="fr-FR" dirty="0"/>
                    </a:p>
                  </a:txBody>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Déclarative</a:t>
                      </a:r>
                    </a:p>
                    <a:p>
                      <a:endParaRPr lang="fr-FR" dirty="0"/>
                    </a:p>
                  </a:txBody>
                  <a:tcPr/>
                </a:tc>
              </a:tr>
              <a:tr h="626536">
                <a:tc>
                  <a:txBody>
                    <a:bodyPr/>
                    <a:lstStyle/>
                    <a:p>
                      <a:r>
                        <a:rPr lang="fr-FR" dirty="0" smtClean="0"/>
                        <a:t>Principe</a:t>
                      </a:r>
                      <a:endParaRPr lang="fr-FR" dirty="0"/>
                    </a:p>
                  </a:txBody>
                  <a:tcPr/>
                </a:tc>
                <a:tc gridSpan="2">
                  <a:txBody>
                    <a:bodyPr/>
                    <a:lstStyle/>
                    <a:p>
                      <a:r>
                        <a:rPr lang="fr-FR" dirty="0" smtClean="0"/>
                        <a:t>Obtention des données sociale via un tiers car l’usager a</a:t>
                      </a:r>
                      <a:r>
                        <a:rPr lang="fr-FR" baseline="0" dirty="0" smtClean="0"/>
                        <a:t> déjà fait une démarche déclarative pour une autre aide</a:t>
                      </a:r>
                      <a:endParaRPr lang="fr-FR" dirty="0"/>
                    </a:p>
                  </a:txBody>
                  <a:tcPr/>
                </a:tc>
                <a:tc hMerge="1">
                  <a:txBody>
                    <a:bodyPr/>
                    <a:lstStyle/>
                    <a:p>
                      <a:endParaRPr lang="fr-FR" dirty="0"/>
                    </a:p>
                  </a:txBody>
                  <a:tcPr/>
                </a:tc>
                <a:tc>
                  <a:txBody>
                    <a:bodyPr/>
                    <a:lstStyle/>
                    <a:p>
                      <a:r>
                        <a:rPr lang="fr-FR" dirty="0" smtClean="0"/>
                        <a:t>L’usager fait une démarche</a:t>
                      </a:r>
                      <a:r>
                        <a:rPr lang="fr-FR" baseline="0" dirty="0" smtClean="0"/>
                        <a:t> auprès du service de l’eau</a:t>
                      </a:r>
                      <a:endParaRPr lang="fr-FR" dirty="0"/>
                    </a:p>
                  </a:txBody>
                  <a:tcPr/>
                </a:tc>
              </a:tr>
              <a:tr h="630109">
                <a:tc>
                  <a:txBody>
                    <a:bodyPr/>
                    <a:lstStyle/>
                    <a:p>
                      <a:r>
                        <a:rPr lang="fr-FR" dirty="0" smtClean="0"/>
                        <a:t>Vecteur</a:t>
                      </a:r>
                      <a:endParaRPr lang="fr-FR" dirty="0"/>
                    </a:p>
                  </a:txBody>
                  <a:tcPr/>
                </a:tc>
                <a:tc>
                  <a:txBody>
                    <a:bodyPr/>
                    <a:lstStyle/>
                    <a:p>
                      <a:r>
                        <a:rPr lang="fr-FR" dirty="0" smtClean="0"/>
                        <a:t>Aide sur la facture</a:t>
                      </a:r>
                      <a:endParaRPr lang="fr-FR" dirty="0"/>
                    </a:p>
                  </a:txBody>
                  <a:tcPr/>
                </a:tc>
                <a:tc>
                  <a:txBody>
                    <a:bodyPr/>
                    <a:lstStyle/>
                    <a:p>
                      <a:r>
                        <a:rPr lang="fr-FR" dirty="0" smtClean="0"/>
                        <a:t>Aide hors facture</a:t>
                      </a:r>
                      <a:endParaRPr lang="fr-FR" dirty="0"/>
                    </a:p>
                  </a:txBody>
                  <a:tcPr/>
                </a:tc>
                <a:tc>
                  <a:txBody>
                    <a:bodyPr/>
                    <a:lstStyle/>
                    <a:p>
                      <a:r>
                        <a:rPr lang="fr-FR" dirty="0" smtClean="0"/>
                        <a:t>Au choix</a:t>
                      </a:r>
                      <a:endParaRPr lang="fr-FR" dirty="0"/>
                    </a:p>
                  </a:txBody>
                  <a:tcPr/>
                </a:tc>
              </a:tr>
              <a:tr h="689110">
                <a:tc>
                  <a:txBody>
                    <a:bodyPr/>
                    <a:lstStyle/>
                    <a:p>
                      <a:r>
                        <a:rPr lang="fr-FR" dirty="0" smtClean="0"/>
                        <a:t>Impact social</a:t>
                      </a:r>
                      <a:endParaRPr lang="fr-FR" dirty="0"/>
                    </a:p>
                  </a:txBody>
                  <a:tcPr/>
                </a:tc>
                <a:tc>
                  <a:txBody>
                    <a:bodyPr/>
                    <a:lstStyle/>
                    <a:p>
                      <a:r>
                        <a:rPr lang="fr-FR" b="1" dirty="0" smtClean="0"/>
                        <a:t>Faible</a:t>
                      </a:r>
                      <a:r>
                        <a:rPr lang="fr-FR" dirty="0" smtClean="0"/>
                        <a:t> : 42%</a:t>
                      </a:r>
                      <a:r>
                        <a:rPr lang="fr-FR" baseline="0" dirty="0" smtClean="0"/>
                        <a:t> (abonnés uniquement – 20% sur le croisement) </a:t>
                      </a:r>
                    </a:p>
                  </a:txBody>
                  <a:tcPr/>
                </a:tc>
                <a:tc>
                  <a:txBody>
                    <a:bodyPr/>
                    <a:lstStyle/>
                    <a:p>
                      <a:r>
                        <a:rPr lang="fr-FR" b="1" dirty="0" smtClean="0"/>
                        <a:t>Fort</a:t>
                      </a:r>
                      <a:r>
                        <a:rPr lang="fr-FR" dirty="0" smtClean="0"/>
                        <a:t> : 100% de la</a:t>
                      </a:r>
                      <a:r>
                        <a:rPr lang="fr-FR" baseline="0" dirty="0" smtClean="0"/>
                        <a:t> cible</a:t>
                      </a:r>
                      <a:endParaRPr lang="fr-FR" dirty="0"/>
                    </a:p>
                  </a:txBody>
                  <a:tcPr/>
                </a:tc>
                <a:tc>
                  <a:txBody>
                    <a:bodyPr/>
                    <a:lstStyle/>
                    <a:p>
                      <a:r>
                        <a:rPr lang="fr-FR" b="1" dirty="0" smtClean="0"/>
                        <a:t>Faible</a:t>
                      </a:r>
                      <a:r>
                        <a:rPr lang="fr-FR" dirty="0" smtClean="0"/>
                        <a:t> : 30%</a:t>
                      </a:r>
                      <a:r>
                        <a:rPr lang="fr-FR" baseline="0" dirty="0" smtClean="0"/>
                        <a:t> à 40% de non recours</a:t>
                      </a:r>
                    </a:p>
                    <a:p>
                      <a:r>
                        <a:rPr lang="fr-FR" sz="1400" baseline="0" dirty="0" smtClean="0"/>
                        <a:t>Démarche supplémentaire de l’usager</a:t>
                      </a:r>
                      <a:endParaRPr lang="fr-FR" sz="1400" dirty="0"/>
                    </a:p>
                  </a:txBody>
                  <a:tcPr/>
                </a:tc>
              </a:tr>
              <a:tr h="658610">
                <a:tc>
                  <a:txBody>
                    <a:bodyPr/>
                    <a:lstStyle/>
                    <a:p>
                      <a:r>
                        <a:rPr lang="fr-FR" dirty="0" smtClean="0"/>
                        <a:t>Coût de</a:t>
                      </a:r>
                      <a:r>
                        <a:rPr lang="fr-FR" baseline="0" dirty="0" smtClean="0"/>
                        <a:t> gestion</a:t>
                      </a:r>
                      <a:endParaRPr lang="fr-F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1" baseline="0" dirty="0" smtClean="0"/>
                        <a:t>Elevé</a:t>
                      </a:r>
                      <a:r>
                        <a:rPr lang="fr-FR" baseline="0" dirty="0" smtClean="0"/>
                        <a:t> : </a:t>
                      </a:r>
                      <a:r>
                        <a:rPr lang="fr-FR" sz="1400" baseline="0" dirty="0" smtClean="0"/>
                        <a:t>coût du croisement des données sociales et facture</a:t>
                      </a:r>
                    </a:p>
                  </a:txBody>
                  <a:tcPr/>
                </a:tc>
                <a:tc>
                  <a:txBody>
                    <a:bodyPr/>
                    <a:lstStyle/>
                    <a:p>
                      <a:r>
                        <a:rPr lang="fr-FR" b="1" dirty="0" smtClean="0"/>
                        <a:t>Faible</a:t>
                      </a:r>
                      <a:r>
                        <a:rPr lang="fr-FR" dirty="0" smtClean="0"/>
                        <a:t> :</a:t>
                      </a:r>
                      <a:r>
                        <a:rPr lang="fr-FR" baseline="0" dirty="0" smtClean="0"/>
                        <a:t> </a:t>
                      </a:r>
                      <a:r>
                        <a:rPr lang="fr-FR" sz="1400" baseline="0" dirty="0" smtClean="0"/>
                        <a:t>les données sont récupérées chez un partenaire</a:t>
                      </a:r>
                      <a:endParaRPr lang="fr-FR" sz="1400" dirty="0"/>
                    </a:p>
                  </a:txBody>
                  <a:tcPr/>
                </a:tc>
                <a:tc>
                  <a:txBody>
                    <a:bodyPr/>
                    <a:lstStyle/>
                    <a:p>
                      <a:r>
                        <a:rPr lang="fr-FR" b="1" dirty="0" smtClean="0"/>
                        <a:t>Elevé</a:t>
                      </a:r>
                      <a:r>
                        <a:rPr lang="fr-FR" dirty="0" smtClean="0"/>
                        <a:t> : car </a:t>
                      </a:r>
                      <a:r>
                        <a:rPr lang="fr-FR" baseline="0" dirty="0" smtClean="0"/>
                        <a:t>dispositif spécifique</a:t>
                      </a:r>
                      <a:endParaRPr lang="fr-FR" dirty="0"/>
                    </a:p>
                  </a:txBody>
                  <a:tcPr/>
                </a:tc>
              </a:tr>
              <a:tr h="399246">
                <a:tc>
                  <a:txBody>
                    <a:bodyPr/>
                    <a:lstStyle/>
                    <a:p>
                      <a:r>
                        <a:rPr lang="fr-FR" dirty="0" smtClean="0"/>
                        <a:t>Collectivités</a:t>
                      </a:r>
                      <a:endParaRPr lang="fr-F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Dunkerque</a:t>
                      </a:r>
                      <a:r>
                        <a:rPr lang="fr-FR" baseline="0" dirty="0" smtClean="0"/>
                        <a:t> / </a:t>
                      </a:r>
                      <a:r>
                        <a:rPr lang="fr-FR" dirty="0" smtClean="0"/>
                        <a:t>EDF (mais</a:t>
                      </a:r>
                      <a:r>
                        <a:rPr lang="fr-FR" baseline="0" dirty="0" smtClean="0"/>
                        <a:t> abandon) /Vendée eau</a:t>
                      </a:r>
                      <a:endParaRPr lang="fr-FR" dirty="0" smtClean="0"/>
                    </a:p>
                  </a:txBody>
                  <a:tcPr/>
                </a:tc>
                <a:tc>
                  <a:txBody>
                    <a:bodyPr/>
                    <a:lstStyle/>
                    <a:p>
                      <a:r>
                        <a:rPr lang="fr-FR" baseline="0" dirty="0" smtClean="0"/>
                        <a:t>Rennes / Brest / Nantes / Paris</a:t>
                      </a:r>
                      <a:endParaRPr lang="fr-FR" dirty="0"/>
                    </a:p>
                  </a:txBody>
                  <a:tcPr/>
                </a:tc>
                <a:tc>
                  <a:txBody>
                    <a:bodyPr/>
                    <a:lstStyle/>
                    <a:p>
                      <a:r>
                        <a:rPr lang="fr-FR" dirty="0" smtClean="0"/>
                        <a:t>Dunkerque</a:t>
                      </a:r>
                      <a:r>
                        <a:rPr lang="fr-FR" baseline="0" dirty="0" smtClean="0"/>
                        <a:t> et Rennes sur les familles nombreuses</a:t>
                      </a:r>
                      <a:endParaRPr lang="fr-FR" dirty="0"/>
                    </a:p>
                  </a:txBody>
                  <a:tcPr/>
                </a:tc>
              </a:tr>
            </a:tbl>
          </a:graphicData>
        </a:graphic>
      </p:graphicFrame>
    </p:spTree>
    <p:extLst>
      <p:ext uri="{BB962C8B-B14F-4D97-AF65-F5344CB8AC3E}">
        <p14:creationId xmlns:p14="http://schemas.microsoft.com/office/powerpoint/2010/main" val="28239991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Comment financer le dispositif ? 0,35% à 0,5% du budget</a:t>
            </a:r>
            <a:endParaRPr lang="fr-FR" dirty="0"/>
          </a:p>
        </p:txBody>
      </p:sp>
      <p:sp>
        <p:nvSpPr>
          <p:cNvPr id="5" name="Espace réservé du texte 4"/>
          <p:cNvSpPr>
            <a:spLocks noGrp="1"/>
          </p:cNvSpPr>
          <p:nvPr>
            <p:ph type="body" sz="quarter" idx="13"/>
          </p:nvPr>
        </p:nvSpPr>
        <p:spPr/>
        <p:txBody>
          <a:bodyPr>
            <a:normAutofit/>
          </a:bodyPr>
          <a:lstStyle/>
          <a:p>
            <a:r>
              <a:rPr lang="fr-FR" sz="1800" dirty="0" smtClean="0"/>
              <a:t>Choix 5</a:t>
            </a:r>
            <a:endParaRPr lang="fr-FR" sz="1800" dirty="0"/>
          </a:p>
        </p:txBody>
      </p:sp>
      <p:sp>
        <p:nvSpPr>
          <p:cNvPr id="6" name="Espace réservé du contenu 5"/>
          <p:cNvSpPr>
            <a:spLocks noGrp="1"/>
          </p:cNvSpPr>
          <p:nvPr>
            <p:ph sz="quarter" idx="14"/>
          </p:nvPr>
        </p:nvSpPr>
        <p:spPr>
          <a:xfrm>
            <a:off x="1447798" y="1236133"/>
            <a:ext cx="7696201" cy="4968688"/>
          </a:xfrm>
        </p:spPr>
        <p:txBody>
          <a:bodyPr>
            <a:normAutofit lnSpcReduction="10000"/>
          </a:bodyPr>
          <a:lstStyle/>
          <a:p>
            <a:r>
              <a:rPr lang="fr-FR" dirty="0"/>
              <a:t>Par le budget général ? </a:t>
            </a:r>
          </a:p>
          <a:p>
            <a:pPr lvl="1"/>
            <a:r>
              <a:rPr lang="fr-FR" dirty="0"/>
              <a:t>Dérogation possible avec l’expérimentation </a:t>
            </a:r>
          </a:p>
          <a:p>
            <a:r>
              <a:rPr lang="fr-FR" dirty="0" smtClean="0"/>
              <a:t>Par </a:t>
            </a:r>
            <a:r>
              <a:rPr lang="fr-FR" dirty="0"/>
              <a:t>le budget de </a:t>
            </a:r>
            <a:r>
              <a:rPr lang="fr-FR" dirty="0" smtClean="0"/>
              <a:t>l’eau et de l’assainissement :</a:t>
            </a:r>
            <a:endParaRPr lang="fr-FR" dirty="0"/>
          </a:p>
          <a:p>
            <a:pPr lvl="1"/>
            <a:r>
              <a:rPr lang="fr-FR" dirty="0" smtClean="0"/>
              <a:t>En diminuant la capacité d’investissement </a:t>
            </a:r>
            <a:r>
              <a:rPr lang="fr-FR" sz="2200" dirty="0" smtClean="0"/>
              <a:t>(c’est-à-dire en rognant sur l’épargne nette générée par le service)</a:t>
            </a:r>
          </a:p>
          <a:p>
            <a:pPr lvl="1"/>
            <a:r>
              <a:rPr lang="fr-FR" dirty="0" smtClean="0"/>
              <a:t>En augmentant le prix pour tous les usagers ?</a:t>
            </a:r>
            <a:endParaRPr lang="fr-FR" dirty="0"/>
          </a:p>
          <a:p>
            <a:pPr lvl="1"/>
            <a:r>
              <a:rPr lang="fr-FR" dirty="0" smtClean="0"/>
              <a:t>En augmentant le prix des </a:t>
            </a:r>
            <a:r>
              <a:rPr lang="fr-FR" dirty="0"/>
              <a:t>gros </a:t>
            </a:r>
            <a:r>
              <a:rPr lang="fr-FR" dirty="0" smtClean="0"/>
              <a:t>consommateurs via une tarification progressive </a:t>
            </a:r>
            <a:r>
              <a:rPr lang="fr-FR" sz="2200" dirty="0" smtClean="0"/>
              <a:t>(complexe ) </a:t>
            </a:r>
            <a:r>
              <a:rPr lang="fr-FR" dirty="0" smtClean="0"/>
              <a:t>?</a:t>
            </a:r>
          </a:p>
          <a:p>
            <a:pPr lvl="1"/>
            <a:r>
              <a:rPr lang="fr-FR" dirty="0" smtClean="0"/>
              <a:t>En augmentant uniquement les consommateurs professionnels via une tarification différenciée </a:t>
            </a:r>
            <a:r>
              <a:rPr lang="fr-FR" sz="2000" dirty="0" smtClean="0"/>
              <a:t>(environ 30% des volumes consommés, augmentation de 1 à 1,5%) ?</a:t>
            </a:r>
            <a:endParaRPr lang="fr-FR" dirty="0" smtClean="0"/>
          </a:p>
          <a:p>
            <a:pPr lvl="1"/>
            <a:endParaRPr lang="fr-FR" dirty="0" smtClean="0"/>
          </a:p>
          <a:p>
            <a:pPr lvl="1"/>
            <a:r>
              <a:rPr lang="fr-FR" dirty="0" smtClean="0"/>
              <a:t>Orientation demandée pour évaluer les impacts</a:t>
            </a:r>
            <a:endParaRPr lang="fr-FR" dirty="0"/>
          </a:p>
        </p:txBody>
      </p:sp>
      <p:sp>
        <p:nvSpPr>
          <p:cNvPr id="8" name="Espace réservé du numéro de diapositive 7"/>
          <p:cNvSpPr>
            <a:spLocks noGrp="1"/>
          </p:cNvSpPr>
          <p:nvPr>
            <p:ph type="sldNum" sz="quarter" idx="12"/>
          </p:nvPr>
        </p:nvSpPr>
        <p:spPr/>
        <p:txBody>
          <a:bodyPr/>
          <a:lstStyle/>
          <a:p>
            <a:fld id="{332CDC0A-01E6-044A-A362-F1C1ADCE5732}" type="slidenum">
              <a:rPr lang="fr-FR" smtClean="0"/>
              <a:t>57</a:t>
            </a:fld>
            <a:endParaRPr lang="fr-FR" dirty="0"/>
          </a:p>
        </p:txBody>
      </p:sp>
      <p:sp>
        <p:nvSpPr>
          <p:cNvPr id="4" name="Espace réservé du pied de page 3"/>
          <p:cNvSpPr>
            <a:spLocks noGrp="1"/>
          </p:cNvSpPr>
          <p:nvPr>
            <p:ph type="ftr" sz="quarter" idx="11"/>
          </p:nvPr>
        </p:nvSpPr>
        <p:spPr/>
        <p:txBody>
          <a:bodyPr/>
          <a:lstStyle/>
          <a:p>
            <a:r>
              <a:rPr lang="fr-FR" smtClean="0"/>
              <a:t>Grenoble - Expérimentation loi Brottes pour l'accès à l'eau</a:t>
            </a:r>
            <a:endParaRPr lang="fr-FR" dirty="0"/>
          </a:p>
        </p:txBody>
      </p:sp>
      <p:sp>
        <p:nvSpPr>
          <p:cNvPr id="9" name="Flèche droite 8"/>
          <p:cNvSpPr/>
          <p:nvPr/>
        </p:nvSpPr>
        <p:spPr>
          <a:xfrm>
            <a:off x="1866523" y="5813612"/>
            <a:ext cx="338667"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1081900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Ajustement des aides curatives FSL et CCAS</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pPr/>
              <a:t>58</a:t>
            </a:fld>
            <a:endParaRPr lang="fr-FR" dirty="0"/>
          </a:p>
        </p:txBody>
      </p:sp>
      <p:sp>
        <p:nvSpPr>
          <p:cNvPr id="5" name="Espace réservé du texte 4"/>
          <p:cNvSpPr>
            <a:spLocks noGrp="1"/>
          </p:cNvSpPr>
          <p:nvPr>
            <p:ph type="body" sz="quarter" idx="13"/>
          </p:nvPr>
        </p:nvSpPr>
        <p:spPr/>
        <p:txBody>
          <a:bodyPr/>
          <a:lstStyle/>
          <a:p>
            <a:r>
              <a:rPr lang="fr-FR" dirty="0" smtClean="0"/>
              <a:t>3</a:t>
            </a:r>
            <a:endParaRPr lang="fr-FR" dirty="0"/>
          </a:p>
        </p:txBody>
      </p:sp>
      <p:sp>
        <p:nvSpPr>
          <p:cNvPr id="11" name="Espace réservé du contenu 10"/>
          <p:cNvSpPr>
            <a:spLocks noGrp="1"/>
          </p:cNvSpPr>
          <p:nvPr>
            <p:ph sz="quarter" idx="14"/>
          </p:nvPr>
        </p:nvSpPr>
        <p:spPr/>
        <p:txBody>
          <a:bodyPr>
            <a:normAutofit lnSpcReduction="10000"/>
          </a:bodyPr>
          <a:lstStyle/>
          <a:p>
            <a:r>
              <a:rPr lang="fr-FR" sz="2000" dirty="0" smtClean="0"/>
              <a:t>La mise en place d’une aide préventive réinterroge l’intérêt d’une aide curative</a:t>
            </a:r>
          </a:p>
          <a:p>
            <a:r>
              <a:rPr lang="fr-FR" sz="2000" dirty="0" smtClean="0"/>
              <a:t>Attention : </a:t>
            </a:r>
            <a:r>
              <a:rPr lang="fr-FR" sz="2000" dirty="0" smtClean="0">
                <a:solidFill>
                  <a:srgbClr val="FF0000"/>
                </a:solidFill>
              </a:rPr>
              <a:t>l’aide préventive ne supprimera pas les impayés. </a:t>
            </a:r>
            <a:r>
              <a:rPr lang="fr-FR" sz="2000" dirty="0" smtClean="0"/>
              <a:t>L’impayé est dû à des situations complexes et « intégrées » à une précarité plus globale.</a:t>
            </a:r>
          </a:p>
          <a:p>
            <a:r>
              <a:rPr lang="fr-FR" sz="2000" dirty="0" smtClean="0"/>
              <a:t>L’enjeu est d’évaluer les mécanismes permettant de « raccrocher » les usagers en situation d’impayés pour :</a:t>
            </a:r>
          </a:p>
          <a:p>
            <a:pPr lvl="1"/>
            <a:r>
              <a:rPr lang="fr-FR" sz="1800" dirty="0" smtClean="0"/>
              <a:t>identifier les motifs de l’impayé (sur consommation, précarité logement, etc.) et construire un accompagnement adapté</a:t>
            </a:r>
          </a:p>
          <a:p>
            <a:pPr lvl="1"/>
            <a:r>
              <a:rPr lang="fr-FR" sz="1800" dirty="0" smtClean="0"/>
              <a:t>s’assurer du recours à l’aide préventive</a:t>
            </a:r>
          </a:p>
          <a:p>
            <a:pPr lvl="1"/>
            <a:r>
              <a:rPr lang="fr-FR" sz="1800" dirty="0" smtClean="0"/>
              <a:t>limiter le manque à gagner pour la collectivité en amenant l’usager à payer une partie de sa facture.</a:t>
            </a:r>
          </a:p>
          <a:p>
            <a:r>
              <a:rPr lang="fr-FR" sz="2000" dirty="0" smtClean="0"/>
              <a:t>Il y a un enjeu de coordination forte du dispositif et il faut éviter la multiplication de « guichets » d’aide aux impayés</a:t>
            </a:r>
          </a:p>
          <a:p>
            <a:endParaRPr lang="fr-FR" sz="2000" dirty="0"/>
          </a:p>
        </p:txBody>
      </p:sp>
    </p:spTree>
    <p:extLst>
      <p:ext uri="{BB962C8B-B14F-4D97-AF65-F5344CB8AC3E}">
        <p14:creationId xmlns:p14="http://schemas.microsoft.com/office/powerpoint/2010/main" val="1518519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vert="horz" lIns="91440" tIns="45720" rIns="91440" bIns="45720" rtlCol="0" anchor="ctr">
            <a:noAutofit/>
          </a:bodyPr>
          <a:lstStyle/>
          <a:p>
            <a:pPr>
              <a:spcBef>
                <a:spcPct val="20000"/>
              </a:spcBef>
              <a:buFont typeface="Arial"/>
            </a:pPr>
            <a:r>
              <a:rPr lang="fr-FR" u="sng" dirty="0" smtClean="0">
                <a:solidFill>
                  <a:schemeClr val="accent1"/>
                </a:solidFill>
              </a:rPr>
              <a:t>Annexe sur la précarité en eau</a:t>
            </a:r>
            <a:endParaRPr lang="fr-FR" u="sng" dirty="0">
              <a:solidFill>
                <a:schemeClr val="accent1"/>
              </a:solidFill>
            </a:endParaRPr>
          </a:p>
        </p:txBody>
      </p:sp>
      <p:sp>
        <p:nvSpPr>
          <p:cNvPr id="3" name="Espace réservé du texte 2"/>
          <p:cNvSpPr>
            <a:spLocks noGrp="1"/>
          </p:cNvSpPr>
          <p:nvPr>
            <p:ph type="body" sz="quarter" idx="10"/>
          </p:nvPr>
        </p:nvSpPr>
        <p:spPr/>
        <p:txBody>
          <a:bodyPr vert="horz" lIns="91440" tIns="45720" rIns="91440" bIns="45720" rtlCol="0" anchor="ctr">
            <a:noAutofit/>
          </a:bodyPr>
          <a:lstStyle/>
          <a:p>
            <a:pPr>
              <a:spcBef>
                <a:spcPct val="0"/>
              </a:spcBef>
              <a:buNone/>
            </a:pPr>
            <a:endParaRPr lang="fr-FR" dirty="0"/>
          </a:p>
        </p:txBody>
      </p:sp>
      <p:sp>
        <p:nvSpPr>
          <p:cNvPr id="4" name="Espace réservé du texte 3"/>
          <p:cNvSpPr>
            <a:spLocks noGrp="1"/>
          </p:cNvSpPr>
          <p:nvPr>
            <p:ph type="body" sz="quarter" idx="11"/>
          </p:nvPr>
        </p:nvSpPr>
        <p:spPr/>
        <p:txBody>
          <a:bodyPr vert="horz" lIns="91440" tIns="45720" rIns="91440" bIns="45720" rtlCol="0" anchor="ctr">
            <a:noAutofit/>
          </a:bodyPr>
          <a:lstStyle/>
          <a:p>
            <a:pPr marL="0" indent="0">
              <a:buNone/>
            </a:pPr>
            <a:endParaRPr lang="fr-FR" u="sng" dirty="0">
              <a:solidFill>
                <a:schemeClr val="accent1"/>
              </a:solidFill>
            </a:endParaRPr>
          </a:p>
        </p:txBody>
      </p:sp>
      <p:pic>
        <p:nvPicPr>
          <p:cNvPr id="5" name="Image 4" descr="Capture d’écran 2011-12-20 à 11.29.48.png"/>
          <p:cNvPicPr/>
          <p:nvPr/>
        </p:nvPicPr>
        <p:blipFill>
          <a:blip r:embed="rId2" cstate="print">
            <a:extLst>
              <a:ext uri="{28A0092B-C50C-407E-A947-70E740481C1C}">
                <a14:useLocalDpi xmlns:a14="http://schemas.microsoft.com/office/drawing/2010/main" val="0"/>
              </a:ext>
            </a:extLst>
          </a:blip>
          <a:stretch>
            <a:fillRect/>
          </a:stretch>
        </p:blipFill>
        <p:spPr>
          <a:xfrm>
            <a:off x="6502083" y="5015865"/>
            <a:ext cx="2539048" cy="911013"/>
          </a:xfrm>
          <a:prstGeom prst="rect">
            <a:avLst/>
          </a:prstGeom>
        </p:spPr>
      </p:pic>
      <p:pic>
        <p:nvPicPr>
          <p:cNvPr id="6" name="Image 5" descr="http://www.fors-rs.com/fors_imports/fors_header.jpg"/>
          <p:cNvPicPr/>
          <p:nvPr/>
        </p:nvPicPr>
        <p:blipFill>
          <a:blip r:embed="rId3">
            <a:extLst>
              <a:ext uri="{28A0092B-C50C-407E-A947-70E740481C1C}">
                <a14:useLocalDpi xmlns:a14="http://schemas.microsoft.com/office/drawing/2010/main" val="0"/>
              </a:ext>
            </a:extLst>
          </a:blip>
          <a:srcRect l="1328" t="6686" r="50768" b="25584"/>
          <a:stretch>
            <a:fillRect/>
          </a:stretch>
        </p:blipFill>
        <p:spPr bwMode="auto">
          <a:xfrm>
            <a:off x="3716867" y="5199169"/>
            <a:ext cx="2696721" cy="668231"/>
          </a:xfrm>
          <a:prstGeom prst="rect">
            <a:avLst/>
          </a:prstGeom>
          <a:noFill/>
        </p:spPr>
      </p:pic>
    </p:spTree>
    <p:extLst>
      <p:ext uri="{BB962C8B-B14F-4D97-AF65-F5344CB8AC3E}">
        <p14:creationId xmlns:p14="http://schemas.microsoft.com/office/powerpoint/2010/main" val="2814114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compétences eau et assainissement</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6</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1349375" y="1096433"/>
            <a:ext cx="7556500" cy="5245100"/>
          </a:xfrm>
        </p:spPr>
        <p:txBody>
          <a:bodyPr>
            <a:normAutofit fontScale="85000" lnSpcReduction="10000"/>
          </a:bodyPr>
          <a:lstStyle/>
          <a:p>
            <a:r>
              <a:rPr lang="fr-FR" dirty="0" smtClean="0"/>
              <a:t>Sur l’eau potable</a:t>
            </a:r>
          </a:p>
          <a:p>
            <a:pPr lvl="1"/>
            <a:r>
              <a:rPr lang="fr-FR" dirty="0" smtClean="0"/>
              <a:t>49 communes ont transféré la compétence à la Métro au 1</a:t>
            </a:r>
            <a:r>
              <a:rPr lang="fr-FR" baseline="30000" dirty="0" smtClean="0"/>
              <a:t>er</a:t>
            </a:r>
            <a:r>
              <a:rPr lang="fr-FR" dirty="0" smtClean="0"/>
              <a:t> janvier 2015</a:t>
            </a:r>
          </a:p>
          <a:p>
            <a:pPr lvl="1"/>
            <a:r>
              <a:rPr lang="fr-FR" dirty="0"/>
              <a:t>Il existe </a:t>
            </a:r>
            <a:r>
              <a:rPr lang="fr-FR" dirty="0" smtClean="0"/>
              <a:t>46 tarifs </a:t>
            </a:r>
            <a:r>
              <a:rPr lang="fr-FR" dirty="0"/>
              <a:t>différents sur le territoire</a:t>
            </a:r>
          </a:p>
          <a:p>
            <a:pPr lvl="1"/>
            <a:r>
              <a:rPr lang="fr-FR" dirty="0" smtClean="0"/>
              <a:t>Le transfert du personnel est en cours sur 35 communes</a:t>
            </a:r>
          </a:p>
          <a:p>
            <a:pPr lvl="1"/>
            <a:r>
              <a:rPr lang="fr-FR" dirty="0" smtClean="0"/>
              <a:t>14 communes sont en DSP, dont 8 à la SPL Eau de Grenoble</a:t>
            </a:r>
          </a:p>
          <a:p>
            <a:pPr lvl="1"/>
            <a:endParaRPr lang="fr-FR" dirty="0"/>
          </a:p>
          <a:p>
            <a:endParaRPr lang="fr-FR" dirty="0" smtClean="0"/>
          </a:p>
          <a:p>
            <a:endParaRPr lang="fr-FR" dirty="0"/>
          </a:p>
          <a:p>
            <a:endParaRPr lang="fr-FR" dirty="0" smtClean="0"/>
          </a:p>
          <a:p>
            <a:endParaRPr lang="fr-FR" dirty="0" smtClean="0"/>
          </a:p>
          <a:p>
            <a:r>
              <a:rPr lang="fr-FR" dirty="0" smtClean="0"/>
              <a:t>Sur l’assainissement</a:t>
            </a:r>
          </a:p>
          <a:p>
            <a:pPr lvl="1"/>
            <a:r>
              <a:rPr lang="fr-FR" dirty="0" smtClean="0"/>
              <a:t>Le service est harmonisé et géré en régie depuis 2000 et 2014 (pour 24 communes)</a:t>
            </a:r>
            <a:endParaRPr lang="fr-FR" dirty="0"/>
          </a:p>
          <a:p>
            <a:pPr lvl="1"/>
            <a:r>
              <a:rPr lang="fr-FR" dirty="0" smtClean="0"/>
              <a:t>Il y a un seul tarif</a:t>
            </a:r>
          </a:p>
        </p:txBody>
      </p:sp>
      <p:pic>
        <p:nvPicPr>
          <p:cNvPr id="8" name="Image 7"/>
          <p:cNvPicPr>
            <a:picLocks noChangeAspect="1"/>
          </p:cNvPicPr>
          <p:nvPr/>
        </p:nvPicPr>
        <p:blipFill>
          <a:blip r:embed="rId2"/>
          <a:stretch>
            <a:fillRect/>
          </a:stretch>
        </p:blipFill>
        <p:spPr>
          <a:xfrm>
            <a:off x="2113168" y="3117260"/>
            <a:ext cx="5805172" cy="1753032"/>
          </a:xfrm>
          <a:prstGeom prst="rect">
            <a:avLst/>
          </a:prstGeom>
        </p:spPr>
      </p:pic>
    </p:spTree>
    <p:extLst>
      <p:ext uri="{BB962C8B-B14F-4D97-AF65-F5344CB8AC3E}">
        <p14:creationId xmlns:p14="http://schemas.microsoft.com/office/powerpoint/2010/main" val="32891075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Analyse détaillée de la précarité en eau</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60</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134471" y="1416050"/>
            <a:ext cx="3200400" cy="4796492"/>
          </a:xfrm>
        </p:spPr>
        <p:txBody>
          <a:bodyPr>
            <a:normAutofit fontScale="92500" lnSpcReduction="10000"/>
          </a:bodyPr>
          <a:lstStyle/>
          <a:p>
            <a:r>
              <a:rPr lang="fr-FR" sz="2000" dirty="0" smtClean="0"/>
              <a:t>Le modèle utilisé considère une consommation minimum de 40 m</a:t>
            </a:r>
            <a:r>
              <a:rPr lang="fr-FR" sz="2000" baseline="30000" dirty="0" smtClean="0"/>
              <a:t>3</a:t>
            </a:r>
            <a:r>
              <a:rPr lang="fr-FR" sz="2000" dirty="0" smtClean="0"/>
              <a:t> par habitant. La progressivité de la facture est donc strictement proportionnelle à la taille du ménage.</a:t>
            </a:r>
          </a:p>
          <a:p>
            <a:r>
              <a:rPr lang="fr-FR" sz="2000" dirty="0" smtClean="0"/>
              <a:t>Or les minima sociaux évoluent plus faiblement que la taille du ménages</a:t>
            </a:r>
          </a:p>
          <a:p>
            <a:r>
              <a:rPr lang="fr-FR" sz="2000" dirty="0" smtClean="0"/>
              <a:t>En conséquence les ménages les plus précaires en eau seraient les ménages de 3 personnes et plus</a:t>
            </a:r>
            <a:endParaRPr lang="fr-FR" sz="2000" dirty="0"/>
          </a:p>
        </p:txBody>
      </p:sp>
      <p:pic>
        <p:nvPicPr>
          <p:cNvPr id="7" name="Image 6"/>
          <p:cNvPicPr>
            <a:picLocks noChangeAspect="1"/>
          </p:cNvPicPr>
          <p:nvPr/>
        </p:nvPicPr>
        <p:blipFill>
          <a:blip r:embed="rId2"/>
          <a:stretch>
            <a:fillRect/>
          </a:stretch>
        </p:blipFill>
        <p:spPr>
          <a:xfrm>
            <a:off x="3792069" y="952561"/>
            <a:ext cx="5190565" cy="5259981"/>
          </a:xfrm>
          <a:prstGeom prst="rect">
            <a:avLst/>
          </a:prstGeom>
          <a:solidFill>
            <a:schemeClr val="bg1"/>
          </a:solidFill>
        </p:spPr>
      </p:pic>
    </p:spTree>
    <p:extLst>
      <p:ext uri="{BB962C8B-B14F-4D97-AF65-F5344CB8AC3E}">
        <p14:creationId xmlns:p14="http://schemas.microsoft.com/office/powerpoint/2010/main" val="20388836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vert="horz" lIns="91440" tIns="45720" rIns="91440" bIns="45720" rtlCol="0" anchor="ctr">
            <a:noAutofit/>
          </a:bodyPr>
          <a:lstStyle/>
          <a:p>
            <a:pPr>
              <a:spcBef>
                <a:spcPct val="20000"/>
              </a:spcBef>
              <a:buFont typeface="Arial"/>
            </a:pPr>
            <a:r>
              <a:rPr lang="fr-FR" u="sng" dirty="0" smtClean="0">
                <a:solidFill>
                  <a:schemeClr val="accent1"/>
                </a:solidFill>
              </a:rPr>
              <a:t>Annexe </a:t>
            </a:r>
            <a:r>
              <a:rPr lang="fr-FR" u="sng" dirty="0">
                <a:solidFill>
                  <a:schemeClr val="accent1"/>
                </a:solidFill>
              </a:rPr>
              <a:t>sur les retours d’expérience</a:t>
            </a:r>
          </a:p>
        </p:txBody>
      </p:sp>
      <p:sp>
        <p:nvSpPr>
          <p:cNvPr id="3" name="Espace réservé du texte 2"/>
          <p:cNvSpPr>
            <a:spLocks noGrp="1"/>
          </p:cNvSpPr>
          <p:nvPr>
            <p:ph type="body" sz="quarter" idx="10"/>
          </p:nvPr>
        </p:nvSpPr>
        <p:spPr/>
        <p:txBody>
          <a:bodyPr vert="horz" lIns="91440" tIns="45720" rIns="91440" bIns="45720" rtlCol="0" anchor="ctr">
            <a:noAutofit/>
          </a:bodyPr>
          <a:lstStyle/>
          <a:p>
            <a:pPr>
              <a:spcBef>
                <a:spcPct val="0"/>
              </a:spcBef>
              <a:buNone/>
            </a:pPr>
            <a:endParaRPr lang="fr-FR" dirty="0"/>
          </a:p>
        </p:txBody>
      </p:sp>
      <p:sp>
        <p:nvSpPr>
          <p:cNvPr id="4" name="Espace réservé du texte 3"/>
          <p:cNvSpPr>
            <a:spLocks noGrp="1"/>
          </p:cNvSpPr>
          <p:nvPr>
            <p:ph type="body" sz="quarter" idx="11"/>
          </p:nvPr>
        </p:nvSpPr>
        <p:spPr/>
        <p:txBody>
          <a:bodyPr vert="horz" lIns="91440" tIns="45720" rIns="91440" bIns="45720" rtlCol="0" anchor="ctr">
            <a:noAutofit/>
          </a:bodyPr>
          <a:lstStyle/>
          <a:p>
            <a:pPr marL="0" indent="0">
              <a:buNone/>
            </a:pPr>
            <a:endParaRPr lang="fr-FR" u="sng" dirty="0">
              <a:solidFill>
                <a:schemeClr val="accent1"/>
              </a:solidFill>
            </a:endParaRPr>
          </a:p>
        </p:txBody>
      </p:sp>
      <p:pic>
        <p:nvPicPr>
          <p:cNvPr id="5" name="Image 4" descr="Capture d’écran 2011-12-20 à 11.29.48.png"/>
          <p:cNvPicPr/>
          <p:nvPr/>
        </p:nvPicPr>
        <p:blipFill>
          <a:blip r:embed="rId2" cstate="print">
            <a:extLst>
              <a:ext uri="{28A0092B-C50C-407E-A947-70E740481C1C}">
                <a14:useLocalDpi xmlns:a14="http://schemas.microsoft.com/office/drawing/2010/main" val="0"/>
              </a:ext>
            </a:extLst>
          </a:blip>
          <a:stretch>
            <a:fillRect/>
          </a:stretch>
        </p:blipFill>
        <p:spPr>
          <a:xfrm>
            <a:off x="6502083" y="5015865"/>
            <a:ext cx="2539048" cy="911013"/>
          </a:xfrm>
          <a:prstGeom prst="rect">
            <a:avLst/>
          </a:prstGeom>
        </p:spPr>
      </p:pic>
      <p:pic>
        <p:nvPicPr>
          <p:cNvPr id="6" name="Image 5" descr="http://www.fors-rs.com/fors_imports/fors_header.jpg"/>
          <p:cNvPicPr/>
          <p:nvPr/>
        </p:nvPicPr>
        <p:blipFill>
          <a:blip r:embed="rId3">
            <a:extLst>
              <a:ext uri="{28A0092B-C50C-407E-A947-70E740481C1C}">
                <a14:useLocalDpi xmlns:a14="http://schemas.microsoft.com/office/drawing/2010/main" val="0"/>
              </a:ext>
            </a:extLst>
          </a:blip>
          <a:srcRect l="1328" t="6686" r="50768" b="25584"/>
          <a:stretch>
            <a:fillRect/>
          </a:stretch>
        </p:blipFill>
        <p:spPr bwMode="auto">
          <a:xfrm>
            <a:off x="3716867" y="5199169"/>
            <a:ext cx="2696721" cy="668231"/>
          </a:xfrm>
          <a:prstGeom prst="rect">
            <a:avLst/>
          </a:prstGeom>
          <a:noFill/>
        </p:spPr>
      </p:pic>
    </p:spTree>
    <p:extLst>
      <p:ext uri="{BB962C8B-B14F-4D97-AF65-F5344CB8AC3E}">
        <p14:creationId xmlns:p14="http://schemas.microsoft.com/office/powerpoint/2010/main" val="25378984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Liste des expériences de tarification/aide sociale</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62</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1411287" y="1190625"/>
            <a:ext cx="7366000" cy="4552950"/>
          </a:xfrm>
        </p:spPr>
        <p:txBody>
          <a:bodyPr>
            <a:normAutofit fontScale="92500" lnSpcReduction="20000"/>
          </a:bodyPr>
          <a:lstStyle/>
          <a:p>
            <a:r>
              <a:rPr lang="fr-FR" dirty="0" smtClean="0"/>
              <a:t>Eau potable :</a:t>
            </a:r>
          </a:p>
          <a:p>
            <a:pPr lvl="1"/>
            <a:r>
              <a:rPr lang="fr-FR" dirty="0" smtClean="0"/>
              <a:t>Dunkerque (SMEARD), solution en place depuis 2012</a:t>
            </a:r>
          </a:p>
          <a:p>
            <a:pPr lvl="1"/>
            <a:r>
              <a:rPr lang="fr-FR" dirty="0"/>
              <a:t>Vendée Eau</a:t>
            </a:r>
          </a:p>
          <a:p>
            <a:pPr lvl="1"/>
            <a:r>
              <a:rPr lang="fr-FR" dirty="0" smtClean="0"/>
              <a:t>Rennes</a:t>
            </a:r>
          </a:p>
          <a:p>
            <a:pPr lvl="1"/>
            <a:r>
              <a:rPr lang="fr-FR" dirty="0" smtClean="0"/>
              <a:t>Brest métropole</a:t>
            </a:r>
          </a:p>
          <a:p>
            <a:pPr lvl="1"/>
            <a:r>
              <a:rPr lang="fr-FR" dirty="0"/>
              <a:t>Nantes métropole</a:t>
            </a:r>
          </a:p>
          <a:p>
            <a:pPr lvl="1"/>
            <a:r>
              <a:rPr lang="fr-FR" dirty="0" smtClean="0"/>
              <a:t>Paris (2012)</a:t>
            </a:r>
          </a:p>
          <a:p>
            <a:pPr lvl="1"/>
            <a:r>
              <a:rPr lang="fr-FR" dirty="0" smtClean="0"/>
              <a:t>Bordeaux (communauté urbaine)</a:t>
            </a:r>
            <a:endParaRPr lang="fr-FR" dirty="0"/>
          </a:p>
          <a:p>
            <a:pPr lvl="1"/>
            <a:r>
              <a:rPr lang="fr-FR" dirty="0"/>
              <a:t>OBUSASS (observatoire d’Ile de France) </a:t>
            </a:r>
            <a:endParaRPr lang="fr-FR" dirty="0" smtClean="0"/>
          </a:p>
          <a:p>
            <a:r>
              <a:rPr lang="fr-FR" dirty="0" smtClean="0"/>
              <a:t>Transport</a:t>
            </a:r>
            <a:r>
              <a:rPr lang="fr-FR" dirty="0"/>
              <a:t> </a:t>
            </a:r>
            <a:r>
              <a:rPr lang="fr-FR" dirty="0" smtClean="0"/>
              <a:t>: SMTC de Grenoble</a:t>
            </a:r>
          </a:p>
          <a:p>
            <a:r>
              <a:rPr lang="fr-FR" dirty="0" smtClean="0"/>
              <a:t>Energie : électricité et gaz</a:t>
            </a:r>
          </a:p>
          <a:p>
            <a:r>
              <a:rPr lang="fr-FR" dirty="0" smtClean="0"/>
              <a:t>Petite enfance</a:t>
            </a:r>
          </a:p>
          <a:p>
            <a:r>
              <a:rPr lang="fr-FR" dirty="0" smtClean="0"/>
              <a:t>Aides aux logements</a:t>
            </a:r>
          </a:p>
        </p:txBody>
      </p:sp>
    </p:spTree>
    <p:extLst>
      <p:ext uri="{BB962C8B-B14F-4D97-AF65-F5344CB8AC3E}">
        <p14:creationId xmlns:p14="http://schemas.microsoft.com/office/powerpoint/2010/main" val="3328708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a:t>
            </a:r>
            <a:r>
              <a:rPr lang="fr-FR" dirty="0" smtClean="0"/>
              <a:t>omparaison des dispositifs « eau »</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63</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p:txBody>
          <a:bodyPr/>
          <a:lstStyle/>
          <a:p>
            <a:endParaRPr lang="fr-FR" dirty="0"/>
          </a:p>
        </p:txBody>
      </p:sp>
      <p:pic>
        <p:nvPicPr>
          <p:cNvPr id="7" name="Image 6"/>
          <p:cNvPicPr>
            <a:picLocks noChangeAspect="1"/>
          </p:cNvPicPr>
          <p:nvPr/>
        </p:nvPicPr>
        <p:blipFill>
          <a:blip r:embed="rId2"/>
          <a:stretch>
            <a:fillRect/>
          </a:stretch>
        </p:blipFill>
        <p:spPr>
          <a:xfrm>
            <a:off x="122850" y="1473652"/>
            <a:ext cx="9021150" cy="4124325"/>
          </a:xfrm>
          <a:prstGeom prst="rect">
            <a:avLst/>
          </a:prstGeom>
        </p:spPr>
      </p:pic>
    </p:spTree>
    <p:extLst>
      <p:ext uri="{BB962C8B-B14F-4D97-AF65-F5344CB8AC3E}">
        <p14:creationId xmlns:p14="http://schemas.microsoft.com/office/powerpoint/2010/main" val="5248759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Impact des tarifications sociales</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64</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p:txBody>
          <a:bodyPr/>
          <a:lstStyle/>
          <a:p>
            <a:endParaRPr lang="fr-FR" dirty="0"/>
          </a:p>
        </p:txBody>
      </p:sp>
      <p:pic>
        <p:nvPicPr>
          <p:cNvPr id="8" name="Image 7"/>
          <p:cNvPicPr>
            <a:picLocks noChangeAspect="1"/>
          </p:cNvPicPr>
          <p:nvPr/>
        </p:nvPicPr>
        <p:blipFill>
          <a:blip r:embed="rId2"/>
          <a:stretch>
            <a:fillRect/>
          </a:stretch>
        </p:blipFill>
        <p:spPr>
          <a:xfrm>
            <a:off x="0" y="103065"/>
            <a:ext cx="9209521" cy="6710081"/>
          </a:xfrm>
          <a:prstGeom prst="rect">
            <a:avLst/>
          </a:prstGeom>
          <a:solidFill>
            <a:schemeClr val="bg1"/>
          </a:solidFill>
        </p:spPr>
      </p:pic>
    </p:spTree>
    <p:extLst>
      <p:ext uri="{BB962C8B-B14F-4D97-AF65-F5344CB8AC3E}">
        <p14:creationId xmlns:p14="http://schemas.microsoft.com/office/powerpoint/2010/main" val="30396357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Dunkerque (SMEARD)</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65</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3788305" y="1014728"/>
            <a:ext cx="5084762" cy="2977445"/>
          </a:xfrm>
        </p:spPr>
        <p:txBody>
          <a:bodyPr>
            <a:noAutofit/>
          </a:bodyPr>
          <a:lstStyle/>
          <a:p>
            <a:pPr marL="0" indent="0">
              <a:buNone/>
            </a:pPr>
            <a:r>
              <a:rPr lang="fr-FR" sz="1400" b="1" dirty="0" smtClean="0"/>
              <a:t>Principes :</a:t>
            </a:r>
          </a:p>
          <a:p>
            <a:r>
              <a:rPr lang="fr-FR" sz="1600" b="1" dirty="0" smtClean="0">
                <a:solidFill>
                  <a:schemeClr val="accent1"/>
                </a:solidFill>
              </a:rPr>
              <a:t>Tarification progressive</a:t>
            </a:r>
            <a:r>
              <a:rPr lang="fr-FR" sz="1600" dirty="0" smtClean="0"/>
              <a:t> sur 3 tranches 0-75m</a:t>
            </a:r>
            <a:r>
              <a:rPr lang="fr-FR" sz="1600" baseline="30000" dirty="0" smtClean="0"/>
              <a:t>3</a:t>
            </a:r>
            <a:r>
              <a:rPr lang="fr-FR" sz="1600" dirty="0" smtClean="0"/>
              <a:t>, 75-200m</a:t>
            </a:r>
            <a:r>
              <a:rPr lang="fr-FR" sz="1600" baseline="30000" dirty="0" smtClean="0"/>
              <a:t>3</a:t>
            </a:r>
            <a:r>
              <a:rPr lang="fr-FR" sz="1600" dirty="0" smtClean="0"/>
              <a:t> et supérieur à 200 m</a:t>
            </a:r>
            <a:r>
              <a:rPr lang="fr-FR" sz="1600" baseline="30000" dirty="0" smtClean="0"/>
              <a:t>3</a:t>
            </a:r>
            <a:r>
              <a:rPr lang="fr-FR" sz="1600" dirty="0" smtClean="0"/>
              <a:t>.</a:t>
            </a:r>
          </a:p>
          <a:p>
            <a:r>
              <a:rPr lang="fr-FR" sz="1600" b="1" dirty="0" smtClean="0">
                <a:solidFill>
                  <a:schemeClr val="accent1"/>
                </a:solidFill>
              </a:rPr>
              <a:t>Tarif social réduit</a:t>
            </a:r>
            <a:r>
              <a:rPr lang="fr-FR" sz="1600" dirty="0" smtClean="0"/>
              <a:t> sur la première tranche pour les bénéficiaires CMU-C par croisement « automatique »</a:t>
            </a:r>
          </a:p>
          <a:p>
            <a:r>
              <a:rPr lang="fr-FR" sz="1600" b="1" dirty="0" smtClean="0">
                <a:solidFill>
                  <a:schemeClr val="accent1"/>
                </a:solidFill>
              </a:rPr>
              <a:t>Chèques eau :</a:t>
            </a:r>
          </a:p>
          <a:p>
            <a:pPr lvl="1"/>
            <a:r>
              <a:rPr lang="fr-FR" sz="1400" dirty="0" smtClean="0"/>
              <a:t>40 € pour les ménages en habitat collectif non individualisés et bénéficiaires CMUC pour payer les charges.</a:t>
            </a:r>
          </a:p>
          <a:p>
            <a:pPr lvl="1"/>
            <a:r>
              <a:rPr lang="fr-FR" sz="1400" dirty="0" smtClean="0"/>
              <a:t>12 € par personne supplémentaire (+ de 6 personnes)</a:t>
            </a:r>
          </a:p>
          <a:p>
            <a:pPr lvl="1"/>
            <a:endParaRPr lang="fr-FR" sz="1400" dirty="0" smtClean="0"/>
          </a:p>
          <a:p>
            <a:pPr lvl="1"/>
            <a:endParaRPr lang="fr-FR" sz="1400" dirty="0" smtClean="0"/>
          </a:p>
          <a:p>
            <a:pPr lvl="1"/>
            <a:endParaRPr lang="fr-FR" sz="1400" dirty="0"/>
          </a:p>
        </p:txBody>
      </p:sp>
      <p:sp>
        <p:nvSpPr>
          <p:cNvPr id="11" name="Espace réservé du contenu 5"/>
          <p:cNvSpPr txBox="1">
            <a:spLocks/>
          </p:cNvSpPr>
          <p:nvPr/>
        </p:nvSpPr>
        <p:spPr>
          <a:xfrm>
            <a:off x="0" y="3336547"/>
            <a:ext cx="4237168" cy="2731358"/>
          </a:xfrm>
          <a:prstGeom prst="rect">
            <a:avLst/>
          </a:prstGeom>
        </p:spPr>
        <p:txBody>
          <a:bodyPr>
            <a:noAutofit/>
          </a:bodyPr>
          <a:lstStyle>
            <a:lvl1pPr marL="342900" indent="-342900" algn="l" defTabSz="457200" rtl="0" eaLnBrk="1" latinLnBrk="0" hangingPunct="1">
              <a:lnSpc>
                <a:spcPct val="100000"/>
              </a:lnSpc>
              <a:spcBef>
                <a:spcPts val="600"/>
              </a:spcBef>
              <a:buClr>
                <a:schemeClr val="tx2"/>
              </a:buClr>
              <a:buSzPct val="160000"/>
              <a:buFont typeface="Arial" pitchFamily="34" charset="0"/>
              <a:buChar char="•"/>
              <a:tabLst/>
              <a:defRPr lang="fr-FR" sz="26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SzPct val="110000"/>
              <a:buFont typeface="Arial" pitchFamily="34" charset="0"/>
              <a:buChar char="•"/>
              <a:defRPr lang="fr-F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itchFamily="2" charset="2"/>
              <a:buChar char="§"/>
              <a:defRPr lang="fr-F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t>Impact :</a:t>
            </a:r>
          </a:p>
          <a:p>
            <a:pPr lvl="1"/>
            <a:r>
              <a:rPr lang="fr-FR" sz="1400" dirty="0"/>
              <a:t>8600 bénéficiaires </a:t>
            </a:r>
            <a:r>
              <a:rPr lang="fr-FR" sz="1400" dirty="0" smtClean="0"/>
              <a:t>environ </a:t>
            </a:r>
          </a:p>
          <a:p>
            <a:pPr lvl="1"/>
            <a:r>
              <a:rPr lang="fr-FR" sz="1400" dirty="0" smtClean="0"/>
              <a:t>35 </a:t>
            </a:r>
            <a:r>
              <a:rPr lang="fr-FR" sz="1400" dirty="0"/>
              <a:t>€/foyer sur une facture de 330 </a:t>
            </a:r>
            <a:r>
              <a:rPr lang="fr-FR" sz="1400" dirty="0" smtClean="0"/>
              <a:t>€</a:t>
            </a:r>
            <a:endParaRPr lang="fr-FR" sz="1400" dirty="0"/>
          </a:p>
          <a:p>
            <a:pPr lvl="1"/>
            <a:r>
              <a:rPr lang="fr-FR" sz="1400" dirty="0" smtClean="0"/>
              <a:t>Envoi </a:t>
            </a:r>
            <a:r>
              <a:rPr lang="fr-FR" sz="1400" dirty="0"/>
              <a:t>d’un chèque de 40 € pour le paiement des charges à 500 foyers </a:t>
            </a:r>
            <a:r>
              <a:rPr lang="fr-FR" sz="1400" dirty="0" smtClean="0"/>
              <a:t>environ car seulement 6% de foyer non individualisés)</a:t>
            </a:r>
            <a:endParaRPr lang="fr-FR" sz="1400" dirty="0"/>
          </a:p>
          <a:p>
            <a:pPr lvl="1"/>
            <a:r>
              <a:rPr lang="fr-FR" sz="1400" dirty="0"/>
              <a:t>Chèque familles nombreuses </a:t>
            </a:r>
            <a:r>
              <a:rPr lang="fr-FR" sz="1400" dirty="0">
                <a:sym typeface="Wingdings" panose="05000000000000000000" pitchFamily="2" charset="2"/>
              </a:rPr>
              <a:t> recours très faibles</a:t>
            </a:r>
            <a:endParaRPr lang="fr-FR" sz="1400" dirty="0"/>
          </a:p>
          <a:p>
            <a:r>
              <a:rPr lang="fr-FR" sz="1400" b="1" dirty="0"/>
              <a:t>Financement : </a:t>
            </a:r>
            <a:endParaRPr lang="fr-FR" sz="1400" b="1" dirty="0" smtClean="0"/>
          </a:p>
          <a:p>
            <a:pPr lvl="1"/>
            <a:r>
              <a:rPr lang="fr-FR" sz="1400" dirty="0"/>
              <a:t>Coût d’environ 300 k€ /</a:t>
            </a:r>
            <a:r>
              <a:rPr lang="fr-FR" sz="1400" dirty="0" smtClean="0"/>
              <a:t>an</a:t>
            </a:r>
            <a:endParaRPr lang="fr-FR" sz="1400" dirty="0"/>
          </a:p>
          <a:p>
            <a:pPr lvl="1"/>
            <a:r>
              <a:rPr lang="fr-FR" sz="1400" dirty="0"/>
              <a:t>Ce sont les ménages qui consomment plus de 200 m</a:t>
            </a:r>
            <a:r>
              <a:rPr lang="fr-FR" sz="1400" baseline="30000" dirty="0"/>
              <a:t>3</a:t>
            </a:r>
            <a:r>
              <a:rPr lang="fr-FR" sz="1400" dirty="0"/>
              <a:t> qui paient le dispositif.</a:t>
            </a:r>
          </a:p>
        </p:txBody>
      </p:sp>
      <p:pic>
        <p:nvPicPr>
          <p:cNvPr id="12" name="Image 11"/>
          <p:cNvPicPr>
            <a:picLocks noChangeAspect="1"/>
          </p:cNvPicPr>
          <p:nvPr/>
        </p:nvPicPr>
        <p:blipFill>
          <a:blip r:embed="rId2"/>
          <a:stretch>
            <a:fillRect/>
          </a:stretch>
        </p:blipFill>
        <p:spPr>
          <a:xfrm>
            <a:off x="145835" y="1273367"/>
            <a:ext cx="3535710" cy="1978121"/>
          </a:xfrm>
          <a:prstGeom prst="rect">
            <a:avLst/>
          </a:prstGeom>
        </p:spPr>
      </p:pic>
      <p:sp>
        <p:nvSpPr>
          <p:cNvPr id="17" name="Espace réservé du contenu 5"/>
          <p:cNvSpPr txBox="1">
            <a:spLocks/>
          </p:cNvSpPr>
          <p:nvPr/>
        </p:nvSpPr>
        <p:spPr>
          <a:xfrm>
            <a:off x="4235824" y="3661126"/>
            <a:ext cx="4852480" cy="2634899"/>
          </a:xfrm>
          <a:prstGeom prst="rect">
            <a:avLst/>
          </a:prstGeom>
          <a:solidFill>
            <a:schemeClr val="tx2">
              <a:lumMod val="20000"/>
              <a:lumOff val="80000"/>
            </a:schemeClr>
          </a:solidFill>
        </p:spPr>
        <p:txBody>
          <a:bodyPr>
            <a:noAutofit/>
          </a:bodyPr>
          <a:lstStyle>
            <a:lvl1pPr marL="342900" indent="-342900" algn="l" defTabSz="457200" rtl="0" eaLnBrk="1" latinLnBrk="0" hangingPunct="1">
              <a:lnSpc>
                <a:spcPct val="100000"/>
              </a:lnSpc>
              <a:spcBef>
                <a:spcPts val="600"/>
              </a:spcBef>
              <a:buClr>
                <a:schemeClr val="tx2"/>
              </a:buClr>
              <a:buSzPct val="160000"/>
              <a:buFont typeface="Arial" pitchFamily="34" charset="0"/>
              <a:buChar char="•"/>
              <a:tabLst/>
              <a:defRPr lang="fr-FR" sz="26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SzPct val="110000"/>
              <a:buFont typeface="Arial" pitchFamily="34" charset="0"/>
              <a:buChar char="•"/>
              <a:defRPr lang="fr-F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itchFamily="2" charset="2"/>
              <a:buChar char="§"/>
              <a:defRPr lang="fr-F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400" b="1" dirty="0"/>
              <a:t>Remarques / points forts / limites </a:t>
            </a:r>
            <a:r>
              <a:rPr lang="fr-FR" sz="1400" b="1" dirty="0" smtClean="0"/>
              <a:t>identifiés </a:t>
            </a:r>
            <a:r>
              <a:rPr lang="fr-FR" sz="1400" b="1" dirty="0"/>
              <a:t>par Citéxia</a:t>
            </a:r>
          </a:p>
          <a:p>
            <a:r>
              <a:rPr lang="fr-FR" sz="1400" dirty="0" smtClean="0"/>
              <a:t>- : Difficulté à « automatiser les croisements » car il n’y a que 50% des adresses qui « matchent » : cela engendre un coût important </a:t>
            </a:r>
            <a:r>
              <a:rPr lang="fr-FR" sz="1200" dirty="0" smtClean="0"/>
              <a:t>(1500 entrées/sorties tous les 6 mois </a:t>
            </a:r>
            <a:r>
              <a:rPr lang="fr-FR" sz="1200" dirty="0"/>
              <a:t>et donc à 750 croisements manuels par semestre… </a:t>
            </a:r>
            <a:r>
              <a:rPr lang="fr-FR" sz="1200" b="1" u="sng" dirty="0"/>
              <a:t>soit 1 </a:t>
            </a:r>
            <a:r>
              <a:rPr lang="fr-FR" sz="1200" b="1" u="sng" dirty="0" smtClean="0"/>
              <a:t>ETP)</a:t>
            </a:r>
            <a:endParaRPr lang="fr-FR" sz="1200" b="1" u="sng" dirty="0"/>
          </a:p>
          <a:p>
            <a:r>
              <a:rPr lang="fr-FR" sz="1600" dirty="0" smtClean="0"/>
              <a:t>- : Contre effet social de la progressivité sur les familles nombreuses</a:t>
            </a:r>
          </a:p>
          <a:p>
            <a:r>
              <a:rPr lang="fr-FR" sz="1600" dirty="0" smtClean="0"/>
              <a:t>- : Dispositif </a:t>
            </a:r>
            <a:r>
              <a:rPr lang="fr-FR" sz="1600" dirty="0"/>
              <a:t>très </a:t>
            </a:r>
            <a:r>
              <a:rPr lang="fr-FR" sz="1600" dirty="0" smtClean="0"/>
              <a:t>complexe</a:t>
            </a:r>
          </a:p>
          <a:p>
            <a:r>
              <a:rPr lang="fr-FR" sz="1600" dirty="0"/>
              <a:t>-</a:t>
            </a:r>
            <a:r>
              <a:rPr lang="fr-FR" sz="1600" dirty="0" smtClean="0"/>
              <a:t> : </a:t>
            </a:r>
            <a:r>
              <a:rPr lang="fr-FR" sz="1600" u="sng" dirty="0" smtClean="0"/>
              <a:t>effet de seuil </a:t>
            </a:r>
            <a:r>
              <a:rPr lang="fr-FR" sz="1600" dirty="0" smtClean="0"/>
              <a:t>entre bénéficiaires CMUC /non</a:t>
            </a:r>
          </a:p>
          <a:p>
            <a:r>
              <a:rPr lang="fr-FR" sz="1600" dirty="0" smtClean="0"/>
              <a:t>- : pas d’objectif chiffré de baisse de consommation</a:t>
            </a:r>
          </a:p>
        </p:txBody>
      </p:sp>
    </p:spTree>
    <p:extLst>
      <p:ext uri="{BB962C8B-B14F-4D97-AF65-F5344CB8AC3E}">
        <p14:creationId xmlns:p14="http://schemas.microsoft.com/office/powerpoint/2010/main" val="23521181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Rennes</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66</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3788305" y="1014728"/>
            <a:ext cx="5084762" cy="2977445"/>
          </a:xfrm>
        </p:spPr>
        <p:txBody>
          <a:bodyPr>
            <a:noAutofit/>
          </a:bodyPr>
          <a:lstStyle/>
          <a:p>
            <a:pPr marL="0" indent="0">
              <a:buNone/>
            </a:pPr>
            <a:r>
              <a:rPr lang="fr-FR" sz="1400" b="1" dirty="0" smtClean="0"/>
              <a:t>Principes :</a:t>
            </a:r>
          </a:p>
          <a:p>
            <a:r>
              <a:rPr lang="fr-FR" sz="1600" b="1" dirty="0" smtClean="0">
                <a:solidFill>
                  <a:schemeClr val="accent1"/>
                </a:solidFill>
              </a:rPr>
              <a:t>Tarification progressive </a:t>
            </a:r>
            <a:r>
              <a:rPr lang="fr-FR" sz="1600" dirty="0" smtClean="0"/>
              <a:t>sur 3 tranches 0-10m</a:t>
            </a:r>
            <a:r>
              <a:rPr lang="fr-FR" sz="1600" baseline="30000" dirty="0" smtClean="0"/>
              <a:t>3</a:t>
            </a:r>
            <a:r>
              <a:rPr lang="fr-FR" sz="1600" dirty="0" smtClean="0"/>
              <a:t>, 10-150m</a:t>
            </a:r>
            <a:r>
              <a:rPr lang="fr-FR" sz="1600" baseline="30000" dirty="0" smtClean="0"/>
              <a:t>3</a:t>
            </a:r>
            <a:r>
              <a:rPr lang="fr-FR" sz="1600" dirty="0" smtClean="0"/>
              <a:t> et supérieur à 150 m</a:t>
            </a:r>
            <a:r>
              <a:rPr lang="fr-FR" sz="1600" baseline="30000" dirty="0" smtClean="0"/>
              <a:t>3</a:t>
            </a:r>
            <a:r>
              <a:rPr lang="fr-FR" sz="1600" dirty="0" smtClean="0"/>
              <a:t>. </a:t>
            </a:r>
          </a:p>
          <a:p>
            <a:r>
              <a:rPr lang="fr-FR" sz="1600" b="1" dirty="0" smtClean="0">
                <a:solidFill>
                  <a:schemeClr val="accent1"/>
                </a:solidFill>
              </a:rPr>
              <a:t>« gratuité » </a:t>
            </a:r>
            <a:r>
              <a:rPr lang="fr-FR" sz="1600" dirty="0" smtClean="0"/>
              <a:t>première tranche (hors redevance agence de l’eau)</a:t>
            </a:r>
          </a:p>
          <a:p>
            <a:r>
              <a:rPr lang="fr-FR" sz="1600" b="1" dirty="0" smtClean="0">
                <a:solidFill>
                  <a:schemeClr val="accent1"/>
                </a:solidFill>
              </a:rPr>
              <a:t>Chèques eau </a:t>
            </a:r>
            <a:r>
              <a:rPr lang="fr-FR" sz="1600" dirty="0" smtClean="0"/>
              <a:t>(uniquement pour le paiement de l’eau)</a:t>
            </a:r>
          </a:p>
          <a:p>
            <a:pPr lvl="1"/>
            <a:r>
              <a:rPr lang="fr-FR" sz="1400" dirty="0" smtClean="0"/>
              <a:t>30 € les ménages bénéficiaires CMUC</a:t>
            </a:r>
          </a:p>
          <a:p>
            <a:pPr lvl="1"/>
            <a:r>
              <a:rPr lang="fr-FR" sz="1400" dirty="0"/>
              <a:t>30 €/enfants au-delà de 3 enfants, sans condition de ressources</a:t>
            </a:r>
          </a:p>
          <a:p>
            <a:pPr lvl="1"/>
            <a:endParaRPr lang="fr-FR" sz="1400" dirty="0" smtClean="0"/>
          </a:p>
          <a:p>
            <a:pPr lvl="1"/>
            <a:endParaRPr lang="fr-FR" sz="1400" dirty="0"/>
          </a:p>
        </p:txBody>
      </p:sp>
      <p:sp>
        <p:nvSpPr>
          <p:cNvPr id="11" name="Espace réservé du contenu 5"/>
          <p:cNvSpPr txBox="1">
            <a:spLocks/>
          </p:cNvSpPr>
          <p:nvPr/>
        </p:nvSpPr>
        <p:spPr>
          <a:xfrm>
            <a:off x="132292" y="3459415"/>
            <a:ext cx="4237168" cy="2608490"/>
          </a:xfrm>
          <a:prstGeom prst="rect">
            <a:avLst/>
          </a:prstGeom>
        </p:spPr>
        <p:txBody>
          <a:bodyPr>
            <a:noAutofit/>
          </a:bodyPr>
          <a:lstStyle>
            <a:lvl1pPr marL="342900" indent="-342900" algn="l" defTabSz="457200" rtl="0" eaLnBrk="1" latinLnBrk="0" hangingPunct="1">
              <a:lnSpc>
                <a:spcPct val="100000"/>
              </a:lnSpc>
              <a:spcBef>
                <a:spcPts val="600"/>
              </a:spcBef>
              <a:buClr>
                <a:schemeClr val="tx2"/>
              </a:buClr>
              <a:buSzPct val="160000"/>
              <a:buFont typeface="Arial" pitchFamily="34" charset="0"/>
              <a:buChar char="•"/>
              <a:tabLst/>
              <a:defRPr lang="fr-FR" sz="26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SzPct val="110000"/>
              <a:buFont typeface="Arial" pitchFamily="34" charset="0"/>
              <a:buChar char="•"/>
              <a:defRPr lang="fr-F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itchFamily="2" charset="2"/>
              <a:buChar char="§"/>
              <a:defRPr lang="fr-F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t>Impact :</a:t>
            </a:r>
          </a:p>
          <a:p>
            <a:pPr lvl="1"/>
            <a:r>
              <a:rPr lang="fr-FR" sz="1400" dirty="0" smtClean="0"/>
              <a:t>13 100 </a:t>
            </a:r>
            <a:r>
              <a:rPr lang="fr-FR" sz="1400" dirty="0"/>
              <a:t>bénéficiaires </a:t>
            </a:r>
            <a:r>
              <a:rPr lang="fr-FR" sz="1400" dirty="0" smtClean="0"/>
              <a:t>environ</a:t>
            </a:r>
          </a:p>
          <a:p>
            <a:pPr lvl="1"/>
            <a:r>
              <a:rPr lang="fr-FR" sz="1400" dirty="0" smtClean="0"/>
              <a:t>Convention à négocier avec les bailleurs pour que les chèques puissent payer les charges en eau</a:t>
            </a:r>
          </a:p>
          <a:p>
            <a:pPr lvl="1"/>
            <a:endParaRPr lang="fr-FR" sz="1400" dirty="0" smtClean="0"/>
          </a:p>
          <a:p>
            <a:r>
              <a:rPr lang="fr-FR" sz="1400" b="1" dirty="0" smtClean="0"/>
              <a:t>Financement </a:t>
            </a:r>
            <a:r>
              <a:rPr lang="fr-FR" sz="1400" b="1" dirty="0"/>
              <a:t>: </a:t>
            </a:r>
            <a:endParaRPr lang="fr-FR" sz="1400" b="1" dirty="0" smtClean="0"/>
          </a:p>
          <a:p>
            <a:pPr lvl="1"/>
            <a:r>
              <a:rPr lang="fr-FR" sz="1400" dirty="0"/>
              <a:t>Coût d’environ </a:t>
            </a:r>
            <a:r>
              <a:rPr lang="fr-FR" sz="1400" dirty="0" smtClean="0"/>
              <a:t>500 k</a:t>
            </a:r>
            <a:r>
              <a:rPr lang="fr-FR" sz="1400" dirty="0"/>
              <a:t>€ /</a:t>
            </a:r>
            <a:r>
              <a:rPr lang="fr-FR" sz="1400" dirty="0" smtClean="0"/>
              <a:t>an</a:t>
            </a:r>
            <a:endParaRPr lang="fr-FR" sz="1400" dirty="0"/>
          </a:p>
          <a:p>
            <a:pPr lvl="1"/>
            <a:r>
              <a:rPr lang="fr-FR" sz="1400" dirty="0" smtClean="0"/>
              <a:t>Financé par la réforme tarifaire ce sont donc tous les usagers qui paient.</a:t>
            </a:r>
            <a:endParaRPr lang="fr-FR" sz="1400" dirty="0"/>
          </a:p>
        </p:txBody>
      </p:sp>
      <p:sp>
        <p:nvSpPr>
          <p:cNvPr id="17" name="Espace réservé du contenu 5"/>
          <p:cNvSpPr txBox="1">
            <a:spLocks/>
          </p:cNvSpPr>
          <p:nvPr/>
        </p:nvSpPr>
        <p:spPr>
          <a:xfrm>
            <a:off x="4369460" y="3478396"/>
            <a:ext cx="4612084" cy="3250865"/>
          </a:xfrm>
          <a:prstGeom prst="rect">
            <a:avLst/>
          </a:prstGeom>
          <a:solidFill>
            <a:schemeClr val="tx2">
              <a:lumMod val="20000"/>
              <a:lumOff val="80000"/>
            </a:schemeClr>
          </a:solidFill>
        </p:spPr>
        <p:txBody>
          <a:bodyPr>
            <a:noAutofit/>
          </a:bodyPr>
          <a:lstStyle>
            <a:lvl1pPr marL="342900" indent="-342900" algn="l" defTabSz="457200" rtl="0" eaLnBrk="1" latinLnBrk="0" hangingPunct="1">
              <a:lnSpc>
                <a:spcPct val="100000"/>
              </a:lnSpc>
              <a:spcBef>
                <a:spcPts val="600"/>
              </a:spcBef>
              <a:buClr>
                <a:schemeClr val="tx2"/>
              </a:buClr>
              <a:buSzPct val="160000"/>
              <a:buFont typeface="Arial" pitchFamily="34" charset="0"/>
              <a:buChar char="•"/>
              <a:tabLst/>
              <a:defRPr lang="fr-FR" sz="26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SzPct val="110000"/>
              <a:buFont typeface="Arial" pitchFamily="34" charset="0"/>
              <a:buChar char="•"/>
              <a:defRPr lang="fr-F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itchFamily="2" charset="2"/>
              <a:buChar char="§"/>
              <a:defRPr lang="fr-F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400" b="1" dirty="0"/>
              <a:t>Remarques / points forts / limites </a:t>
            </a:r>
            <a:r>
              <a:rPr lang="fr-FR" sz="1400" b="1" dirty="0" smtClean="0"/>
              <a:t>identifiés </a:t>
            </a:r>
            <a:r>
              <a:rPr lang="fr-FR" sz="1400" b="1" dirty="0"/>
              <a:t>par Citéxia</a:t>
            </a:r>
          </a:p>
          <a:p>
            <a:r>
              <a:rPr lang="fr-FR" sz="1400" dirty="0" smtClean="0"/>
              <a:t>+ : pas de croisement de fichier et donc limitation des coûts. Le fichier est automatiquement généré par la CNAM</a:t>
            </a:r>
          </a:p>
          <a:p>
            <a:r>
              <a:rPr lang="fr-FR" sz="1400" dirty="0" smtClean="0"/>
              <a:t>- : la gratuité de la première tranche n’est pas « sociale »</a:t>
            </a:r>
          </a:p>
          <a:p>
            <a:r>
              <a:rPr lang="fr-FR" sz="1400" b="1" u="sng" dirty="0" smtClean="0"/>
              <a:t>- : Effet de seuil entre CMU-C / non CMUC. </a:t>
            </a:r>
            <a:r>
              <a:rPr lang="fr-FR" sz="1400" dirty="0" smtClean="0"/>
              <a:t>Pas de prise en compte des revenus et de la composition du ménage par rapport à la facture.</a:t>
            </a:r>
          </a:p>
          <a:p>
            <a:r>
              <a:rPr lang="fr-FR" sz="1400" dirty="0" smtClean="0"/>
              <a:t>- : Contre effet social de la progressivité sur les familles nombreuses</a:t>
            </a:r>
          </a:p>
          <a:p>
            <a:r>
              <a:rPr lang="fr-FR" sz="1400" dirty="0" smtClean="0"/>
              <a:t>Question </a:t>
            </a:r>
            <a:r>
              <a:rPr lang="fr-FR" sz="1400" dirty="0"/>
              <a:t>: les chèques seront il utilisés pour payer les factures ?</a:t>
            </a:r>
          </a:p>
          <a:p>
            <a:endParaRPr lang="fr-FR" sz="1400" dirty="0" smtClean="0"/>
          </a:p>
        </p:txBody>
      </p:sp>
      <p:pic>
        <p:nvPicPr>
          <p:cNvPr id="7" name="Image 6"/>
          <p:cNvPicPr>
            <a:picLocks noChangeAspect="1"/>
          </p:cNvPicPr>
          <p:nvPr/>
        </p:nvPicPr>
        <p:blipFill>
          <a:blip r:embed="rId2"/>
          <a:stretch>
            <a:fillRect/>
          </a:stretch>
        </p:blipFill>
        <p:spPr>
          <a:xfrm>
            <a:off x="253740" y="1305714"/>
            <a:ext cx="3319328" cy="1956064"/>
          </a:xfrm>
          <a:prstGeom prst="rect">
            <a:avLst/>
          </a:prstGeom>
        </p:spPr>
      </p:pic>
    </p:spTree>
    <p:extLst>
      <p:ext uri="{BB962C8B-B14F-4D97-AF65-F5344CB8AC3E}">
        <p14:creationId xmlns:p14="http://schemas.microsoft.com/office/powerpoint/2010/main" val="8764641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Vendée Eau</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67</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3788305" y="1014728"/>
            <a:ext cx="5084762" cy="2977445"/>
          </a:xfrm>
        </p:spPr>
        <p:txBody>
          <a:bodyPr>
            <a:noAutofit/>
          </a:bodyPr>
          <a:lstStyle/>
          <a:p>
            <a:pPr marL="0" indent="0">
              <a:buNone/>
            </a:pPr>
            <a:r>
              <a:rPr lang="fr-FR" sz="1400" b="1" dirty="0" smtClean="0"/>
              <a:t>Principes :</a:t>
            </a:r>
          </a:p>
          <a:p>
            <a:r>
              <a:rPr lang="fr-FR" sz="1600" b="1" dirty="0" smtClean="0">
                <a:solidFill>
                  <a:schemeClr val="accent1"/>
                </a:solidFill>
              </a:rPr>
              <a:t>Réduction de la part fixe </a:t>
            </a:r>
            <a:r>
              <a:rPr lang="fr-FR" sz="1600" dirty="0" smtClean="0"/>
              <a:t>de 50% pour les bénéficiaires CMUC</a:t>
            </a:r>
          </a:p>
          <a:p>
            <a:r>
              <a:rPr lang="fr-FR" sz="1600" dirty="0" smtClean="0"/>
              <a:t>Le service ne gère que l’eau potable, l’impact du tarif  l’assainissement n’est donc pas pris en compte.</a:t>
            </a:r>
          </a:p>
          <a:p>
            <a:pPr lvl="1"/>
            <a:endParaRPr lang="fr-FR" sz="1400" dirty="0" smtClean="0"/>
          </a:p>
          <a:p>
            <a:pPr lvl="1"/>
            <a:endParaRPr lang="fr-FR" sz="1400" dirty="0"/>
          </a:p>
        </p:txBody>
      </p:sp>
      <p:sp>
        <p:nvSpPr>
          <p:cNvPr id="11" name="Espace réservé du contenu 5"/>
          <p:cNvSpPr txBox="1">
            <a:spLocks/>
          </p:cNvSpPr>
          <p:nvPr/>
        </p:nvSpPr>
        <p:spPr>
          <a:xfrm>
            <a:off x="132292" y="3839533"/>
            <a:ext cx="4237168" cy="2608490"/>
          </a:xfrm>
          <a:prstGeom prst="rect">
            <a:avLst/>
          </a:prstGeom>
        </p:spPr>
        <p:txBody>
          <a:bodyPr>
            <a:noAutofit/>
          </a:bodyPr>
          <a:lstStyle>
            <a:lvl1pPr marL="342900" indent="-342900" algn="l" defTabSz="457200" rtl="0" eaLnBrk="1" latinLnBrk="0" hangingPunct="1">
              <a:lnSpc>
                <a:spcPct val="100000"/>
              </a:lnSpc>
              <a:spcBef>
                <a:spcPts val="600"/>
              </a:spcBef>
              <a:buClr>
                <a:schemeClr val="tx2"/>
              </a:buClr>
              <a:buSzPct val="160000"/>
              <a:buFont typeface="Arial" pitchFamily="34" charset="0"/>
              <a:buChar char="•"/>
              <a:tabLst/>
              <a:defRPr lang="fr-FR" sz="26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SzPct val="110000"/>
              <a:buFont typeface="Arial" pitchFamily="34" charset="0"/>
              <a:buChar char="•"/>
              <a:defRPr lang="fr-F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itchFamily="2" charset="2"/>
              <a:buChar char="§"/>
              <a:defRPr lang="fr-F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t>Impact :</a:t>
            </a:r>
          </a:p>
          <a:p>
            <a:pPr lvl="1"/>
            <a:r>
              <a:rPr lang="fr-FR" sz="1400" dirty="0"/>
              <a:t>Entre 10 000 et 15000 foyers visés</a:t>
            </a:r>
            <a:endParaRPr lang="fr-FR" sz="1400" dirty="0" smtClean="0"/>
          </a:p>
          <a:p>
            <a:r>
              <a:rPr lang="fr-FR" sz="1400" b="1" dirty="0" smtClean="0"/>
              <a:t>Financement </a:t>
            </a:r>
            <a:r>
              <a:rPr lang="fr-FR" sz="1400" b="1" dirty="0"/>
              <a:t>: </a:t>
            </a:r>
            <a:endParaRPr lang="fr-FR" sz="1400" b="1" dirty="0" smtClean="0"/>
          </a:p>
          <a:p>
            <a:pPr lvl="1"/>
            <a:r>
              <a:rPr lang="fr-FR" sz="1400" dirty="0"/>
              <a:t>Coût d’environ </a:t>
            </a:r>
            <a:r>
              <a:rPr lang="fr-FR" sz="1400" dirty="0" smtClean="0"/>
              <a:t>400 k</a:t>
            </a:r>
            <a:r>
              <a:rPr lang="fr-FR" sz="1400" dirty="0"/>
              <a:t>€ /</a:t>
            </a:r>
            <a:r>
              <a:rPr lang="fr-FR" sz="1400" dirty="0" smtClean="0"/>
              <a:t>an</a:t>
            </a:r>
            <a:endParaRPr lang="fr-FR" sz="1400" dirty="0"/>
          </a:p>
          <a:p>
            <a:pPr lvl="1"/>
            <a:r>
              <a:rPr lang="fr-FR" sz="1400" dirty="0" smtClean="0"/>
              <a:t>Financé par les usagers du service</a:t>
            </a:r>
          </a:p>
          <a:p>
            <a:pPr lvl="1"/>
            <a:r>
              <a:rPr lang="fr-FR" sz="1400" dirty="0" smtClean="0"/>
              <a:t>Coût du croisement (supporté par les délégataires) et de modification des logiciels de facturation</a:t>
            </a:r>
            <a:endParaRPr lang="fr-FR" sz="1400" dirty="0"/>
          </a:p>
        </p:txBody>
      </p:sp>
      <p:sp>
        <p:nvSpPr>
          <p:cNvPr id="17" name="Espace réservé du contenu 5"/>
          <p:cNvSpPr txBox="1">
            <a:spLocks/>
          </p:cNvSpPr>
          <p:nvPr/>
        </p:nvSpPr>
        <p:spPr>
          <a:xfrm>
            <a:off x="4311025" y="3619499"/>
            <a:ext cx="4466262" cy="2676525"/>
          </a:xfrm>
          <a:prstGeom prst="rect">
            <a:avLst/>
          </a:prstGeom>
          <a:solidFill>
            <a:schemeClr val="tx2">
              <a:lumMod val="20000"/>
              <a:lumOff val="80000"/>
            </a:schemeClr>
          </a:solidFill>
        </p:spPr>
        <p:txBody>
          <a:bodyPr>
            <a:noAutofit/>
          </a:bodyPr>
          <a:lstStyle>
            <a:lvl1pPr marL="342900" indent="-342900" algn="l" defTabSz="457200" rtl="0" eaLnBrk="1" latinLnBrk="0" hangingPunct="1">
              <a:lnSpc>
                <a:spcPct val="100000"/>
              </a:lnSpc>
              <a:spcBef>
                <a:spcPts val="600"/>
              </a:spcBef>
              <a:buClr>
                <a:schemeClr val="tx2"/>
              </a:buClr>
              <a:buSzPct val="160000"/>
              <a:buFont typeface="Arial" pitchFamily="34" charset="0"/>
              <a:buChar char="•"/>
              <a:tabLst/>
              <a:defRPr lang="fr-FR" sz="26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SzPct val="110000"/>
              <a:buFont typeface="Arial" pitchFamily="34" charset="0"/>
              <a:buChar char="•"/>
              <a:defRPr lang="fr-F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itchFamily="2" charset="2"/>
              <a:buChar char="§"/>
              <a:defRPr lang="fr-F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400" b="1" dirty="0"/>
              <a:t>Remarques / points forts / limites </a:t>
            </a:r>
            <a:r>
              <a:rPr lang="fr-FR" sz="1400" b="1" dirty="0" smtClean="0"/>
              <a:t>identifiés </a:t>
            </a:r>
            <a:r>
              <a:rPr lang="fr-FR" sz="1400" b="1" dirty="0"/>
              <a:t>par Citéxia</a:t>
            </a:r>
          </a:p>
          <a:p>
            <a:r>
              <a:rPr lang="fr-FR" sz="1400" dirty="0" smtClean="0"/>
              <a:t>-  : Problème de croisement des fichiers pour les délégataires et risque de « perte » car le croisement automatique semble difficile</a:t>
            </a:r>
          </a:p>
          <a:p>
            <a:r>
              <a:rPr lang="fr-FR" sz="1400" dirty="0" smtClean="0"/>
              <a:t>- :  Développement informatique sur le logiciel de facturation</a:t>
            </a:r>
          </a:p>
          <a:p>
            <a:r>
              <a:rPr lang="fr-FR" sz="1400" dirty="0" smtClean="0"/>
              <a:t>- : Effet de seuil entre CMU-C / non CMUC. Pas de prise en compte des revenus et de la composition du ménage par rapport à la facture.</a:t>
            </a:r>
          </a:p>
          <a:p>
            <a:r>
              <a:rPr lang="fr-FR" sz="1400" dirty="0"/>
              <a:t>- :  </a:t>
            </a:r>
            <a:r>
              <a:rPr lang="fr-FR" sz="1400" b="1" dirty="0" smtClean="0"/>
              <a:t>Pas d’aide pour les usagers non abonnés directs</a:t>
            </a:r>
            <a:endParaRPr lang="fr-FR" sz="1400" b="1" dirty="0"/>
          </a:p>
          <a:p>
            <a:endParaRPr lang="fr-FR" sz="1400" dirty="0" smtClean="0"/>
          </a:p>
        </p:txBody>
      </p:sp>
      <p:pic>
        <p:nvPicPr>
          <p:cNvPr id="8" name="Image 7"/>
          <p:cNvPicPr>
            <a:picLocks noChangeAspect="1"/>
          </p:cNvPicPr>
          <p:nvPr/>
        </p:nvPicPr>
        <p:blipFill>
          <a:blip r:embed="rId2"/>
          <a:stretch>
            <a:fillRect/>
          </a:stretch>
        </p:blipFill>
        <p:spPr>
          <a:xfrm>
            <a:off x="223877" y="1251551"/>
            <a:ext cx="3472844" cy="2030583"/>
          </a:xfrm>
          <a:prstGeom prst="rect">
            <a:avLst/>
          </a:prstGeom>
        </p:spPr>
      </p:pic>
      <p:sp>
        <p:nvSpPr>
          <p:cNvPr id="12" name="Espace réservé du contenu 5"/>
          <p:cNvSpPr txBox="1">
            <a:spLocks/>
          </p:cNvSpPr>
          <p:nvPr/>
        </p:nvSpPr>
        <p:spPr>
          <a:xfrm>
            <a:off x="223877" y="3282134"/>
            <a:ext cx="3086099" cy="257788"/>
          </a:xfrm>
          <a:prstGeom prst="rect">
            <a:avLst/>
          </a:prstGeom>
          <a:solidFill>
            <a:schemeClr val="bg1"/>
          </a:solidFill>
        </p:spPr>
        <p:txBody>
          <a:bodyPr>
            <a:noAutofit/>
          </a:bodyPr>
          <a:lstStyle>
            <a:lvl1pPr marL="342900" indent="-342900" algn="l" defTabSz="457200" rtl="0" eaLnBrk="1" latinLnBrk="0" hangingPunct="1">
              <a:lnSpc>
                <a:spcPct val="100000"/>
              </a:lnSpc>
              <a:spcBef>
                <a:spcPts val="600"/>
              </a:spcBef>
              <a:buClr>
                <a:schemeClr val="tx2"/>
              </a:buClr>
              <a:buSzPct val="160000"/>
              <a:buFont typeface="Arial" pitchFamily="34" charset="0"/>
              <a:buChar char="•"/>
              <a:tabLst/>
              <a:defRPr lang="fr-FR" sz="26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SzPct val="110000"/>
              <a:buFont typeface="Arial" pitchFamily="34" charset="0"/>
              <a:buChar char="•"/>
              <a:defRPr lang="fr-F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itchFamily="2" charset="2"/>
              <a:buChar char="§"/>
              <a:defRPr lang="fr-F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000" dirty="0" smtClean="0"/>
              <a:t>* Le prix est celui de la Roche/yon (avec assainissement)</a:t>
            </a:r>
            <a:endParaRPr lang="fr-FR" sz="1000" dirty="0"/>
          </a:p>
        </p:txBody>
      </p:sp>
    </p:spTree>
    <p:extLst>
      <p:ext uri="{BB962C8B-B14F-4D97-AF65-F5344CB8AC3E}">
        <p14:creationId xmlns:p14="http://schemas.microsoft.com/office/powerpoint/2010/main" val="19800342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Brest Métropole Océane</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68</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3788305" y="1014728"/>
            <a:ext cx="5084762" cy="2444687"/>
          </a:xfrm>
        </p:spPr>
        <p:txBody>
          <a:bodyPr>
            <a:noAutofit/>
          </a:bodyPr>
          <a:lstStyle/>
          <a:p>
            <a:pPr marL="0" indent="0">
              <a:buNone/>
            </a:pPr>
            <a:r>
              <a:rPr lang="fr-FR" sz="1400" b="1" dirty="0" smtClean="0"/>
              <a:t>Principes :</a:t>
            </a:r>
          </a:p>
          <a:p>
            <a:r>
              <a:rPr lang="fr-FR" sz="1600" dirty="0" smtClean="0"/>
              <a:t>Système </a:t>
            </a:r>
            <a:r>
              <a:rPr lang="fr-FR" sz="1600" dirty="0"/>
              <a:t>de </a:t>
            </a:r>
            <a:r>
              <a:rPr lang="fr-FR" sz="1600" b="1" dirty="0">
                <a:solidFill>
                  <a:schemeClr val="accent1"/>
                </a:solidFill>
              </a:rPr>
              <a:t>« chèque eau » </a:t>
            </a:r>
            <a:r>
              <a:rPr lang="fr-FR" sz="1600" dirty="0"/>
              <a:t>envoyé à tous les éligibles, y compris les non-abonnés du service</a:t>
            </a:r>
          </a:p>
          <a:p>
            <a:r>
              <a:rPr lang="fr-FR" sz="1600" dirty="0"/>
              <a:t>Réflexion sur la nature du chèque pour qu’il soit dépensé «utilement » mais sans  le « flécher » vers le service de </a:t>
            </a:r>
            <a:r>
              <a:rPr lang="fr-FR" sz="1600" dirty="0" smtClean="0"/>
              <a:t>l’eau </a:t>
            </a:r>
            <a:r>
              <a:rPr lang="fr-FR" sz="1600" dirty="0" smtClean="0">
                <a:sym typeface="Wingdings" panose="05000000000000000000" pitchFamily="2" charset="2"/>
              </a:rPr>
              <a:t></a:t>
            </a:r>
            <a:r>
              <a:rPr lang="fr-FR" sz="1600" dirty="0" smtClean="0"/>
              <a:t> entre « aide » et « chèque »</a:t>
            </a:r>
            <a:endParaRPr lang="fr-FR" sz="1600" dirty="0"/>
          </a:p>
          <a:p>
            <a:r>
              <a:rPr lang="fr-FR" sz="1600" dirty="0" smtClean="0"/>
              <a:t>Le nombre important de logements collectifs à écarter la tarification progressive</a:t>
            </a:r>
            <a:endParaRPr lang="fr-FR" sz="1600" dirty="0"/>
          </a:p>
          <a:p>
            <a:pPr marL="342900" lvl="1" indent="-342900">
              <a:spcBef>
                <a:spcPts val="600"/>
              </a:spcBef>
              <a:buClr>
                <a:schemeClr val="tx2"/>
              </a:buClr>
              <a:buSzPct val="160000"/>
            </a:pPr>
            <a:r>
              <a:rPr lang="fr-FR" sz="1400" dirty="0" smtClean="0"/>
              <a:t>Réflexion </a:t>
            </a:r>
            <a:r>
              <a:rPr lang="fr-FR" sz="1400" dirty="0"/>
              <a:t>avec la CPAM pour identifier les publics les plus fragiles</a:t>
            </a:r>
          </a:p>
          <a:p>
            <a:endParaRPr lang="fr-FR" sz="1400" dirty="0"/>
          </a:p>
        </p:txBody>
      </p:sp>
      <p:sp>
        <p:nvSpPr>
          <p:cNvPr id="11" name="Espace réservé du contenu 5"/>
          <p:cNvSpPr txBox="1">
            <a:spLocks/>
          </p:cNvSpPr>
          <p:nvPr/>
        </p:nvSpPr>
        <p:spPr>
          <a:xfrm>
            <a:off x="132292" y="3803309"/>
            <a:ext cx="4237168" cy="2608490"/>
          </a:xfrm>
          <a:prstGeom prst="rect">
            <a:avLst/>
          </a:prstGeom>
        </p:spPr>
        <p:txBody>
          <a:bodyPr>
            <a:noAutofit/>
          </a:bodyPr>
          <a:lstStyle>
            <a:lvl1pPr marL="342900" indent="-342900" algn="l" defTabSz="457200" rtl="0" eaLnBrk="1" latinLnBrk="0" hangingPunct="1">
              <a:lnSpc>
                <a:spcPct val="100000"/>
              </a:lnSpc>
              <a:spcBef>
                <a:spcPts val="600"/>
              </a:spcBef>
              <a:buClr>
                <a:schemeClr val="tx2"/>
              </a:buClr>
              <a:buSzPct val="160000"/>
              <a:buFont typeface="Arial" pitchFamily="34" charset="0"/>
              <a:buChar char="•"/>
              <a:tabLst/>
              <a:defRPr lang="fr-FR" sz="26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SzPct val="110000"/>
              <a:buFont typeface="Arial" pitchFamily="34" charset="0"/>
              <a:buChar char="•"/>
              <a:defRPr lang="fr-F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itchFamily="2" charset="2"/>
              <a:buChar char="§"/>
              <a:defRPr lang="fr-F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t>Impact :</a:t>
            </a:r>
          </a:p>
          <a:p>
            <a:pPr lvl="1"/>
            <a:r>
              <a:rPr lang="fr-FR" sz="1400" dirty="0" smtClean="0"/>
              <a:t>9000 bénéficiaires environ</a:t>
            </a:r>
          </a:p>
          <a:p>
            <a:pPr lvl="1"/>
            <a:r>
              <a:rPr lang="fr-FR" sz="1400" dirty="0" smtClean="0"/>
              <a:t>Souhaite </a:t>
            </a:r>
            <a:r>
              <a:rPr lang="fr-FR" sz="1400" dirty="0"/>
              <a:t>un montant relativement significatif pour marquer les esprits (40 € euros par foyer </a:t>
            </a:r>
            <a:r>
              <a:rPr lang="fr-FR" sz="1400" dirty="0" smtClean="0"/>
              <a:t>éligible, mais non arrêté).</a:t>
            </a:r>
            <a:endParaRPr lang="fr-FR" sz="1400" dirty="0"/>
          </a:p>
          <a:p>
            <a:r>
              <a:rPr lang="fr-FR" sz="1400" b="1" dirty="0" smtClean="0"/>
              <a:t>Financement </a:t>
            </a:r>
            <a:r>
              <a:rPr lang="fr-FR" sz="1400" b="1" dirty="0"/>
              <a:t>: </a:t>
            </a:r>
            <a:endParaRPr lang="fr-FR" sz="1400" b="1" dirty="0" smtClean="0"/>
          </a:p>
          <a:p>
            <a:pPr lvl="1"/>
            <a:r>
              <a:rPr lang="fr-FR" sz="1400" dirty="0" smtClean="0"/>
              <a:t>Non déterminé</a:t>
            </a:r>
            <a:endParaRPr lang="fr-FR" sz="1400" dirty="0"/>
          </a:p>
          <a:p>
            <a:pPr lvl="1"/>
            <a:r>
              <a:rPr lang="fr-FR" sz="1400" dirty="0" smtClean="0"/>
              <a:t>Financé par les usagers du service</a:t>
            </a:r>
          </a:p>
          <a:p>
            <a:pPr lvl="1"/>
            <a:r>
              <a:rPr lang="fr-FR" sz="1400" u="sng" dirty="0" smtClean="0"/>
              <a:t>Coût d’</a:t>
            </a:r>
            <a:r>
              <a:rPr lang="fr-FR" sz="1400" u="sng" dirty="0"/>
              <a:t>é</a:t>
            </a:r>
            <a:r>
              <a:rPr lang="fr-FR" sz="1400" u="sng" dirty="0" smtClean="0"/>
              <a:t>mission du chèque et traitement</a:t>
            </a:r>
            <a:endParaRPr lang="fr-FR" sz="1400" u="sng" dirty="0"/>
          </a:p>
        </p:txBody>
      </p:sp>
      <p:sp>
        <p:nvSpPr>
          <p:cNvPr id="17" name="Espace réservé du contenu 5"/>
          <p:cNvSpPr txBox="1">
            <a:spLocks/>
          </p:cNvSpPr>
          <p:nvPr/>
        </p:nvSpPr>
        <p:spPr>
          <a:xfrm>
            <a:off x="4599450" y="3969614"/>
            <a:ext cx="4344525" cy="2164248"/>
          </a:xfrm>
          <a:prstGeom prst="rect">
            <a:avLst/>
          </a:prstGeom>
          <a:solidFill>
            <a:schemeClr val="tx2">
              <a:lumMod val="20000"/>
              <a:lumOff val="80000"/>
            </a:schemeClr>
          </a:solidFill>
        </p:spPr>
        <p:txBody>
          <a:bodyPr>
            <a:noAutofit/>
          </a:bodyPr>
          <a:lstStyle>
            <a:lvl1pPr marL="342900" indent="-342900" algn="l" defTabSz="457200" rtl="0" eaLnBrk="1" latinLnBrk="0" hangingPunct="1">
              <a:lnSpc>
                <a:spcPct val="100000"/>
              </a:lnSpc>
              <a:spcBef>
                <a:spcPts val="600"/>
              </a:spcBef>
              <a:buClr>
                <a:schemeClr val="tx2"/>
              </a:buClr>
              <a:buSzPct val="160000"/>
              <a:buFont typeface="Arial" pitchFamily="34" charset="0"/>
              <a:buChar char="•"/>
              <a:tabLst/>
              <a:defRPr lang="fr-FR" sz="26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SzPct val="110000"/>
              <a:buFont typeface="Arial" pitchFamily="34" charset="0"/>
              <a:buChar char="•"/>
              <a:defRPr lang="fr-F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itchFamily="2" charset="2"/>
              <a:buChar char="§"/>
              <a:defRPr lang="fr-F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400" b="1" dirty="0" smtClean="0"/>
              <a:t>Remarques / points forts / limites identifiés par Citéxia</a:t>
            </a:r>
          </a:p>
          <a:p>
            <a:r>
              <a:rPr lang="fr-FR" sz="1400" dirty="0" smtClean="0"/>
              <a:t>- : Effet </a:t>
            </a:r>
            <a:r>
              <a:rPr lang="fr-FR" sz="1400" dirty="0"/>
              <a:t>de seuil </a:t>
            </a:r>
            <a:r>
              <a:rPr lang="fr-FR" sz="1400" dirty="0" smtClean="0"/>
              <a:t>(éligibles / non éligibles CMUC)</a:t>
            </a:r>
            <a:endParaRPr lang="fr-FR" sz="1400" dirty="0"/>
          </a:p>
          <a:p>
            <a:r>
              <a:rPr lang="fr-FR" sz="1400" dirty="0" smtClean="0"/>
              <a:t>- : Pas </a:t>
            </a:r>
            <a:r>
              <a:rPr lang="fr-FR" sz="1400" dirty="0"/>
              <a:t>de prise en compte de la taille des </a:t>
            </a:r>
            <a:r>
              <a:rPr lang="fr-FR" sz="1400" dirty="0" smtClean="0"/>
              <a:t>ménages et de la progressivité des factures</a:t>
            </a:r>
          </a:p>
          <a:p>
            <a:r>
              <a:rPr lang="fr-FR" sz="1400" dirty="0" smtClean="0"/>
              <a:t>+ : usage du chèque par </a:t>
            </a:r>
            <a:r>
              <a:rPr lang="fr-FR" sz="1400" u="sng" dirty="0" smtClean="0"/>
              <a:t>les non abonnés direct </a:t>
            </a:r>
            <a:r>
              <a:rPr lang="fr-FR" sz="1400" dirty="0" smtClean="0"/>
              <a:t>au service</a:t>
            </a:r>
            <a:endParaRPr lang="fr-FR" sz="1400" dirty="0"/>
          </a:p>
        </p:txBody>
      </p:sp>
      <p:pic>
        <p:nvPicPr>
          <p:cNvPr id="7" name="Image 6"/>
          <p:cNvPicPr>
            <a:picLocks noChangeAspect="1"/>
          </p:cNvPicPr>
          <p:nvPr/>
        </p:nvPicPr>
        <p:blipFill>
          <a:blip r:embed="rId2"/>
          <a:stretch>
            <a:fillRect/>
          </a:stretch>
        </p:blipFill>
        <p:spPr>
          <a:xfrm>
            <a:off x="208491" y="1305514"/>
            <a:ext cx="3497383" cy="2133600"/>
          </a:xfrm>
          <a:prstGeom prst="rect">
            <a:avLst/>
          </a:prstGeom>
        </p:spPr>
      </p:pic>
    </p:spTree>
    <p:extLst>
      <p:ext uri="{BB962C8B-B14F-4D97-AF65-F5344CB8AC3E}">
        <p14:creationId xmlns:p14="http://schemas.microsoft.com/office/powerpoint/2010/main" val="7241127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Nantes métropole</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69</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3788305" y="1014728"/>
            <a:ext cx="5084762" cy="2444687"/>
          </a:xfrm>
        </p:spPr>
        <p:txBody>
          <a:bodyPr>
            <a:noAutofit/>
          </a:bodyPr>
          <a:lstStyle/>
          <a:p>
            <a:pPr marL="0" indent="0">
              <a:buNone/>
            </a:pPr>
            <a:r>
              <a:rPr lang="fr-FR" sz="1600" b="1" dirty="0" smtClean="0"/>
              <a:t>Principes :</a:t>
            </a:r>
          </a:p>
          <a:p>
            <a:r>
              <a:rPr lang="fr-FR" sz="1400" b="1" dirty="0" smtClean="0">
                <a:solidFill>
                  <a:schemeClr val="accent1"/>
                </a:solidFill>
              </a:rPr>
              <a:t>« Allocation eau » </a:t>
            </a:r>
            <a:r>
              <a:rPr lang="fr-FR" sz="1400" dirty="0" smtClean="0"/>
              <a:t>envoyée </a:t>
            </a:r>
            <a:r>
              <a:rPr lang="fr-FR" sz="1400" dirty="0"/>
              <a:t>à tous les éligibles, y compris </a:t>
            </a:r>
            <a:r>
              <a:rPr lang="fr-FR" sz="1400" u="sng" dirty="0"/>
              <a:t>les </a:t>
            </a:r>
            <a:r>
              <a:rPr lang="fr-FR" sz="1400" u="sng" dirty="0" smtClean="0"/>
              <a:t>non-abonnés directs</a:t>
            </a:r>
            <a:r>
              <a:rPr lang="fr-FR" sz="1400" dirty="0" smtClean="0"/>
              <a:t> </a:t>
            </a:r>
            <a:r>
              <a:rPr lang="fr-FR" sz="1400" dirty="0"/>
              <a:t>du </a:t>
            </a:r>
            <a:r>
              <a:rPr lang="fr-FR" sz="1400" dirty="0" smtClean="0"/>
              <a:t>service. Il ne s’agit pas d’un chèque pour payer l’eau.</a:t>
            </a:r>
            <a:endParaRPr lang="fr-FR" sz="1400" dirty="0"/>
          </a:p>
          <a:p>
            <a:r>
              <a:rPr lang="fr-FR" sz="1400" dirty="0"/>
              <a:t>Aide versée au ménages dont la facture théorique de 30 m</a:t>
            </a:r>
            <a:r>
              <a:rPr lang="fr-FR" sz="1400" baseline="30000" dirty="0"/>
              <a:t>3</a:t>
            </a:r>
            <a:r>
              <a:rPr lang="fr-FR" sz="1400" dirty="0"/>
              <a:t> par personne dépasse de 3%</a:t>
            </a:r>
          </a:p>
          <a:p>
            <a:r>
              <a:rPr lang="fr-FR" sz="1400" dirty="0" smtClean="0"/>
              <a:t>Elle est calculée sur la base des QF CAF pour </a:t>
            </a:r>
            <a:r>
              <a:rPr lang="fr-FR" sz="1400" dirty="0"/>
              <a:t>réduire le poids de la facture et se rapprocher des 3</a:t>
            </a:r>
            <a:r>
              <a:rPr lang="fr-FR" sz="1400" dirty="0" smtClean="0"/>
              <a:t>% : dépend de la taille du ménage et des ressources</a:t>
            </a:r>
          </a:p>
          <a:p>
            <a:r>
              <a:rPr lang="fr-FR" sz="1400" dirty="0" smtClean="0"/>
              <a:t>Mise en place d’un dispositif « déclaratif » pour les jeunes (mal identifié par la CAF)</a:t>
            </a:r>
            <a:endParaRPr lang="fr-FR" sz="1400" dirty="0"/>
          </a:p>
        </p:txBody>
      </p:sp>
      <p:sp>
        <p:nvSpPr>
          <p:cNvPr id="11" name="Espace réservé du contenu 5"/>
          <p:cNvSpPr txBox="1">
            <a:spLocks/>
          </p:cNvSpPr>
          <p:nvPr/>
        </p:nvSpPr>
        <p:spPr>
          <a:xfrm>
            <a:off x="132292" y="3601986"/>
            <a:ext cx="4237168" cy="2608490"/>
          </a:xfrm>
          <a:prstGeom prst="rect">
            <a:avLst/>
          </a:prstGeom>
        </p:spPr>
        <p:txBody>
          <a:bodyPr>
            <a:noAutofit/>
          </a:bodyPr>
          <a:lstStyle>
            <a:lvl1pPr marL="342900" indent="-342900" algn="l" defTabSz="457200" rtl="0" eaLnBrk="1" latinLnBrk="0" hangingPunct="1">
              <a:lnSpc>
                <a:spcPct val="100000"/>
              </a:lnSpc>
              <a:spcBef>
                <a:spcPts val="600"/>
              </a:spcBef>
              <a:buClr>
                <a:schemeClr val="tx2"/>
              </a:buClr>
              <a:buSzPct val="160000"/>
              <a:buFont typeface="Arial" pitchFamily="34" charset="0"/>
              <a:buChar char="•"/>
              <a:tabLst/>
              <a:defRPr lang="fr-FR" sz="26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SzPct val="110000"/>
              <a:buFont typeface="Arial" pitchFamily="34" charset="0"/>
              <a:buChar char="•"/>
              <a:defRPr lang="fr-F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itchFamily="2" charset="2"/>
              <a:buChar char="§"/>
              <a:defRPr lang="fr-F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t>Impact :</a:t>
            </a:r>
          </a:p>
          <a:p>
            <a:pPr lvl="1"/>
            <a:r>
              <a:rPr lang="fr-FR" sz="1400" dirty="0" smtClean="0"/>
              <a:t>9000 bénéficiaires environ d’après les calculs faits sur les fichiers CAF</a:t>
            </a:r>
          </a:p>
          <a:p>
            <a:pPr lvl="1"/>
            <a:r>
              <a:rPr lang="fr-FR" sz="1400" dirty="0" smtClean="0"/>
              <a:t>Aide allant de 10 à 270 € par ménages selon la composition et les ressources : 31 € en moyenne</a:t>
            </a:r>
          </a:p>
          <a:p>
            <a:pPr lvl="1"/>
            <a:r>
              <a:rPr lang="fr-FR" sz="1400" dirty="0" smtClean="0"/>
              <a:t>Travail sur les jeunes</a:t>
            </a:r>
            <a:endParaRPr lang="fr-FR" sz="1400" dirty="0"/>
          </a:p>
          <a:p>
            <a:r>
              <a:rPr lang="fr-FR" sz="1400" b="1" dirty="0" smtClean="0"/>
              <a:t>Financement </a:t>
            </a:r>
            <a:r>
              <a:rPr lang="fr-FR" sz="1400" b="1" dirty="0"/>
              <a:t>: </a:t>
            </a:r>
            <a:endParaRPr lang="fr-FR" sz="1400" b="1" dirty="0" smtClean="0"/>
          </a:p>
          <a:p>
            <a:pPr lvl="1"/>
            <a:r>
              <a:rPr lang="fr-FR" sz="1400" dirty="0" smtClean="0"/>
              <a:t>Environ 270 k€ environ (évoluera avec le prix de l’eau)</a:t>
            </a:r>
            <a:endParaRPr lang="fr-FR" sz="1400" dirty="0"/>
          </a:p>
          <a:p>
            <a:pPr lvl="1"/>
            <a:r>
              <a:rPr lang="fr-FR" sz="1400" dirty="0" smtClean="0"/>
              <a:t>Financé par les usagers du service</a:t>
            </a:r>
            <a:endParaRPr lang="fr-FR" sz="1400" dirty="0"/>
          </a:p>
        </p:txBody>
      </p:sp>
      <p:sp>
        <p:nvSpPr>
          <p:cNvPr id="17" name="Espace réservé du contenu 5"/>
          <p:cNvSpPr txBox="1">
            <a:spLocks/>
          </p:cNvSpPr>
          <p:nvPr/>
        </p:nvSpPr>
        <p:spPr>
          <a:xfrm>
            <a:off x="4646018" y="4191000"/>
            <a:ext cx="4326532" cy="1771412"/>
          </a:xfrm>
          <a:prstGeom prst="rect">
            <a:avLst/>
          </a:prstGeom>
          <a:solidFill>
            <a:schemeClr val="tx2">
              <a:lumMod val="20000"/>
              <a:lumOff val="80000"/>
            </a:schemeClr>
          </a:solidFill>
        </p:spPr>
        <p:txBody>
          <a:bodyPr>
            <a:noAutofit/>
          </a:bodyPr>
          <a:lstStyle>
            <a:lvl1pPr marL="342900" indent="-342900" algn="l" defTabSz="457200" rtl="0" eaLnBrk="1" latinLnBrk="0" hangingPunct="1">
              <a:lnSpc>
                <a:spcPct val="100000"/>
              </a:lnSpc>
              <a:spcBef>
                <a:spcPts val="600"/>
              </a:spcBef>
              <a:buClr>
                <a:schemeClr val="tx2"/>
              </a:buClr>
              <a:buSzPct val="160000"/>
              <a:buFont typeface="Arial" pitchFamily="34" charset="0"/>
              <a:buChar char="•"/>
              <a:tabLst/>
              <a:defRPr lang="fr-FR" sz="26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SzPct val="110000"/>
              <a:buFont typeface="Arial" pitchFamily="34" charset="0"/>
              <a:buChar char="•"/>
              <a:defRPr lang="fr-F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itchFamily="2" charset="2"/>
              <a:buChar char="§"/>
              <a:defRPr lang="fr-F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400" b="1" dirty="0" smtClean="0"/>
              <a:t>Remarques / points forts / limites identifié par Citéxia</a:t>
            </a:r>
          </a:p>
          <a:p>
            <a:r>
              <a:rPr lang="fr-FR" sz="1400" dirty="0" smtClean="0"/>
              <a:t>+ : Pas de coût de croisement ni d’émission et de traitement des chèques eau</a:t>
            </a:r>
          </a:p>
          <a:p>
            <a:r>
              <a:rPr lang="fr-FR" sz="1400" dirty="0" smtClean="0"/>
              <a:t>+ : Pas d’effet de seuil entre éligibles et non éligibles</a:t>
            </a:r>
          </a:p>
          <a:p>
            <a:r>
              <a:rPr lang="fr-FR" sz="1400" dirty="0" smtClean="0"/>
              <a:t>-  : Difficultés à utiliser les données CAF et public mal identifié (les jeunes et les personnes âgées)</a:t>
            </a:r>
          </a:p>
        </p:txBody>
      </p:sp>
      <p:pic>
        <p:nvPicPr>
          <p:cNvPr id="8" name="Image 7"/>
          <p:cNvPicPr>
            <a:picLocks noChangeAspect="1"/>
          </p:cNvPicPr>
          <p:nvPr/>
        </p:nvPicPr>
        <p:blipFill>
          <a:blip r:embed="rId2"/>
          <a:stretch>
            <a:fillRect/>
          </a:stretch>
        </p:blipFill>
        <p:spPr>
          <a:xfrm>
            <a:off x="132292" y="1292137"/>
            <a:ext cx="3516660" cy="1994050"/>
          </a:xfrm>
          <a:prstGeom prst="rect">
            <a:avLst/>
          </a:prstGeom>
        </p:spPr>
      </p:pic>
    </p:spTree>
    <p:extLst>
      <p:ext uri="{BB962C8B-B14F-4D97-AF65-F5344CB8AC3E}">
        <p14:creationId xmlns:p14="http://schemas.microsoft.com/office/powerpoint/2010/main" val="2533824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communes de la Métro</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7</a:t>
            </a:fld>
            <a:endParaRPr lang="fr-FR" dirty="0"/>
          </a:p>
        </p:txBody>
      </p:sp>
      <p:sp>
        <p:nvSpPr>
          <p:cNvPr id="5" name="Espace réservé du texte 4"/>
          <p:cNvSpPr>
            <a:spLocks noGrp="1"/>
          </p:cNvSpPr>
          <p:nvPr>
            <p:ph type="body" sz="quarter" idx="13"/>
          </p:nvPr>
        </p:nvSpPr>
        <p:spPr/>
        <p:txBody>
          <a:bodyPr/>
          <a:lstStyle/>
          <a:p>
            <a:endParaRPr lang="fr-FR" dirty="0"/>
          </a:p>
        </p:txBody>
      </p:sp>
      <p:pic>
        <p:nvPicPr>
          <p:cNvPr id="7" name="Espace réservé du contenu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538627" y="1082488"/>
            <a:ext cx="7406599" cy="5237630"/>
          </a:xfrm>
        </p:spPr>
      </p:pic>
    </p:spTree>
    <p:extLst>
      <p:ext uri="{BB962C8B-B14F-4D97-AF65-F5344CB8AC3E}">
        <p14:creationId xmlns:p14="http://schemas.microsoft.com/office/powerpoint/2010/main" val="35989899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Paris</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70</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3788305" y="1078064"/>
            <a:ext cx="5084762" cy="4153393"/>
          </a:xfrm>
        </p:spPr>
        <p:txBody>
          <a:bodyPr>
            <a:noAutofit/>
          </a:bodyPr>
          <a:lstStyle/>
          <a:p>
            <a:pPr marL="0" indent="0">
              <a:buNone/>
            </a:pPr>
            <a:r>
              <a:rPr lang="fr-FR" sz="1600" b="1" dirty="0" smtClean="0"/>
              <a:t>Principes :</a:t>
            </a:r>
          </a:p>
          <a:p>
            <a:r>
              <a:rPr lang="fr-FR" sz="1400" b="1" dirty="0" smtClean="0">
                <a:solidFill>
                  <a:schemeClr val="accent1"/>
                </a:solidFill>
              </a:rPr>
              <a:t>« Allocation eau » </a:t>
            </a:r>
            <a:r>
              <a:rPr lang="fr-FR" sz="1400" dirty="0" smtClean="0"/>
              <a:t>associée à l’APL depuis 2009</a:t>
            </a:r>
          </a:p>
          <a:p>
            <a:r>
              <a:rPr lang="fr-FR" sz="1400" dirty="0" smtClean="0"/>
              <a:t>Sur Paris 90 % des usagers sont des abonnés indirects qui ne reçoivent pas de facture, la tarification sociale n’est pas possible.</a:t>
            </a:r>
            <a:endParaRPr lang="fr-FR" sz="1400" dirty="0"/>
          </a:p>
          <a:p>
            <a:r>
              <a:rPr lang="fr-FR" sz="1400" dirty="0" smtClean="0"/>
              <a:t>Nous sommes en attente des informations sur les modalités de calcul de l’aide</a:t>
            </a:r>
          </a:p>
          <a:p>
            <a:r>
              <a:rPr lang="fr-FR" sz="1400" dirty="0" smtClean="0"/>
              <a:t>FSL pour la gestion impayé</a:t>
            </a:r>
          </a:p>
          <a:p>
            <a:r>
              <a:rPr lang="fr-FR" sz="1400" dirty="0" smtClean="0"/>
              <a:t>Autres actions de lutte contre la précarité en eau :</a:t>
            </a:r>
          </a:p>
          <a:p>
            <a:pPr lvl="1"/>
            <a:r>
              <a:rPr lang="fr-FR" sz="1200" dirty="0" smtClean="0"/>
              <a:t>Charte </a:t>
            </a:r>
            <a:r>
              <a:rPr lang="fr-FR" sz="1200" dirty="0"/>
              <a:t>avec l’ensemble des bailleurs sociaux de la Ville et </a:t>
            </a:r>
            <a:r>
              <a:rPr lang="fr-FR" sz="1200" dirty="0" smtClean="0"/>
              <a:t>les acteurs </a:t>
            </a:r>
            <a:r>
              <a:rPr lang="fr-FR" sz="1200" dirty="0"/>
              <a:t>de l’habitat privé, pour favoriser les bonnes pratiques, </a:t>
            </a:r>
            <a:r>
              <a:rPr lang="fr-FR" sz="1200" dirty="0" smtClean="0"/>
              <a:t>(</a:t>
            </a:r>
            <a:r>
              <a:rPr lang="fr-FR" sz="1400" dirty="0" smtClean="0"/>
              <a:t>20.000 </a:t>
            </a:r>
            <a:r>
              <a:rPr lang="fr-FR" sz="1400" dirty="0"/>
              <a:t>kits économiseurs </a:t>
            </a:r>
            <a:r>
              <a:rPr lang="fr-FR" sz="1400" dirty="0" smtClean="0"/>
              <a:t>d’eau)</a:t>
            </a:r>
          </a:p>
          <a:p>
            <a:pPr lvl="1"/>
            <a:r>
              <a:rPr lang="fr-FR" sz="1200" dirty="0" smtClean="0"/>
              <a:t>Maintien </a:t>
            </a:r>
            <a:r>
              <a:rPr lang="fr-FR" sz="1200" dirty="0"/>
              <a:t>de fontaines à boire </a:t>
            </a:r>
            <a:r>
              <a:rPr lang="fr-FR" sz="1200" dirty="0" smtClean="0"/>
              <a:t>en hiver</a:t>
            </a:r>
            <a:endParaRPr lang="fr-FR" sz="1200" dirty="0"/>
          </a:p>
          <a:p>
            <a:pPr lvl="1"/>
            <a:r>
              <a:rPr lang="fr-FR" sz="1200" dirty="0" smtClean="0"/>
              <a:t>distribution </a:t>
            </a:r>
            <a:r>
              <a:rPr lang="fr-FR" sz="1200" dirty="0"/>
              <a:t>de gourdes, carte des fontaines</a:t>
            </a:r>
          </a:p>
          <a:p>
            <a:pPr lvl="1"/>
            <a:r>
              <a:rPr lang="fr-FR" sz="1200" dirty="0" smtClean="0"/>
              <a:t>gratuité </a:t>
            </a:r>
            <a:r>
              <a:rPr lang="fr-FR" sz="1200" dirty="0"/>
              <a:t>des « sanisettes </a:t>
            </a:r>
            <a:r>
              <a:rPr lang="fr-FR" sz="1200" dirty="0" smtClean="0"/>
              <a:t>», bains douches</a:t>
            </a:r>
          </a:p>
        </p:txBody>
      </p:sp>
      <p:sp>
        <p:nvSpPr>
          <p:cNvPr id="11" name="Espace réservé du contenu 5"/>
          <p:cNvSpPr txBox="1">
            <a:spLocks/>
          </p:cNvSpPr>
          <p:nvPr/>
        </p:nvSpPr>
        <p:spPr>
          <a:xfrm>
            <a:off x="132292" y="3601986"/>
            <a:ext cx="4237168" cy="2608490"/>
          </a:xfrm>
          <a:prstGeom prst="rect">
            <a:avLst/>
          </a:prstGeom>
        </p:spPr>
        <p:txBody>
          <a:bodyPr>
            <a:noAutofit/>
          </a:bodyPr>
          <a:lstStyle>
            <a:lvl1pPr marL="342900" indent="-342900" algn="l" defTabSz="457200" rtl="0" eaLnBrk="1" latinLnBrk="0" hangingPunct="1">
              <a:lnSpc>
                <a:spcPct val="100000"/>
              </a:lnSpc>
              <a:spcBef>
                <a:spcPts val="600"/>
              </a:spcBef>
              <a:buClr>
                <a:schemeClr val="tx2"/>
              </a:buClr>
              <a:buSzPct val="160000"/>
              <a:buFont typeface="Arial" pitchFamily="34" charset="0"/>
              <a:buChar char="•"/>
              <a:tabLst/>
              <a:defRPr lang="fr-FR" sz="26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SzPct val="110000"/>
              <a:buFont typeface="Arial" pitchFamily="34" charset="0"/>
              <a:buChar char="•"/>
              <a:defRPr lang="fr-F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itchFamily="2" charset="2"/>
              <a:buChar char="§"/>
              <a:defRPr lang="fr-F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t>Impact :</a:t>
            </a:r>
          </a:p>
          <a:p>
            <a:pPr lvl="1"/>
            <a:r>
              <a:rPr lang="fr-FR" sz="1400" dirty="0" smtClean="0"/>
              <a:t>44 0000 bénéficiaires en 2013</a:t>
            </a:r>
          </a:p>
          <a:p>
            <a:pPr lvl="1"/>
            <a:r>
              <a:rPr lang="fr-FR" sz="1400" dirty="0" smtClean="0"/>
              <a:t>Aide moyenne de 70 € mais dépend de la taille et du revenu du ménage</a:t>
            </a:r>
          </a:p>
          <a:p>
            <a:endParaRPr lang="fr-FR" sz="1400" b="1" dirty="0" smtClean="0"/>
          </a:p>
          <a:p>
            <a:r>
              <a:rPr lang="fr-FR" sz="1400" b="1" dirty="0" smtClean="0"/>
              <a:t>Financement </a:t>
            </a:r>
            <a:r>
              <a:rPr lang="fr-FR" sz="1400" b="1" dirty="0"/>
              <a:t>: </a:t>
            </a:r>
            <a:endParaRPr lang="fr-FR" sz="1400" b="1" dirty="0" smtClean="0"/>
          </a:p>
          <a:p>
            <a:pPr lvl="1"/>
            <a:r>
              <a:rPr lang="fr-FR" sz="1400" dirty="0" smtClean="0"/>
              <a:t>Environ 3 M € </a:t>
            </a:r>
          </a:p>
          <a:p>
            <a:pPr lvl="1"/>
            <a:r>
              <a:rPr lang="fr-FR" sz="1400" dirty="0" smtClean="0"/>
              <a:t>Ville et département de Paris</a:t>
            </a:r>
          </a:p>
          <a:p>
            <a:pPr lvl="1"/>
            <a:r>
              <a:rPr lang="fr-FR" sz="1400" dirty="0" smtClean="0"/>
              <a:t>Eau de paris ne finance « que » le FSL (500 k€ par an).</a:t>
            </a:r>
            <a:endParaRPr lang="fr-FR" sz="1400" dirty="0"/>
          </a:p>
        </p:txBody>
      </p:sp>
      <p:sp>
        <p:nvSpPr>
          <p:cNvPr id="17" name="Espace réservé du contenu 5"/>
          <p:cNvSpPr txBox="1">
            <a:spLocks/>
          </p:cNvSpPr>
          <p:nvPr/>
        </p:nvSpPr>
        <p:spPr>
          <a:xfrm>
            <a:off x="4537010" y="4906231"/>
            <a:ext cx="4336057" cy="1838501"/>
          </a:xfrm>
          <a:prstGeom prst="rect">
            <a:avLst/>
          </a:prstGeom>
          <a:solidFill>
            <a:schemeClr val="tx2">
              <a:lumMod val="20000"/>
              <a:lumOff val="80000"/>
            </a:schemeClr>
          </a:solidFill>
        </p:spPr>
        <p:txBody>
          <a:bodyPr>
            <a:noAutofit/>
          </a:bodyPr>
          <a:lstStyle>
            <a:lvl1pPr marL="342900" indent="-342900" algn="l" defTabSz="457200" rtl="0" eaLnBrk="1" latinLnBrk="0" hangingPunct="1">
              <a:lnSpc>
                <a:spcPct val="100000"/>
              </a:lnSpc>
              <a:spcBef>
                <a:spcPts val="600"/>
              </a:spcBef>
              <a:buClr>
                <a:schemeClr val="tx2"/>
              </a:buClr>
              <a:buSzPct val="160000"/>
              <a:buFont typeface="Arial" pitchFamily="34" charset="0"/>
              <a:buChar char="•"/>
              <a:tabLst/>
              <a:defRPr lang="fr-FR" sz="26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SzPct val="110000"/>
              <a:buFont typeface="Arial" pitchFamily="34" charset="0"/>
              <a:buChar char="•"/>
              <a:defRPr lang="fr-F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itchFamily="2" charset="2"/>
              <a:buChar char="§"/>
              <a:defRPr lang="fr-F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400" b="1" dirty="0" smtClean="0"/>
              <a:t>Remarques / points forts / limites identifiés par Citéxia</a:t>
            </a:r>
          </a:p>
          <a:p>
            <a:r>
              <a:rPr lang="fr-FR" sz="1400" dirty="0" smtClean="0"/>
              <a:t>+ : Pas de coût de croisement ni d’émission et de traitement des chèques eau</a:t>
            </a:r>
          </a:p>
          <a:p>
            <a:r>
              <a:rPr lang="fr-FR" sz="1400" dirty="0" smtClean="0"/>
              <a:t>+ : Pas d’effet de seuil entre éligibles et non éligibles</a:t>
            </a:r>
          </a:p>
          <a:p>
            <a:r>
              <a:rPr lang="fr-FR" sz="1400" dirty="0" smtClean="0"/>
              <a:t>- : le dispositif n’est pas très clair et assez opaque (</a:t>
            </a:r>
            <a:r>
              <a:rPr lang="fr-FR" sz="1400" b="1" dirty="0" smtClean="0">
                <a:solidFill>
                  <a:schemeClr val="accent1"/>
                </a:solidFill>
              </a:rPr>
              <a:t>aucune communication </a:t>
            </a:r>
            <a:r>
              <a:rPr lang="fr-FR" sz="1400" dirty="0" smtClean="0"/>
              <a:t>sur le site de la ville) : fondue dans l’APL.</a:t>
            </a:r>
          </a:p>
        </p:txBody>
      </p:sp>
      <p:pic>
        <p:nvPicPr>
          <p:cNvPr id="7" name="Image 6"/>
          <p:cNvPicPr>
            <a:picLocks noChangeAspect="1"/>
          </p:cNvPicPr>
          <p:nvPr/>
        </p:nvPicPr>
        <p:blipFill>
          <a:blip r:embed="rId3"/>
          <a:stretch>
            <a:fillRect/>
          </a:stretch>
        </p:blipFill>
        <p:spPr>
          <a:xfrm>
            <a:off x="200025" y="1333196"/>
            <a:ext cx="3371850" cy="2172522"/>
          </a:xfrm>
          <a:prstGeom prst="rect">
            <a:avLst/>
          </a:prstGeom>
        </p:spPr>
      </p:pic>
    </p:spTree>
    <p:extLst>
      <p:ext uri="{BB962C8B-B14F-4D97-AF65-F5344CB8AC3E}">
        <p14:creationId xmlns:p14="http://schemas.microsoft.com/office/powerpoint/2010/main" val="17034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Communauté urbaine de Bordeaux  (CUB)</a:t>
            </a:r>
            <a:endParaRPr lang="fr-FR" dirty="0"/>
          </a:p>
        </p:txBody>
      </p:sp>
      <p:sp>
        <p:nvSpPr>
          <p:cNvPr id="4" name="Espace réservé du pied de page 3"/>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5" name="Espace réservé du numéro de diapositive 4"/>
          <p:cNvSpPr>
            <a:spLocks noGrp="1"/>
          </p:cNvSpPr>
          <p:nvPr>
            <p:ph type="sldNum" sz="quarter" idx="12"/>
          </p:nvPr>
        </p:nvSpPr>
        <p:spPr/>
        <p:txBody>
          <a:bodyPr/>
          <a:lstStyle/>
          <a:p>
            <a:fld id="{332CDC0A-01E6-044A-A362-F1C1ADCE5732}" type="slidenum">
              <a:rPr lang="fr-FR" smtClean="0"/>
              <a:t>71</a:t>
            </a:fld>
            <a:endParaRPr lang="fr-FR" dirty="0"/>
          </a:p>
        </p:txBody>
      </p:sp>
      <p:sp>
        <p:nvSpPr>
          <p:cNvPr id="3" name="Espace réservé du texte 2"/>
          <p:cNvSpPr>
            <a:spLocks noGrp="1"/>
          </p:cNvSpPr>
          <p:nvPr>
            <p:ph type="body" sz="quarter" idx="13"/>
          </p:nvPr>
        </p:nvSpPr>
        <p:spPr/>
        <p:txBody>
          <a:bodyPr/>
          <a:lstStyle/>
          <a:p>
            <a:endParaRPr lang="fr-FR" dirty="0"/>
          </a:p>
        </p:txBody>
      </p:sp>
      <p:sp>
        <p:nvSpPr>
          <p:cNvPr id="7" name="Espace réservé du contenu 6"/>
          <p:cNvSpPr>
            <a:spLocks noGrp="1"/>
          </p:cNvSpPr>
          <p:nvPr>
            <p:ph sz="quarter" idx="14"/>
          </p:nvPr>
        </p:nvSpPr>
        <p:spPr/>
        <p:txBody>
          <a:bodyPr>
            <a:normAutofit fontScale="92500" lnSpcReduction="20000"/>
          </a:bodyPr>
          <a:lstStyle/>
          <a:p>
            <a:r>
              <a:rPr lang="fr-FR" sz="2000" b="1" dirty="0" smtClean="0">
                <a:solidFill>
                  <a:schemeClr val="accent1"/>
                </a:solidFill>
              </a:rPr>
              <a:t>Renforcement des moyens des CCAS</a:t>
            </a:r>
            <a:r>
              <a:rPr lang="fr-FR" sz="2000" dirty="0" smtClean="0"/>
              <a:t> pour accompagner les ménages en difficulté</a:t>
            </a:r>
          </a:p>
          <a:p>
            <a:r>
              <a:rPr lang="fr-FR" sz="2000" dirty="0" smtClean="0"/>
              <a:t>Le FSL départemental ne donnait pas satisfaction</a:t>
            </a:r>
          </a:p>
          <a:p>
            <a:r>
              <a:rPr lang="fr-FR" sz="2000" dirty="0" smtClean="0"/>
              <a:t>Enveloppe </a:t>
            </a:r>
            <a:r>
              <a:rPr lang="fr-FR" sz="2000" dirty="0"/>
              <a:t>de 400 000 € sur le budget de l’eau.</a:t>
            </a:r>
          </a:p>
          <a:p>
            <a:r>
              <a:rPr lang="fr-FR" sz="2000" dirty="0" smtClean="0"/>
              <a:t>2 principes sur la démarche d’expérimentation :</a:t>
            </a:r>
          </a:p>
          <a:p>
            <a:pPr lvl="1"/>
            <a:r>
              <a:rPr lang="fr-FR" sz="1800" dirty="0" smtClean="0"/>
              <a:t>1er </a:t>
            </a:r>
            <a:r>
              <a:rPr lang="fr-FR" sz="1800" dirty="0"/>
              <a:t>principe : </a:t>
            </a:r>
            <a:r>
              <a:rPr lang="fr-FR" sz="1800" dirty="0">
                <a:solidFill>
                  <a:schemeClr val="accent1"/>
                </a:solidFill>
              </a:rPr>
              <a:t>la </a:t>
            </a:r>
            <a:r>
              <a:rPr lang="fr-FR" sz="1800" dirty="0" smtClean="0">
                <a:solidFill>
                  <a:schemeClr val="accent1"/>
                </a:solidFill>
              </a:rPr>
              <a:t>CUB </a:t>
            </a:r>
            <a:r>
              <a:rPr lang="fr-FR" sz="1800" dirty="0">
                <a:solidFill>
                  <a:schemeClr val="accent1"/>
                </a:solidFill>
              </a:rPr>
              <a:t>n’est pas un acteur social</a:t>
            </a:r>
            <a:r>
              <a:rPr lang="fr-FR" sz="1800" dirty="0"/>
              <a:t>. </a:t>
            </a:r>
            <a:r>
              <a:rPr lang="fr-FR" sz="1800" dirty="0" smtClean="0"/>
              <a:t>Elle s’appuie </a:t>
            </a:r>
            <a:r>
              <a:rPr lang="fr-FR" sz="1800" dirty="0"/>
              <a:t>sur les acteurs </a:t>
            </a:r>
            <a:r>
              <a:rPr lang="fr-FR" sz="1800" dirty="0" smtClean="0"/>
              <a:t>sociaux qui </a:t>
            </a:r>
            <a:r>
              <a:rPr lang="fr-FR" sz="1800" dirty="0"/>
              <a:t>mettent en </a:t>
            </a:r>
            <a:r>
              <a:rPr lang="fr-FR" sz="1800" dirty="0" smtClean="0"/>
              <a:t>œuvre le dispositif</a:t>
            </a:r>
            <a:endParaRPr lang="fr-FR" sz="1800" dirty="0"/>
          </a:p>
          <a:p>
            <a:pPr lvl="1"/>
            <a:r>
              <a:rPr lang="fr-FR" sz="1800" dirty="0"/>
              <a:t>2ème principe : laisser une liberté au </a:t>
            </a:r>
            <a:r>
              <a:rPr lang="fr-FR" sz="1800" dirty="0" smtClean="0"/>
              <a:t>CCAS de définir les modalité d’attribution. La </a:t>
            </a:r>
            <a:r>
              <a:rPr lang="fr-FR" sz="1800" dirty="0"/>
              <a:t>CUB a fixé des critères très </a:t>
            </a:r>
            <a:r>
              <a:rPr lang="fr-FR" sz="1800" dirty="0" smtClean="0"/>
              <a:t>généraux : </a:t>
            </a:r>
          </a:p>
          <a:p>
            <a:pPr lvl="2"/>
            <a:r>
              <a:rPr lang="fr-FR" sz="1600" dirty="0" smtClean="0"/>
              <a:t>Aider </a:t>
            </a:r>
            <a:r>
              <a:rPr lang="fr-FR" sz="1600" dirty="0"/>
              <a:t>les foyers qui ont un QF CAF &lt; 570 et </a:t>
            </a:r>
            <a:endParaRPr lang="fr-FR" sz="1600" dirty="0" smtClean="0"/>
          </a:p>
          <a:p>
            <a:pPr lvl="2"/>
            <a:r>
              <a:rPr lang="fr-FR" sz="1600" dirty="0" smtClean="0"/>
              <a:t>30</a:t>
            </a:r>
            <a:r>
              <a:rPr lang="fr-FR" sz="1600" dirty="0"/>
              <a:t>% de la facture d’eau et assainissement d’aide </a:t>
            </a:r>
            <a:r>
              <a:rPr lang="fr-FR" sz="1600" dirty="0" smtClean="0"/>
              <a:t>maximale</a:t>
            </a:r>
            <a:r>
              <a:rPr lang="fr-FR" sz="1600" dirty="0"/>
              <a:t> </a:t>
            </a:r>
            <a:r>
              <a:rPr lang="fr-FR" sz="1600" dirty="0" smtClean="0"/>
              <a:t>(car financé à 100% par le budget de l’eau potable qui ne représente qu’un tiers des recettes)</a:t>
            </a:r>
            <a:endParaRPr lang="fr-FR" sz="1600" dirty="0"/>
          </a:p>
          <a:p>
            <a:r>
              <a:rPr lang="fr-FR" sz="2200" dirty="0" smtClean="0"/>
              <a:t>La démarche d’expérimentation devra permettre d’évaluer l’efficacité du dispositif</a:t>
            </a:r>
          </a:p>
          <a:p>
            <a:r>
              <a:rPr lang="fr-FR" sz="2200" b="1" dirty="0" smtClean="0">
                <a:solidFill>
                  <a:schemeClr val="accent1"/>
                </a:solidFill>
              </a:rPr>
              <a:t>La CUB a développé un logiciel </a:t>
            </a:r>
            <a:r>
              <a:rPr lang="fr-FR" sz="2200" dirty="0" smtClean="0"/>
              <a:t>permettant de suivre l’ensemble des dossiers traités entre les CCAS, le gestionnaires d’eau (LDE), la CUB et les bailleurs sociaux (pour les usagers non abonnés).</a:t>
            </a:r>
            <a:endParaRPr lang="fr-FR" sz="2200" dirty="0"/>
          </a:p>
          <a:p>
            <a:endParaRPr lang="fr-FR" sz="2000" dirty="0" smtClean="0"/>
          </a:p>
          <a:p>
            <a:endParaRPr lang="fr-FR" sz="2000" dirty="0" smtClean="0"/>
          </a:p>
        </p:txBody>
      </p:sp>
    </p:spTree>
    <p:extLst>
      <p:ext uri="{BB962C8B-B14F-4D97-AF65-F5344CB8AC3E}">
        <p14:creationId xmlns:p14="http://schemas.microsoft.com/office/powerpoint/2010/main" val="38865626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Préconisations de l’OBUSASS</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72</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1277937" y="1190625"/>
            <a:ext cx="7697788" cy="5297085"/>
          </a:xfrm>
        </p:spPr>
        <p:txBody>
          <a:bodyPr>
            <a:normAutofit fontScale="70000" lnSpcReduction="20000"/>
          </a:bodyPr>
          <a:lstStyle/>
          <a:p>
            <a:r>
              <a:rPr lang="fr-FR" dirty="0" smtClean="0"/>
              <a:t>Observatoire des usagers de l’assainissement d’île de France</a:t>
            </a:r>
          </a:p>
          <a:p>
            <a:r>
              <a:rPr lang="fr-FR" dirty="0" smtClean="0"/>
              <a:t>Préconise le principe de l’aide de type « allocation eau » versée pour limiter la facture normale d’eau à </a:t>
            </a:r>
            <a:r>
              <a:rPr lang="fr-FR" dirty="0"/>
              <a:t>3</a:t>
            </a:r>
            <a:r>
              <a:rPr lang="fr-FR" dirty="0" smtClean="0"/>
              <a:t>% des revenus.</a:t>
            </a:r>
          </a:p>
          <a:p>
            <a:r>
              <a:rPr lang="fr-FR" dirty="0" smtClean="0"/>
              <a:t>Les 3% proviennent du rapport sur le développement humain produit par le PNUD en 2006</a:t>
            </a:r>
          </a:p>
          <a:p>
            <a:r>
              <a:rPr lang="fr-FR" dirty="0" smtClean="0"/>
              <a:t>Les hypothèses prise en compte :</a:t>
            </a:r>
          </a:p>
          <a:p>
            <a:pPr lvl="1"/>
            <a:r>
              <a:rPr lang="fr-FR" b="1" dirty="0" smtClean="0">
                <a:solidFill>
                  <a:schemeClr val="accent1"/>
                </a:solidFill>
              </a:rPr>
              <a:t>3% par rapport aux revenus </a:t>
            </a:r>
            <a:r>
              <a:rPr lang="fr-FR" dirty="0" smtClean="0"/>
              <a:t>y compris les minima sociaux de type RSA, mais </a:t>
            </a:r>
            <a:r>
              <a:rPr lang="fr-FR" b="1" dirty="0" smtClean="0">
                <a:solidFill>
                  <a:schemeClr val="accent1"/>
                </a:solidFill>
              </a:rPr>
              <a:t>sans les allocations familiales et les APL.</a:t>
            </a:r>
          </a:p>
          <a:p>
            <a:pPr lvl="1"/>
            <a:r>
              <a:rPr lang="fr-FR" dirty="0" smtClean="0"/>
              <a:t>Volumes théoriques : 50 m3 pour la première personne, 25 m3 pour la seconde et 17 m3 pour les suivantes.</a:t>
            </a:r>
          </a:p>
          <a:p>
            <a:r>
              <a:rPr lang="fr-FR" b="1" dirty="0" smtClean="0"/>
              <a:t>“ </a:t>
            </a:r>
            <a:r>
              <a:rPr lang="fr-FR" i="1" dirty="0"/>
              <a:t>La Caf pourrait sans difficultés cibler les publics les </a:t>
            </a:r>
            <a:r>
              <a:rPr lang="fr-FR" i="1" dirty="0" smtClean="0"/>
              <a:t>plus démunis </a:t>
            </a:r>
            <a:r>
              <a:rPr lang="fr-FR" i="1" dirty="0"/>
              <a:t>et redistribuer aux familles l’aide instaurée. </a:t>
            </a:r>
            <a:r>
              <a:rPr lang="fr-FR" b="1" i="1" dirty="0">
                <a:solidFill>
                  <a:schemeClr val="accent1"/>
                </a:solidFill>
              </a:rPr>
              <a:t>Les </a:t>
            </a:r>
            <a:r>
              <a:rPr lang="fr-FR" b="1" i="1" dirty="0" smtClean="0">
                <a:solidFill>
                  <a:schemeClr val="accent1"/>
                </a:solidFill>
              </a:rPr>
              <a:t>Caf disposent </a:t>
            </a:r>
            <a:r>
              <a:rPr lang="fr-FR" b="1" i="1" dirty="0">
                <a:solidFill>
                  <a:schemeClr val="accent1"/>
                </a:solidFill>
              </a:rPr>
              <a:t>d’un savoir faire </a:t>
            </a:r>
            <a:r>
              <a:rPr lang="fr-FR" i="1" dirty="0"/>
              <a:t>et ont l’avantage de distribuer </a:t>
            </a:r>
            <a:r>
              <a:rPr lang="fr-FR" i="1" dirty="0" smtClean="0"/>
              <a:t>des droits </a:t>
            </a:r>
            <a:r>
              <a:rPr lang="fr-FR" i="1" dirty="0"/>
              <a:t>sociaux sous critères de ressources</a:t>
            </a:r>
            <a:r>
              <a:rPr lang="fr-FR" i="1" dirty="0" smtClean="0"/>
              <a:t>.”</a:t>
            </a:r>
          </a:p>
          <a:p>
            <a:r>
              <a:rPr lang="fr-FR" i="1" dirty="0" smtClean="0"/>
              <a:t>« De </a:t>
            </a:r>
            <a:r>
              <a:rPr lang="fr-FR" i="1" dirty="0"/>
              <a:t>par son mécanisme basé sur une consommation moyenne calculée en fonction du nombre </a:t>
            </a:r>
            <a:r>
              <a:rPr lang="fr-FR" i="1" dirty="0" smtClean="0"/>
              <a:t>de personnes </a:t>
            </a:r>
            <a:r>
              <a:rPr lang="fr-FR" i="1" dirty="0"/>
              <a:t>du foyer, l’allocation eau intègre, dans son principe comme dans son montant, </a:t>
            </a:r>
            <a:r>
              <a:rPr lang="fr-FR" b="1" i="1" dirty="0">
                <a:solidFill>
                  <a:schemeClr val="accent1"/>
                </a:solidFill>
              </a:rPr>
              <a:t>une </a:t>
            </a:r>
            <a:r>
              <a:rPr lang="fr-FR" b="1" i="1" dirty="0" smtClean="0">
                <a:solidFill>
                  <a:schemeClr val="accent1"/>
                </a:solidFill>
              </a:rPr>
              <a:t>logique de </a:t>
            </a:r>
            <a:r>
              <a:rPr lang="fr-FR" b="1" i="1" dirty="0">
                <a:solidFill>
                  <a:schemeClr val="accent1"/>
                </a:solidFill>
              </a:rPr>
              <a:t>préservation de la ressource</a:t>
            </a:r>
            <a:r>
              <a:rPr lang="fr-FR" i="1" dirty="0" smtClean="0"/>
              <a:t>. »</a:t>
            </a:r>
          </a:p>
          <a:p>
            <a:endParaRPr lang="fr-FR" i="1" dirty="0"/>
          </a:p>
          <a:p>
            <a:r>
              <a:rPr lang="fr-FR" dirty="0" smtClean="0"/>
              <a:t>Système mis en œuvre par : Paris, Nantes (mais difficulté d’accès aux données CAF)</a:t>
            </a:r>
          </a:p>
        </p:txBody>
      </p:sp>
    </p:spTree>
    <p:extLst>
      <p:ext uri="{BB962C8B-B14F-4D97-AF65-F5344CB8AC3E}">
        <p14:creationId xmlns:p14="http://schemas.microsoft.com/office/powerpoint/2010/main" val="24758393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autres services : Transport SMTC et QF</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pPr/>
              <a:t>73</a:t>
            </a:fld>
            <a:endParaRPr lang="fr-FR" dirty="0"/>
          </a:p>
        </p:txBody>
      </p:sp>
      <p:sp>
        <p:nvSpPr>
          <p:cNvPr id="11" name="Espace réservé du texte 10"/>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476864" y="1340816"/>
            <a:ext cx="4773971" cy="4908853"/>
          </a:xfrm>
        </p:spPr>
        <p:txBody>
          <a:bodyPr>
            <a:normAutofit/>
          </a:bodyPr>
          <a:lstStyle/>
          <a:p>
            <a:r>
              <a:rPr lang="fr-FR" sz="1800" dirty="0" smtClean="0"/>
              <a:t>Différent de l’eau car tous les citoyens ne sont pas usagers du service </a:t>
            </a:r>
          </a:p>
          <a:p>
            <a:pPr lvl="1"/>
            <a:r>
              <a:rPr lang="fr-FR" sz="1600" dirty="0" smtClean="0">
                <a:sym typeface="Wingdings" panose="05000000000000000000" pitchFamily="2" charset="2"/>
              </a:rPr>
              <a:t> système déclaratif pour bénéficier de l’aide</a:t>
            </a:r>
          </a:p>
          <a:p>
            <a:pPr lvl="1"/>
            <a:r>
              <a:rPr lang="fr-FR" sz="1600" dirty="0" smtClean="0">
                <a:sym typeface="Wingdings" panose="05000000000000000000" pitchFamily="2" charset="2"/>
              </a:rPr>
              <a:t> Coût important de traitement des dossiers</a:t>
            </a:r>
          </a:p>
          <a:p>
            <a:pPr lvl="1"/>
            <a:r>
              <a:rPr lang="fr-FR" sz="1600" dirty="0" smtClean="0">
                <a:solidFill>
                  <a:schemeClr val="accent2"/>
                </a:solidFill>
                <a:sym typeface="Wingdings" panose="05000000000000000000" pitchFamily="2" charset="2"/>
              </a:rPr>
              <a:t> Beaucoup de « non recours »</a:t>
            </a:r>
            <a:endParaRPr lang="fr-FR" sz="1600" dirty="0" smtClean="0">
              <a:solidFill>
                <a:schemeClr val="accent2"/>
              </a:solidFill>
            </a:endParaRPr>
          </a:p>
          <a:p>
            <a:r>
              <a:rPr lang="fr-FR" sz="1800" dirty="0" smtClean="0"/>
              <a:t>Tarification sociale basée sur le Quotient familiale CAF (QF):</a:t>
            </a:r>
          </a:p>
          <a:p>
            <a:pPr lvl="1"/>
            <a:r>
              <a:rPr lang="fr-FR" sz="1600" dirty="0" smtClean="0"/>
              <a:t>Aide progressive en fonction de la situation sociale de 0€ à 640 € de QF</a:t>
            </a:r>
          </a:p>
        </p:txBody>
      </p:sp>
      <p:pic>
        <p:nvPicPr>
          <p:cNvPr id="12" name="Image 11"/>
          <p:cNvPicPr>
            <a:picLocks noChangeAspect="1"/>
          </p:cNvPicPr>
          <p:nvPr/>
        </p:nvPicPr>
        <p:blipFill>
          <a:blip r:embed="rId2"/>
          <a:stretch>
            <a:fillRect/>
          </a:stretch>
        </p:blipFill>
        <p:spPr>
          <a:xfrm>
            <a:off x="5328008" y="1338028"/>
            <a:ext cx="3815992" cy="4673600"/>
          </a:xfrm>
          <a:prstGeom prst="rect">
            <a:avLst/>
          </a:prstGeom>
        </p:spPr>
      </p:pic>
      <p:sp>
        <p:nvSpPr>
          <p:cNvPr id="13" name="ZoneTexte 12"/>
          <p:cNvSpPr txBox="1"/>
          <p:nvPr/>
        </p:nvSpPr>
        <p:spPr>
          <a:xfrm>
            <a:off x="0" y="4111079"/>
            <a:ext cx="5127983" cy="1425727"/>
          </a:xfrm>
          <a:prstGeom prst="rect">
            <a:avLst/>
          </a:prstGeom>
        </p:spPr>
        <p:txBody>
          <a:bodyPr vert="horz" wrap="square" lIns="91440" tIns="45720" rIns="91440" bIns="45720" rtlCol="0" anchor="ctr">
            <a:noAutofit/>
          </a:bodyPr>
          <a:lstStyle/>
          <a:p>
            <a:pPr lvl="1"/>
            <a:r>
              <a:rPr lang="fr-FR" sz="1600" b="1" dirty="0">
                <a:solidFill>
                  <a:schemeClr val="accent1"/>
                </a:solidFill>
              </a:rPr>
              <a:t>QF = Revenus + Prestations sociales / Nb de parts</a:t>
            </a:r>
          </a:p>
          <a:p>
            <a:pPr lvl="1"/>
            <a:endParaRPr lang="fr-FR" sz="1600" dirty="0" smtClean="0"/>
          </a:p>
          <a:p>
            <a:pPr lvl="1"/>
            <a:r>
              <a:rPr lang="fr-FR" sz="1600" dirty="0" smtClean="0"/>
              <a:t>Parts = unité de consommation : </a:t>
            </a:r>
          </a:p>
          <a:p>
            <a:pPr marL="742950" lvl="1" indent="-285750">
              <a:buFont typeface="Arial" panose="020B0604020202020204" pitchFamily="34" charset="0"/>
              <a:buChar char="•"/>
            </a:pPr>
            <a:r>
              <a:rPr lang="fr-FR" sz="1600" dirty="0"/>
              <a:t>	</a:t>
            </a:r>
            <a:r>
              <a:rPr lang="fr-FR" sz="1600" dirty="0" smtClean="0"/>
              <a:t>2 parts pour 1 ou 2 personne</a:t>
            </a:r>
          </a:p>
          <a:p>
            <a:pPr marL="742950" lvl="1" indent="-285750">
              <a:buFont typeface="Arial" panose="020B0604020202020204" pitchFamily="34" charset="0"/>
              <a:buChar char="•"/>
            </a:pPr>
            <a:r>
              <a:rPr lang="fr-FR" sz="1600" dirty="0"/>
              <a:t>	</a:t>
            </a:r>
            <a:r>
              <a:rPr lang="fr-FR" sz="1600" dirty="0" smtClean="0"/>
              <a:t>0,5 part par enfant (1 pour le 3</a:t>
            </a:r>
            <a:r>
              <a:rPr lang="fr-FR" sz="1600" baseline="30000" dirty="0" smtClean="0"/>
              <a:t>ème</a:t>
            </a:r>
            <a:r>
              <a:rPr lang="fr-FR" sz="1600" dirty="0" smtClean="0"/>
              <a:t>)</a:t>
            </a:r>
            <a:endParaRPr lang="fr-FR" sz="1600" dirty="0"/>
          </a:p>
          <a:p>
            <a:pPr defTabSz="914400"/>
            <a:endParaRPr lang="fr-FR" dirty="0" smtClean="0"/>
          </a:p>
        </p:txBody>
      </p:sp>
      <p:sp>
        <p:nvSpPr>
          <p:cNvPr id="14" name="ZoneTexte 13"/>
          <p:cNvSpPr txBox="1"/>
          <p:nvPr/>
        </p:nvSpPr>
        <p:spPr>
          <a:xfrm>
            <a:off x="150812" y="5577686"/>
            <a:ext cx="4977171" cy="715559"/>
          </a:xfrm>
          <a:prstGeom prst="rect">
            <a:avLst/>
          </a:prstGeom>
          <a:solidFill>
            <a:schemeClr val="tx2">
              <a:lumMod val="20000"/>
              <a:lumOff val="80000"/>
            </a:schemeClr>
          </a:solidFill>
        </p:spPr>
        <p:txBody>
          <a:bodyPr vert="horz" wrap="square" lIns="91440" tIns="45720" rIns="91440" bIns="45720" rtlCol="0" anchor="ctr">
            <a:noAutofit/>
          </a:bodyPr>
          <a:lstStyle/>
          <a:p>
            <a:pPr marL="85725" lvl="1" algn="ctr"/>
            <a:r>
              <a:rPr lang="fr-FR" sz="1600" b="1" dirty="0" smtClean="0">
                <a:solidFill>
                  <a:schemeClr val="accent1"/>
                </a:solidFill>
              </a:rPr>
              <a:t>Le QF est peu adapté à l’eau potable car les parts ne correspondent pas à la variation des consommations </a:t>
            </a:r>
            <a:endParaRPr lang="fr-FR" sz="1600" dirty="0"/>
          </a:p>
        </p:txBody>
      </p:sp>
    </p:spTree>
    <p:extLst>
      <p:ext uri="{BB962C8B-B14F-4D97-AF65-F5344CB8AC3E}">
        <p14:creationId xmlns:p14="http://schemas.microsoft.com/office/powerpoint/2010/main" val="24529894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système de l’énergie (exemple EDF)</a:t>
            </a:r>
            <a:endParaRPr lang="fr-FR" dirty="0"/>
          </a:p>
        </p:txBody>
      </p:sp>
      <p:sp>
        <p:nvSpPr>
          <p:cNvPr id="4" name="Espace réservé du pied de page 3"/>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5" name="Espace réservé du numéro de diapositive 4"/>
          <p:cNvSpPr>
            <a:spLocks noGrp="1"/>
          </p:cNvSpPr>
          <p:nvPr>
            <p:ph type="sldNum" sz="quarter" idx="12"/>
          </p:nvPr>
        </p:nvSpPr>
        <p:spPr/>
        <p:txBody>
          <a:bodyPr/>
          <a:lstStyle/>
          <a:p>
            <a:fld id="{332CDC0A-01E6-044A-A362-F1C1ADCE5732}" type="slidenum">
              <a:rPr lang="fr-FR" smtClean="0"/>
              <a:t>74</a:t>
            </a:fld>
            <a:endParaRPr lang="fr-FR" dirty="0"/>
          </a:p>
        </p:txBody>
      </p:sp>
      <p:sp>
        <p:nvSpPr>
          <p:cNvPr id="3" name="Espace réservé du texte 2"/>
          <p:cNvSpPr>
            <a:spLocks noGrp="1"/>
          </p:cNvSpPr>
          <p:nvPr>
            <p:ph type="body" sz="quarter" idx="13"/>
          </p:nvPr>
        </p:nvSpPr>
        <p:spPr/>
        <p:txBody>
          <a:bodyPr/>
          <a:lstStyle/>
          <a:p>
            <a:endParaRPr lang="fr-FR" dirty="0"/>
          </a:p>
        </p:txBody>
      </p:sp>
      <p:sp>
        <p:nvSpPr>
          <p:cNvPr id="7" name="Espace réservé du contenu 6"/>
          <p:cNvSpPr>
            <a:spLocks noGrp="1"/>
          </p:cNvSpPr>
          <p:nvPr>
            <p:ph sz="quarter" idx="14"/>
          </p:nvPr>
        </p:nvSpPr>
        <p:spPr>
          <a:xfrm>
            <a:off x="1419225" y="1009609"/>
            <a:ext cx="7486650" cy="3467141"/>
          </a:xfrm>
        </p:spPr>
        <p:txBody>
          <a:bodyPr>
            <a:normAutofit fontScale="70000" lnSpcReduction="20000"/>
          </a:bodyPr>
          <a:lstStyle/>
          <a:p>
            <a:r>
              <a:rPr lang="fr-FR" dirty="0" smtClean="0"/>
              <a:t>Précarité estimée quand la facture représente plus de </a:t>
            </a:r>
            <a:r>
              <a:rPr lang="fr-FR" b="1" dirty="0" smtClean="0"/>
              <a:t>10% des revenus</a:t>
            </a:r>
          </a:p>
          <a:p>
            <a:r>
              <a:rPr lang="fr-FR" dirty="0" smtClean="0"/>
              <a:t>Aide forfaitaire attribuée aux bénéficiaires CMU (CMU-C et ACS) en </a:t>
            </a:r>
            <a:r>
              <a:rPr lang="fr-FR" u="sng" dirty="0" smtClean="0"/>
              <a:t>fonction de la composition du ménage</a:t>
            </a:r>
            <a:r>
              <a:rPr lang="fr-FR" dirty="0" smtClean="0"/>
              <a:t> et de l’abonnement.</a:t>
            </a:r>
          </a:p>
          <a:p>
            <a:endParaRPr lang="fr-FR" dirty="0" smtClean="0"/>
          </a:p>
          <a:p>
            <a:endParaRPr lang="fr-FR" dirty="0" smtClean="0"/>
          </a:p>
          <a:p>
            <a:endParaRPr lang="fr-FR" dirty="0"/>
          </a:p>
          <a:p>
            <a:endParaRPr lang="fr-FR" dirty="0" smtClean="0"/>
          </a:p>
          <a:p>
            <a:endParaRPr lang="fr-FR" dirty="0"/>
          </a:p>
          <a:p>
            <a:endParaRPr lang="fr-FR" dirty="0" smtClean="0"/>
          </a:p>
          <a:p>
            <a:endParaRPr lang="fr-FR" dirty="0"/>
          </a:p>
          <a:p>
            <a:r>
              <a:rPr lang="fr-FR" dirty="0" smtClean="0"/>
              <a:t>Croisement des données via un prestataire indépendant commun à toutes les entreprises d’énergie</a:t>
            </a:r>
          </a:p>
        </p:txBody>
      </p:sp>
      <p:pic>
        <p:nvPicPr>
          <p:cNvPr id="10" name="Image 9"/>
          <p:cNvPicPr>
            <a:picLocks noChangeAspect="1"/>
          </p:cNvPicPr>
          <p:nvPr/>
        </p:nvPicPr>
        <p:blipFill>
          <a:blip r:embed="rId2"/>
          <a:stretch>
            <a:fillRect/>
          </a:stretch>
        </p:blipFill>
        <p:spPr>
          <a:xfrm>
            <a:off x="2582768" y="2160843"/>
            <a:ext cx="5546725" cy="1433547"/>
          </a:xfrm>
          <a:prstGeom prst="rect">
            <a:avLst/>
          </a:prstGeom>
        </p:spPr>
      </p:pic>
      <p:sp>
        <p:nvSpPr>
          <p:cNvPr id="11" name="ZoneTexte 10"/>
          <p:cNvSpPr txBox="1"/>
          <p:nvPr/>
        </p:nvSpPr>
        <p:spPr>
          <a:xfrm>
            <a:off x="1568261" y="3559230"/>
            <a:ext cx="7575737" cy="270882"/>
          </a:xfrm>
          <a:prstGeom prst="rect">
            <a:avLst/>
          </a:prstGeom>
        </p:spPr>
        <p:txBody>
          <a:bodyPr vert="horz" wrap="square" lIns="91440" tIns="45720" rIns="91440" bIns="45720" rtlCol="0" anchor="ctr">
            <a:noAutofit/>
          </a:bodyPr>
          <a:lstStyle/>
          <a:p>
            <a:pPr defTabSz="914400"/>
            <a:r>
              <a:rPr lang="fr-FR" altLang="fr-FR" sz="1400" i="1" dirty="0"/>
              <a:t>NB: 1 personne = 1 UC; 2</a:t>
            </a:r>
            <a:r>
              <a:rPr lang="fr-FR" altLang="fr-FR" sz="1400" i="1" baseline="30000" dirty="0"/>
              <a:t>ième</a:t>
            </a:r>
            <a:r>
              <a:rPr lang="fr-FR" altLang="fr-FR" sz="1400" i="1" dirty="0"/>
              <a:t> personne = 0,5 UC, 3</a:t>
            </a:r>
            <a:r>
              <a:rPr lang="fr-FR" altLang="fr-FR" sz="1400" i="1" baseline="30000" dirty="0"/>
              <a:t>ième</a:t>
            </a:r>
            <a:r>
              <a:rPr lang="fr-FR" altLang="fr-FR" sz="1400" i="1" dirty="0"/>
              <a:t> et 4</a:t>
            </a:r>
            <a:r>
              <a:rPr lang="fr-FR" altLang="fr-FR" sz="1400" i="1" baseline="30000" dirty="0"/>
              <a:t>ième</a:t>
            </a:r>
            <a:r>
              <a:rPr lang="fr-FR" altLang="fr-FR" sz="1400" i="1" dirty="0"/>
              <a:t> personnes = 0,3 UC; au-delà = 0,4 UC</a:t>
            </a:r>
            <a:r>
              <a:rPr lang="fr-FR" altLang="fr-FR" sz="1400" i="1" dirty="0" smtClean="0"/>
              <a:t>.</a:t>
            </a:r>
            <a:endParaRPr lang="fr-FR" sz="1400" dirty="0" smtClean="0"/>
          </a:p>
        </p:txBody>
      </p:sp>
      <p:sp>
        <p:nvSpPr>
          <p:cNvPr id="12" name="Espace réservé du contenu 5"/>
          <p:cNvSpPr txBox="1">
            <a:spLocks/>
          </p:cNvSpPr>
          <p:nvPr/>
        </p:nvSpPr>
        <p:spPr>
          <a:xfrm>
            <a:off x="554037" y="4623918"/>
            <a:ext cx="8442231" cy="1581032"/>
          </a:xfrm>
          <a:prstGeom prst="rect">
            <a:avLst/>
          </a:prstGeom>
          <a:solidFill>
            <a:schemeClr val="tx2">
              <a:lumMod val="20000"/>
              <a:lumOff val="80000"/>
            </a:schemeClr>
          </a:solidFill>
        </p:spPr>
        <p:txBody>
          <a:bodyPr>
            <a:noAutofit/>
          </a:bodyPr>
          <a:lstStyle>
            <a:lvl1pPr marL="342900" indent="-342900" algn="l" defTabSz="457200" rtl="0" eaLnBrk="1" latinLnBrk="0" hangingPunct="1">
              <a:lnSpc>
                <a:spcPct val="100000"/>
              </a:lnSpc>
              <a:spcBef>
                <a:spcPts val="600"/>
              </a:spcBef>
              <a:buClr>
                <a:schemeClr val="tx2"/>
              </a:buClr>
              <a:buSzPct val="160000"/>
              <a:buFont typeface="Arial" pitchFamily="34" charset="0"/>
              <a:buChar char="•"/>
              <a:tabLst/>
              <a:defRPr lang="fr-FR" sz="26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SzPct val="110000"/>
              <a:buFont typeface="Arial" pitchFamily="34" charset="0"/>
              <a:buChar char="•"/>
              <a:defRPr lang="fr-F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itchFamily="2" charset="2"/>
              <a:buChar char="§"/>
              <a:defRPr lang="fr-F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400" b="1" dirty="0" smtClean="0"/>
              <a:t>Remarques / points forts / limites identifiés par Citéxia</a:t>
            </a:r>
          </a:p>
          <a:p>
            <a:r>
              <a:rPr lang="fr-FR" sz="1400" dirty="0" smtClean="0"/>
              <a:t>Seuil de précarité </a:t>
            </a:r>
            <a:r>
              <a:rPr lang="fr-FR" sz="1400" u="sng" dirty="0" smtClean="0"/>
              <a:t>défini</a:t>
            </a:r>
            <a:r>
              <a:rPr lang="fr-FR" sz="1400" dirty="0" smtClean="0"/>
              <a:t> par 10% des revenus.</a:t>
            </a:r>
          </a:p>
          <a:p>
            <a:r>
              <a:rPr lang="fr-FR" sz="1400" dirty="0" smtClean="0"/>
              <a:t>Prend </a:t>
            </a:r>
            <a:r>
              <a:rPr lang="fr-FR" sz="1400" dirty="0"/>
              <a:t>en compte l’information sur la composition du </a:t>
            </a:r>
            <a:r>
              <a:rPr lang="fr-FR" sz="1400" dirty="0" smtClean="0"/>
              <a:t>foyer mais pas le revenu (</a:t>
            </a:r>
            <a:r>
              <a:rPr lang="fr-FR" sz="1400" dirty="0"/>
              <a:t>Effet de seuil </a:t>
            </a:r>
            <a:r>
              <a:rPr lang="fr-FR" sz="1400" dirty="0" smtClean="0"/>
              <a:t>CMU-C ou non)</a:t>
            </a:r>
            <a:endParaRPr lang="fr-FR" sz="1400" dirty="0"/>
          </a:p>
          <a:p>
            <a:r>
              <a:rPr lang="fr-FR" sz="1400" dirty="0" smtClean="0"/>
              <a:t>Système </a:t>
            </a:r>
            <a:r>
              <a:rPr lang="fr-FR" sz="1400" dirty="0"/>
              <a:t>« théoriquement » </a:t>
            </a:r>
            <a:r>
              <a:rPr lang="fr-FR" sz="1400" dirty="0" smtClean="0"/>
              <a:t>automatique mais le </a:t>
            </a:r>
            <a:r>
              <a:rPr lang="fr-FR" sz="1400" dirty="0"/>
              <a:t>croisement ne fonctionne qu’à 50% et il est très critiqué malgré des développements importants (+500 k€ d’investissement)</a:t>
            </a:r>
          </a:p>
          <a:p>
            <a:r>
              <a:rPr lang="fr-FR" sz="1400" dirty="0" smtClean="0"/>
              <a:t>Le </a:t>
            </a:r>
            <a:r>
              <a:rPr lang="fr-FR" sz="1400" dirty="0"/>
              <a:t>législateur s’oriente vers un « chèque énergie »…</a:t>
            </a:r>
          </a:p>
        </p:txBody>
      </p:sp>
    </p:spTree>
    <p:extLst>
      <p:ext uri="{BB962C8B-B14F-4D97-AF65-F5344CB8AC3E}">
        <p14:creationId xmlns:p14="http://schemas.microsoft.com/office/powerpoint/2010/main" val="30942235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Autres dispositifs d’aide</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75</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1349374" y="1257300"/>
            <a:ext cx="7680325" cy="4562475"/>
          </a:xfrm>
        </p:spPr>
        <p:txBody>
          <a:bodyPr>
            <a:normAutofit/>
          </a:bodyPr>
          <a:lstStyle/>
          <a:p>
            <a:r>
              <a:rPr lang="fr-FR" sz="2000" dirty="0" smtClean="0"/>
              <a:t>Petite enfance : </a:t>
            </a:r>
          </a:p>
          <a:p>
            <a:pPr lvl="1"/>
            <a:r>
              <a:rPr lang="fr-FR" sz="1800" dirty="0" smtClean="0"/>
              <a:t>la CAF impose des tarifs pour les crèches collectives </a:t>
            </a:r>
          </a:p>
          <a:p>
            <a:pPr lvl="1"/>
            <a:r>
              <a:rPr lang="fr-FR" sz="1800" dirty="0" smtClean="0"/>
              <a:t>La facture = 12% du revenu (avec RSA mais sans prestations sociales)</a:t>
            </a:r>
          </a:p>
          <a:p>
            <a:pPr lvl="1"/>
            <a:r>
              <a:rPr lang="fr-FR" sz="1800" dirty="0" smtClean="0"/>
              <a:t>Notion de taux d’effort acceptable</a:t>
            </a:r>
          </a:p>
          <a:p>
            <a:pPr lvl="1"/>
            <a:endParaRPr lang="fr-FR" sz="1800" dirty="0"/>
          </a:p>
          <a:p>
            <a:r>
              <a:rPr lang="fr-FR" sz="2000" dirty="0" smtClean="0"/>
              <a:t>Logement :</a:t>
            </a:r>
          </a:p>
          <a:p>
            <a:pPr lvl="1"/>
            <a:r>
              <a:rPr lang="fr-FR" sz="1800" dirty="0" smtClean="0"/>
              <a:t>Les aides APL sont « théoriquement » dimensionnées pour limiter le poids de la facture à 30% des revenus.</a:t>
            </a:r>
          </a:p>
        </p:txBody>
      </p:sp>
      <p:sp>
        <p:nvSpPr>
          <p:cNvPr id="7" name="Espace réservé du contenu 5"/>
          <p:cNvSpPr txBox="1">
            <a:spLocks/>
          </p:cNvSpPr>
          <p:nvPr/>
        </p:nvSpPr>
        <p:spPr>
          <a:xfrm>
            <a:off x="554037" y="4623918"/>
            <a:ext cx="8442231" cy="1581032"/>
          </a:xfrm>
          <a:prstGeom prst="rect">
            <a:avLst/>
          </a:prstGeom>
          <a:solidFill>
            <a:schemeClr val="tx2">
              <a:lumMod val="20000"/>
              <a:lumOff val="80000"/>
            </a:schemeClr>
          </a:solidFill>
        </p:spPr>
        <p:txBody>
          <a:bodyPr>
            <a:noAutofit/>
          </a:bodyPr>
          <a:lstStyle>
            <a:lvl1pPr marL="342900" indent="-342900" algn="l" defTabSz="457200" rtl="0" eaLnBrk="1" latinLnBrk="0" hangingPunct="1">
              <a:lnSpc>
                <a:spcPct val="100000"/>
              </a:lnSpc>
              <a:spcBef>
                <a:spcPts val="600"/>
              </a:spcBef>
              <a:buClr>
                <a:schemeClr val="tx2"/>
              </a:buClr>
              <a:buSzPct val="160000"/>
              <a:buFont typeface="Arial" pitchFamily="34" charset="0"/>
              <a:buChar char="•"/>
              <a:tabLst/>
              <a:defRPr lang="fr-FR" sz="26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SzPct val="110000"/>
              <a:buFont typeface="Arial" pitchFamily="34" charset="0"/>
              <a:buChar char="•"/>
              <a:defRPr lang="fr-F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itchFamily="2" charset="2"/>
              <a:buChar char="§"/>
              <a:defRPr lang="fr-F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fr-FR" sz="20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fr-F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400" b="1" dirty="0" smtClean="0"/>
              <a:t>Remarques / points forts / limites identifiés par Citéxia</a:t>
            </a:r>
          </a:p>
          <a:p>
            <a:r>
              <a:rPr lang="fr-FR" sz="1400" dirty="0" smtClean="0"/>
              <a:t>La notion </a:t>
            </a:r>
            <a:r>
              <a:rPr lang="fr-FR" sz="1400" u="sng" dirty="0" smtClean="0"/>
              <a:t>de taux d’effort </a:t>
            </a:r>
            <a:r>
              <a:rPr lang="fr-FR" sz="1400" dirty="0" smtClean="0"/>
              <a:t>sur les différents services essentiels tant à se généraliser </a:t>
            </a:r>
            <a:r>
              <a:rPr lang="fr-FR" sz="1400" dirty="0" smtClean="0">
                <a:sym typeface="Wingdings" panose="05000000000000000000" pitchFamily="2" charset="2"/>
              </a:rPr>
              <a:t> </a:t>
            </a:r>
            <a:r>
              <a:rPr lang="fr-FR" sz="1400" dirty="0" smtClean="0"/>
              <a:t>la facture d’eau ne devrait pas dépasser 3% des revenus.</a:t>
            </a:r>
          </a:p>
          <a:p>
            <a:r>
              <a:rPr lang="fr-FR" sz="1400" dirty="0" smtClean="0"/>
              <a:t>L’usager de l’eau est également </a:t>
            </a:r>
            <a:r>
              <a:rPr lang="fr-FR" sz="1400" u="sng" dirty="0" smtClean="0"/>
              <a:t>un usager d’autres services </a:t>
            </a:r>
            <a:r>
              <a:rPr lang="fr-FR" sz="1400" dirty="0" smtClean="0"/>
              <a:t>et fait des démarches à la CAF et à la CNAM pour bénéficier d’aides </a:t>
            </a:r>
            <a:r>
              <a:rPr lang="fr-FR" sz="1400" dirty="0" smtClean="0">
                <a:sym typeface="Wingdings" panose="05000000000000000000" pitchFamily="2" charset="2"/>
              </a:rPr>
              <a:t> éviter de créer des démarches supplémentaires.</a:t>
            </a:r>
            <a:endParaRPr lang="fr-FR" sz="1400" dirty="0"/>
          </a:p>
        </p:txBody>
      </p:sp>
    </p:spTree>
    <p:extLst>
      <p:ext uri="{BB962C8B-B14F-4D97-AF65-F5344CB8AC3E}">
        <p14:creationId xmlns:p14="http://schemas.microsoft.com/office/powerpoint/2010/main" val="520550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440 000 habitants desservis</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8</a:t>
            </a:fld>
            <a:endParaRPr lang="fr-FR" dirty="0"/>
          </a:p>
        </p:txBody>
      </p:sp>
      <p:sp>
        <p:nvSpPr>
          <p:cNvPr id="5" name="Espace réservé du texte 4"/>
          <p:cNvSpPr>
            <a:spLocks noGrp="1"/>
          </p:cNvSpPr>
          <p:nvPr>
            <p:ph type="body" sz="quarter" idx="13"/>
          </p:nvPr>
        </p:nvSpPr>
        <p:spPr/>
        <p:txBody>
          <a:bodyPr/>
          <a:lstStyle/>
          <a:p>
            <a:endParaRPr lang="fr-FR" dirty="0"/>
          </a:p>
        </p:txBody>
      </p:sp>
      <p:pic>
        <p:nvPicPr>
          <p:cNvPr id="7" name="Espace réservé du contenu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419225" y="1013983"/>
            <a:ext cx="7461920" cy="5276750"/>
          </a:xfrm>
        </p:spPr>
      </p:pic>
    </p:spTree>
    <p:extLst>
      <p:ext uri="{BB962C8B-B14F-4D97-AF65-F5344CB8AC3E}">
        <p14:creationId xmlns:p14="http://schemas.microsoft.com/office/powerpoint/2010/main" val="1684289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consommations et les abonnés</a:t>
            </a:r>
            <a:endParaRPr lang="fr-FR" dirty="0"/>
          </a:p>
        </p:txBody>
      </p:sp>
      <p:sp>
        <p:nvSpPr>
          <p:cNvPr id="3" name="Espace réservé du pied de page 2"/>
          <p:cNvSpPr>
            <a:spLocks noGrp="1"/>
          </p:cNvSpPr>
          <p:nvPr>
            <p:ph type="ftr" sz="quarter" idx="11"/>
          </p:nvPr>
        </p:nvSpPr>
        <p:spPr/>
        <p:txBody>
          <a:bodyPr/>
          <a:lstStyle/>
          <a:p>
            <a:r>
              <a:rPr lang="fr-FR" dirty="0" smtClean="0"/>
              <a:t>Grenoble - Expérimentation loi Brottes pour l'accès à l'eau</a:t>
            </a:r>
            <a:endParaRPr lang="fr-FR" dirty="0"/>
          </a:p>
        </p:txBody>
      </p:sp>
      <p:sp>
        <p:nvSpPr>
          <p:cNvPr id="4" name="Espace réservé du numéro de diapositive 3"/>
          <p:cNvSpPr>
            <a:spLocks noGrp="1"/>
          </p:cNvSpPr>
          <p:nvPr>
            <p:ph type="sldNum" sz="quarter" idx="12"/>
          </p:nvPr>
        </p:nvSpPr>
        <p:spPr/>
        <p:txBody>
          <a:bodyPr/>
          <a:lstStyle/>
          <a:p>
            <a:fld id="{332CDC0A-01E6-044A-A362-F1C1ADCE5732}" type="slidenum">
              <a:rPr lang="fr-FR" smtClean="0"/>
              <a:t>9</a:t>
            </a:fld>
            <a:endParaRPr lang="fr-FR" dirty="0"/>
          </a:p>
        </p:txBody>
      </p:sp>
      <p:sp>
        <p:nvSpPr>
          <p:cNvPr id="5" name="Espace réservé du texte 4"/>
          <p:cNvSpPr>
            <a:spLocks noGrp="1"/>
          </p:cNvSpPr>
          <p:nvPr>
            <p:ph type="body" sz="quarter" idx="13"/>
          </p:nvPr>
        </p:nvSpPr>
        <p:spPr/>
        <p:txBody>
          <a:bodyPr/>
          <a:lstStyle/>
          <a:p>
            <a:endParaRPr lang="fr-FR" dirty="0"/>
          </a:p>
        </p:txBody>
      </p:sp>
      <p:sp>
        <p:nvSpPr>
          <p:cNvPr id="6" name="Espace réservé du contenu 5"/>
          <p:cNvSpPr>
            <a:spLocks noGrp="1"/>
          </p:cNvSpPr>
          <p:nvPr>
            <p:ph sz="quarter" idx="14"/>
          </p:nvPr>
        </p:nvSpPr>
        <p:spPr>
          <a:xfrm>
            <a:off x="1419225" y="1037166"/>
            <a:ext cx="7348008" cy="4906433"/>
          </a:xfrm>
        </p:spPr>
        <p:txBody>
          <a:bodyPr>
            <a:noAutofit/>
          </a:bodyPr>
          <a:lstStyle/>
          <a:p>
            <a:r>
              <a:rPr lang="fr-FR" sz="1600" dirty="0" smtClean="0"/>
              <a:t>26 </a:t>
            </a:r>
            <a:r>
              <a:rPr lang="fr-FR" sz="1600" dirty="0"/>
              <a:t>500 000 m</a:t>
            </a:r>
            <a:r>
              <a:rPr lang="fr-FR" sz="1600" baseline="30000" dirty="0"/>
              <a:t>3</a:t>
            </a:r>
            <a:r>
              <a:rPr lang="fr-FR" sz="1600" dirty="0"/>
              <a:t> vendus en (2013) </a:t>
            </a:r>
          </a:p>
          <a:p>
            <a:pPr lvl="1"/>
            <a:r>
              <a:rPr lang="fr-FR" sz="1400" dirty="0"/>
              <a:t>25 835 000 m3 en 2011 (source </a:t>
            </a:r>
            <a:r>
              <a:rPr lang="fr-FR" sz="1400" dirty="0" smtClean="0"/>
              <a:t>Communauté de l’eau potable)</a:t>
            </a:r>
            <a:endParaRPr lang="fr-FR" sz="1400" dirty="0"/>
          </a:p>
          <a:p>
            <a:r>
              <a:rPr lang="fr-FR" sz="1600" dirty="0" smtClean="0"/>
              <a:t>Pour 440 </a:t>
            </a:r>
            <a:r>
              <a:rPr lang="fr-FR" sz="1600" dirty="0"/>
              <a:t>000 habitants </a:t>
            </a:r>
            <a:r>
              <a:rPr lang="fr-FR" sz="1600" dirty="0" smtClean="0"/>
              <a:t>(Insee 2012) </a:t>
            </a:r>
          </a:p>
          <a:p>
            <a:pPr lvl="1"/>
            <a:r>
              <a:rPr lang="fr-FR" sz="1400" dirty="0"/>
              <a:t>Les consommations d’eau par habitant sont en moyenne de </a:t>
            </a:r>
            <a:r>
              <a:rPr lang="fr-FR" sz="1400" dirty="0" smtClean="0"/>
              <a:t>60 m</a:t>
            </a:r>
            <a:r>
              <a:rPr lang="fr-FR" sz="1400" baseline="30000" dirty="0" smtClean="0"/>
              <a:t>3</a:t>
            </a:r>
            <a:r>
              <a:rPr lang="fr-FR" sz="1400" dirty="0" smtClean="0"/>
              <a:t>/habitant</a:t>
            </a:r>
          </a:p>
          <a:p>
            <a:pPr lvl="1"/>
            <a:r>
              <a:rPr lang="fr-FR" sz="1400" dirty="0" smtClean="0">
                <a:sym typeface="Wingdings" panose="05000000000000000000" pitchFamily="2" charset="2"/>
              </a:rPr>
              <a:t>mais </a:t>
            </a:r>
            <a:r>
              <a:rPr lang="fr-FR" sz="1400" dirty="0">
                <a:sym typeface="Wingdings" panose="05000000000000000000" pitchFamily="2" charset="2"/>
              </a:rPr>
              <a:t>forte hétérogénéité du fait des gros consommateurs (de 31 m</a:t>
            </a:r>
            <a:r>
              <a:rPr lang="fr-FR" sz="1400" baseline="30000" dirty="0">
                <a:sym typeface="Wingdings" panose="05000000000000000000" pitchFamily="2" charset="2"/>
              </a:rPr>
              <a:t>3</a:t>
            </a:r>
            <a:r>
              <a:rPr lang="fr-FR" sz="1400" dirty="0">
                <a:sym typeface="Wingdings" panose="05000000000000000000" pitchFamily="2" charset="2"/>
              </a:rPr>
              <a:t> à Séchilienne à 164 m</a:t>
            </a:r>
            <a:r>
              <a:rPr lang="fr-FR" sz="1400" baseline="30000" dirty="0">
                <a:sym typeface="Wingdings" panose="05000000000000000000" pitchFamily="2" charset="2"/>
              </a:rPr>
              <a:t>3</a:t>
            </a:r>
            <a:r>
              <a:rPr lang="fr-FR" sz="1400" dirty="0">
                <a:sym typeface="Wingdings" panose="05000000000000000000" pitchFamily="2" charset="2"/>
              </a:rPr>
              <a:t>/habitant à Jarrie)</a:t>
            </a:r>
          </a:p>
          <a:p>
            <a:pPr lvl="1"/>
            <a:r>
              <a:rPr lang="fr-FR" sz="1400" dirty="0">
                <a:sym typeface="Wingdings" panose="05000000000000000000" pitchFamily="2" charset="2"/>
              </a:rPr>
              <a:t>Grenoble </a:t>
            </a:r>
            <a:r>
              <a:rPr lang="fr-FR" sz="1400" dirty="0" smtClean="0">
                <a:sym typeface="Wingdings" panose="05000000000000000000" pitchFamily="2" charset="2"/>
              </a:rPr>
              <a:t>73 </a:t>
            </a:r>
            <a:r>
              <a:rPr lang="fr-FR" sz="1400" dirty="0">
                <a:sym typeface="Wingdings" panose="05000000000000000000" pitchFamily="2" charset="2"/>
              </a:rPr>
              <a:t>m</a:t>
            </a:r>
            <a:r>
              <a:rPr lang="fr-FR" sz="1400" baseline="30000" dirty="0">
                <a:sym typeface="Wingdings" panose="05000000000000000000" pitchFamily="2" charset="2"/>
              </a:rPr>
              <a:t>3</a:t>
            </a:r>
            <a:r>
              <a:rPr lang="fr-FR" sz="1400" dirty="0">
                <a:sym typeface="Wingdings" panose="05000000000000000000" pitchFamily="2" charset="2"/>
              </a:rPr>
              <a:t>/habitant avec gros consommateurs  </a:t>
            </a:r>
            <a:r>
              <a:rPr lang="fr-FR" sz="1400" dirty="0" smtClean="0">
                <a:sym typeface="Wingdings" panose="05000000000000000000" pitchFamily="2" charset="2"/>
              </a:rPr>
              <a:t>41 </a:t>
            </a:r>
            <a:r>
              <a:rPr lang="fr-FR" sz="1400" dirty="0">
                <a:sym typeface="Wingdings" panose="05000000000000000000" pitchFamily="2" charset="2"/>
              </a:rPr>
              <a:t>m3/habitant sur </a:t>
            </a:r>
            <a:r>
              <a:rPr lang="fr-FR" sz="1400" dirty="0" smtClean="0">
                <a:sym typeface="Wingdings" panose="05000000000000000000" pitchFamily="2" charset="2"/>
              </a:rPr>
              <a:t>les seules consommations </a:t>
            </a:r>
            <a:r>
              <a:rPr lang="fr-FR" sz="1400" dirty="0">
                <a:sym typeface="Wingdings" panose="05000000000000000000" pitchFamily="2" charset="2"/>
              </a:rPr>
              <a:t>domestiques</a:t>
            </a:r>
            <a:r>
              <a:rPr lang="fr-FR" sz="1400" dirty="0" smtClean="0">
                <a:sym typeface="Wingdings" panose="05000000000000000000" pitchFamily="2" charset="2"/>
              </a:rPr>
              <a:t>.</a:t>
            </a:r>
          </a:p>
          <a:p>
            <a:pPr lvl="1"/>
            <a:r>
              <a:rPr lang="fr-FR" sz="1400" dirty="0" smtClean="0"/>
              <a:t>Les consommations globales d’eau par habitant traduisent </a:t>
            </a:r>
            <a:r>
              <a:rPr lang="fr-FR" sz="1400" dirty="0"/>
              <a:t>un tissus </a:t>
            </a:r>
            <a:r>
              <a:rPr lang="fr-FR" sz="1400" dirty="0" smtClean="0"/>
              <a:t>économique diversifié avec certains gros consommateurs sur le territoire (hôpital, commerces, industries)</a:t>
            </a:r>
            <a:endParaRPr lang="fr-FR" sz="1400" dirty="0"/>
          </a:p>
          <a:p>
            <a:r>
              <a:rPr lang="fr-FR" sz="1600" dirty="0" smtClean="0"/>
              <a:t>161 </a:t>
            </a:r>
            <a:r>
              <a:rPr lang="fr-FR" sz="1600" dirty="0"/>
              <a:t>072 abonnés (2013)</a:t>
            </a:r>
          </a:p>
          <a:p>
            <a:r>
              <a:rPr lang="fr-FR" sz="1600" dirty="0" smtClean="0"/>
              <a:t>Pour 200 500 </a:t>
            </a:r>
            <a:r>
              <a:rPr lang="fr-FR" sz="1600" dirty="0"/>
              <a:t>ménages (</a:t>
            </a:r>
            <a:r>
              <a:rPr lang="fr-FR" sz="1600" dirty="0" smtClean="0"/>
              <a:t>2012)</a:t>
            </a:r>
            <a:endParaRPr lang="fr-FR" sz="1600" dirty="0"/>
          </a:p>
          <a:p>
            <a:pPr lvl="1"/>
            <a:r>
              <a:rPr lang="fr-FR" sz="1400" dirty="0" smtClean="0">
                <a:sym typeface="Wingdings" panose="05000000000000000000" pitchFamily="2" charset="2"/>
              </a:rPr>
              <a:t>Le taux « optimiste » </a:t>
            </a:r>
            <a:r>
              <a:rPr lang="fr-FR" sz="1400" dirty="0">
                <a:sym typeface="Wingdings" panose="05000000000000000000" pitchFamily="2" charset="2"/>
              </a:rPr>
              <a:t>d’individualisation </a:t>
            </a:r>
            <a:r>
              <a:rPr lang="fr-FR" sz="1400" dirty="0" smtClean="0">
                <a:sym typeface="Wingdings" panose="05000000000000000000" pitchFamily="2" charset="2"/>
              </a:rPr>
              <a:t>est de 80% (rapport entre le nombre d’abonnés et le nombre de ménages)</a:t>
            </a:r>
            <a:endParaRPr lang="fr-FR" sz="1400" dirty="0">
              <a:sym typeface="Wingdings" panose="05000000000000000000" pitchFamily="2" charset="2"/>
            </a:endParaRPr>
          </a:p>
          <a:p>
            <a:pPr lvl="1"/>
            <a:r>
              <a:rPr lang="fr-FR" sz="1400" dirty="0">
                <a:sym typeface="Wingdings" panose="05000000000000000000" pitchFamily="2" charset="2"/>
              </a:rPr>
              <a:t>Forte </a:t>
            </a:r>
            <a:r>
              <a:rPr lang="fr-FR" sz="1400" dirty="0" smtClean="0">
                <a:sym typeface="Wingdings" panose="05000000000000000000" pitchFamily="2" charset="2"/>
              </a:rPr>
              <a:t>hétérogénéité également </a:t>
            </a:r>
            <a:r>
              <a:rPr lang="fr-FR" sz="1400" dirty="0">
                <a:sym typeface="Wingdings" panose="05000000000000000000" pitchFamily="2" charset="2"/>
              </a:rPr>
              <a:t>: de 100% à 42% sur Echirolles</a:t>
            </a:r>
          </a:p>
          <a:p>
            <a:pPr lvl="1"/>
            <a:r>
              <a:rPr lang="fr-FR" sz="1400" dirty="0">
                <a:sym typeface="Wingdings" panose="05000000000000000000" pitchFamily="2" charset="2"/>
              </a:rPr>
              <a:t>Grenoble </a:t>
            </a:r>
            <a:r>
              <a:rPr lang="fr-FR" sz="1400" dirty="0" smtClean="0">
                <a:sym typeface="Wingdings" panose="05000000000000000000" pitchFamily="2" charset="2"/>
              </a:rPr>
              <a:t>62% </a:t>
            </a:r>
            <a:r>
              <a:rPr lang="fr-FR" sz="1400" dirty="0">
                <a:sym typeface="Wingdings" panose="05000000000000000000" pitchFamily="2" charset="2"/>
              </a:rPr>
              <a:t> </a:t>
            </a:r>
            <a:r>
              <a:rPr lang="fr-FR" sz="1400" dirty="0" smtClean="0">
                <a:sym typeface="Wingdings" panose="05000000000000000000" pitchFamily="2" charset="2"/>
              </a:rPr>
              <a:t>mais 50% </a:t>
            </a:r>
            <a:r>
              <a:rPr lang="fr-FR" sz="1400" dirty="0">
                <a:sym typeface="Wingdings" panose="05000000000000000000" pitchFamily="2" charset="2"/>
              </a:rPr>
              <a:t>si on prend réellement </a:t>
            </a:r>
            <a:r>
              <a:rPr lang="fr-FR" sz="1400" dirty="0" smtClean="0">
                <a:sym typeface="Wingdings" panose="05000000000000000000" pitchFamily="2" charset="2"/>
              </a:rPr>
              <a:t>les ménages individualisés</a:t>
            </a:r>
            <a:endParaRPr lang="fr-FR" sz="1400" dirty="0"/>
          </a:p>
          <a:p>
            <a:pPr lvl="1"/>
            <a:r>
              <a:rPr lang="fr-FR" sz="1400" dirty="0" smtClean="0"/>
              <a:t>On peut considérer qu’en moyenne 70% des usagers disposent d’un compteur individualisé, mais que sur les zones denses urbaines, le taux d’individualisation peut descendre à 50%.</a:t>
            </a:r>
          </a:p>
        </p:txBody>
      </p:sp>
    </p:spTree>
    <p:extLst>
      <p:ext uri="{BB962C8B-B14F-4D97-AF65-F5344CB8AC3E}">
        <p14:creationId xmlns:p14="http://schemas.microsoft.com/office/powerpoint/2010/main" val="815584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_PowerPoint_Citéxia5">
  <a:themeElements>
    <a:clrScheme name="Citéxia">
      <a:dk1>
        <a:sysClr val="windowText" lastClr="000000"/>
      </a:dk1>
      <a:lt1>
        <a:sysClr val="window" lastClr="FFFFFF"/>
      </a:lt1>
      <a:dk2>
        <a:srgbClr val="80BD26"/>
      </a:dk2>
      <a:lt2>
        <a:srgbClr val="AEB0B3"/>
      </a:lt2>
      <a:accent1>
        <a:srgbClr val="2970A5"/>
      </a:accent1>
      <a:accent2>
        <a:srgbClr val="EF7B26"/>
      </a:accent2>
      <a:accent3>
        <a:srgbClr val="B1005A"/>
      </a:accent3>
      <a:accent4>
        <a:srgbClr val="534F46"/>
      </a:accent4>
      <a:accent5>
        <a:srgbClr val="69318B"/>
      </a:accent5>
      <a:accent6>
        <a:srgbClr val="818386"/>
      </a:accent6>
      <a:hlink>
        <a:srgbClr val="80BD26"/>
      </a:hlink>
      <a:folHlink>
        <a:srgbClr val="81838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defTabSz="914400">
          <a:defRPr dirty="0"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Modèle_PowerPoint_Citéxia5</Template>
  <TotalTime>6855</TotalTime>
  <Words>6755</Words>
  <Application>Microsoft Office PowerPoint</Application>
  <PresentationFormat>Affichage à l'écran (4:3)</PresentationFormat>
  <Paragraphs>999</Paragraphs>
  <Slides>75</Slides>
  <Notes>12</Notes>
  <HiddenSlides>0</HiddenSlides>
  <MMClips>0</MMClips>
  <ScaleCrop>false</ScaleCrop>
  <HeadingPairs>
    <vt:vector size="4" baseType="variant">
      <vt:variant>
        <vt:lpstr>Thème</vt:lpstr>
      </vt:variant>
      <vt:variant>
        <vt:i4>1</vt:i4>
      </vt:variant>
      <vt:variant>
        <vt:lpstr>Titres des diapositives</vt:lpstr>
      </vt:variant>
      <vt:variant>
        <vt:i4>75</vt:i4>
      </vt:variant>
    </vt:vector>
  </HeadingPairs>
  <TitlesOfParts>
    <vt:vector size="76" baseType="lpstr">
      <vt:lpstr>Modèle_PowerPoint_Citéxia5</vt:lpstr>
      <vt:lpstr>Présentation PowerPoint</vt:lpstr>
      <vt:lpstr>Rappel de la demande et de la méthode</vt:lpstr>
      <vt:lpstr>Le contexte de la loi Brottes</vt:lpstr>
      <vt:lpstr>Méthodologie mise en œuvre</vt:lpstr>
      <vt:lpstr>Rappel du contexte et de la demande</vt:lpstr>
      <vt:lpstr>Les compétences eau et assainissement</vt:lpstr>
      <vt:lpstr>Les communes de la Métro</vt:lpstr>
      <vt:lpstr>440 000 habitants desservis</vt:lpstr>
      <vt:lpstr>Les consommations et les abonnés</vt:lpstr>
      <vt:lpstr>Analyse détaillée des usages sur Grenoble</vt:lpstr>
      <vt:lpstr>Focus sur les usages « individuels » à Grenoble</vt:lpstr>
      <vt:lpstr>Evolution des consommations en fonction de la taille</vt:lpstr>
      <vt:lpstr>46 tarifs plutôt bas…</vt:lpstr>
      <vt:lpstr>Présentation PowerPoint</vt:lpstr>
      <vt:lpstr>Les factures d’eau TTC</vt:lpstr>
      <vt:lpstr>Economie générale des services</vt:lpstr>
      <vt:lpstr>Niveau des impayés</vt:lpstr>
      <vt:lpstr>Des services en évolution</vt:lpstr>
      <vt:lpstr>Rappel du contexte et de la demande</vt:lpstr>
      <vt:lpstr>Des niveau de pauvreté hétérogènes selon les communes</vt:lpstr>
      <vt:lpstr>Des ressources qui varient selon la taille des ménages</vt:lpstr>
      <vt:lpstr>Nombre d’allocataires CAF et CNAM</vt:lpstr>
      <vt:lpstr>Quelques données sur les grands précaires</vt:lpstr>
      <vt:lpstr>Rappel du contexte et de la demande</vt:lpstr>
      <vt:lpstr>Les grands axes d’analyse</vt:lpstr>
      <vt:lpstr>Les sans abris  </vt:lpstr>
      <vt:lpstr>Les occupants des bidonvilles et campements de fortune </vt:lpstr>
      <vt:lpstr>Ménages hébergés, en foyer ou en squat  </vt:lpstr>
      <vt:lpstr>Des factures élevées liées à des consommations élevées </vt:lpstr>
      <vt:lpstr>Frais de facturation supplémentaires en habitat collectif</vt:lpstr>
      <vt:lpstr>Factures peu élevées, difficiles à payer</vt:lpstr>
      <vt:lpstr>Existent il un lien entre « pauvreté » et consommation ?</vt:lpstr>
      <vt:lpstr>Présentation PowerPoint</vt:lpstr>
      <vt:lpstr>Présentation PowerPoint</vt:lpstr>
      <vt:lpstr>Présentation PowerPoint</vt:lpstr>
      <vt:lpstr>Analyse des corrélations aux carreaux</vt:lpstr>
      <vt:lpstr>Comment définir la « précarité économique en eau » ?</vt:lpstr>
      <vt:lpstr>Les précarités économiques – début de quantification</vt:lpstr>
      <vt:lpstr>Estimation de la précarité en eau (économique)</vt:lpstr>
      <vt:lpstr>Cartographie de la précarité (1ère estimation)</vt:lpstr>
      <vt:lpstr>Focus FSL : Des niveaux de recours très hétérogène</vt:lpstr>
      <vt:lpstr>Focus sur les Aides CCAS</vt:lpstr>
      <vt:lpstr>Focus sur les coupures d’eau</vt:lpstr>
      <vt:lpstr>Rappel du contexte et de la demande</vt:lpstr>
      <vt:lpstr>Les différents types d’approche</vt:lpstr>
      <vt:lpstr>Pistes opérationnelles et techniques pour les ménages non raccordés </vt:lpstr>
      <vt:lpstr>Pistes opérationnelles et techniques pour les ménages raccordés </vt:lpstr>
      <vt:lpstr>Pistes opérationnelles et techniques pour les ménages raccordés </vt:lpstr>
      <vt:lpstr>L’approche préventive : les dérogations de la loi Brottes</vt:lpstr>
      <vt:lpstr>Liste des expériences de tarification/aide sociale</vt:lpstr>
      <vt:lpstr>Les 5 choix structurants de l’aide préventive économique</vt:lpstr>
      <vt:lpstr>La tarification progressive et différenciée</vt:lpstr>
      <vt:lpstr>Niveau de prise en compte de la précarité en eau ?</vt:lpstr>
      <vt:lpstr>Niveau de prise en compte de la précarité en eau ?</vt:lpstr>
      <vt:lpstr>Vecteur de l’aide et usager non abonnés ? 3 possibilités</vt:lpstr>
      <vt:lpstr>Démarche automatique ou déclarative ?</vt:lpstr>
      <vt:lpstr>Comment financer le dispositif ? 0,35% à 0,5% du budget</vt:lpstr>
      <vt:lpstr>Ajustement des aides curatives FSL et CCAS</vt:lpstr>
      <vt:lpstr>Annexe sur la précarité en eau</vt:lpstr>
      <vt:lpstr>Analyse détaillée de la précarité en eau</vt:lpstr>
      <vt:lpstr>Annexe sur les retours d’expérience</vt:lpstr>
      <vt:lpstr>Liste des expériences de tarification/aide sociale</vt:lpstr>
      <vt:lpstr>Comparaison des dispositifs « eau »</vt:lpstr>
      <vt:lpstr>Impact des tarifications sociales</vt:lpstr>
      <vt:lpstr>Dunkerque (SMEARD)</vt:lpstr>
      <vt:lpstr>Rennes</vt:lpstr>
      <vt:lpstr>Vendée Eau</vt:lpstr>
      <vt:lpstr>Brest Métropole Océane</vt:lpstr>
      <vt:lpstr>Nantes métropole</vt:lpstr>
      <vt:lpstr>Paris</vt:lpstr>
      <vt:lpstr>Communauté urbaine de Bordeaux  (CUB)</vt:lpstr>
      <vt:lpstr>Préconisations de l’OBUSASS</vt:lpstr>
      <vt:lpstr>Les autres services : Transport SMTC et QF</vt:lpstr>
      <vt:lpstr>Le système de l’énergie (exemple EDF)</vt:lpstr>
      <vt:lpstr>Autres dispositifs d’aide</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Simon GODEFROY</dc:creator>
  <cp:lastModifiedBy>Patricia Chiello</cp:lastModifiedBy>
  <cp:revision>389</cp:revision>
  <dcterms:created xsi:type="dcterms:W3CDTF">2012-04-03T06:46:31Z</dcterms:created>
  <dcterms:modified xsi:type="dcterms:W3CDTF">2019-03-19T15:34:30Z</dcterms:modified>
</cp:coreProperties>
</file>