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62"/>
  </p:notesMasterIdLst>
  <p:handoutMasterIdLst>
    <p:handoutMasterId r:id="rId63"/>
  </p:handoutMasterIdLst>
  <p:sldIdLst>
    <p:sldId id="256" r:id="rId5"/>
    <p:sldId id="289" r:id="rId6"/>
    <p:sldId id="259" r:id="rId7"/>
    <p:sldId id="316" r:id="rId8"/>
    <p:sldId id="317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18" r:id="rId18"/>
    <p:sldId id="298" r:id="rId19"/>
    <p:sldId id="299" r:id="rId20"/>
    <p:sldId id="319" r:id="rId21"/>
    <p:sldId id="320" r:id="rId22"/>
    <p:sldId id="300" r:id="rId23"/>
    <p:sldId id="301" r:id="rId24"/>
    <p:sldId id="302" r:id="rId25"/>
    <p:sldId id="303" r:id="rId26"/>
    <p:sldId id="304" r:id="rId27"/>
    <p:sldId id="310" r:id="rId28"/>
    <p:sldId id="311" r:id="rId29"/>
    <p:sldId id="312" r:id="rId30"/>
    <p:sldId id="313" r:id="rId31"/>
    <p:sldId id="321" r:id="rId32"/>
    <p:sldId id="314" r:id="rId33"/>
    <p:sldId id="331" r:id="rId34"/>
    <p:sldId id="322" r:id="rId35"/>
    <p:sldId id="323" r:id="rId36"/>
    <p:sldId id="324" r:id="rId37"/>
    <p:sldId id="325" r:id="rId38"/>
    <p:sldId id="326" r:id="rId39"/>
    <p:sldId id="327" r:id="rId40"/>
    <p:sldId id="315" r:id="rId41"/>
    <p:sldId id="308" r:id="rId42"/>
    <p:sldId id="309" r:id="rId43"/>
    <p:sldId id="329" r:id="rId44"/>
    <p:sldId id="306" r:id="rId45"/>
    <p:sldId id="328" r:id="rId46"/>
    <p:sldId id="330" r:id="rId47"/>
    <p:sldId id="346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3" r:id="rId57"/>
    <p:sldId id="341" r:id="rId58"/>
    <p:sldId id="342" r:id="rId59"/>
    <p:sldId id="345" r:id="rId60"/>
    <p:sldId id="344" r:id="rId61"/>
  </p:sldIdLst>
  <p:sldSz cx="12192000" cy="68580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3017A1-D3E3-4B1A-84F3-885B1950A4FA}">
          <p14:sldIdLst>
            <p14:sldId id="256"/>
            <p14:sldId id="289"/>
            <p14:sldId id="259"/>
            <p14:sldId id="316"/>
            <p14:sldId id="317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318"/>
            <p14:sldId id="298"/>
            <p14:sldId id="299"/>
            <p14:sldId id="319"/>
            <p14:sldId id="320"/>
            <p14:sldId id="300"/>
            <p14:sldId id="301"/>
            <p14:sldId id="302"/>
            <p14:sldId id="303"/>
            <p14:sldId id="304"/>
            <p14:sldId id="310"/>
            <p14:sldId id="311"/>
            <p14:sldId id="312"/>
            <p14:sldId id="313"/>
            <p14:sldId id="321"/>
            <p14:sldId id="314"/>
            <p14:sldId id="331"/>
            <p14:sldId id="322"/>
            <p14:sldId id="323"/>
            <p14:sldId id="324"/>
            <p14:sldId id="325"/>
            <p14:sldId id="326"/>
            <p14:sldId id="327"/>
            <p14:sldId id="315"/>
            <p14:sldId id="308"/>
            <p14:sldId id="309"/>
            <p14:sldId id="329"/>
            <p14:sldId id="306"/>
            <p14:sldId id="328"/>
            <p14:sldId id="330"/>
            <p14:sldId id="346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3"/>
            <p14:sldId id="341"/>
            <p14:sldId id="342"/>
            <p14:sldId id="345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VET Marion" initials="BM" lastIdx="56" clrIdx="0">
    <p:extLst>
      <p:ext uri="{19B8F6BF-5375-455C-9EA6-DF929625EA0E}">
        <p15:presenceInfo xmlns:p15="http://schemas.microsoft.com/office/powerpoint/2012/main" userId="S-1-5-21-1069814745-1429564246-619646970-61352" providerId="AD"/>
      </p:ext>
    </p:extLst>
  </p:cmAuthor>
  <p:cmAuthor id="2" name="DELPECH Julie" initials="DJ" lastIdx="11" clrIdx="1">
    <p:extLst>
      <p:ext uri="{19B8F6BF-5375-455C-9EA6-DF929625EA0E}">
        <p15:presenceInfo xmlns:p15="http://schemas.microsoft.com/office/powerpoint/2012/main" userId="DELPECH Julie" providerId="None"/>
      </p:ext>
    </p:extLst>
  </p:cmAuthor>
  <p:cmAuthor id="3" name="DELPECH Julie" initials="DJ [2]" lastIdx="5" clrIdx="2">
    <p:extLst>
      <p:ext uri="{19B8F6BF-5375-455C-9EA6-DF929625EA0E}">
        <p15:presenceInfo xmlns:p15="http://schemas.microsoft.com/office/powerpoint/2012/main" userId="S-1-5-21-1069814745-1429564246-619646970-961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690"/>
    <a:srgbClr val="C7D5D3"/>
    <a:srgbClr val="D35F80"/>
    <a:srgbClr val="8FCFDA"/>
    <a:srgbClr val="E494B9"/>
    <a:srgbClr val="DC96E1"/>
    <a:srgbClr val="CBE399"/>
    <a:srgbClr val="DF988D"/>
    <a:srgbClr val="B096E0"/>
    <a:srgbClr val="AE9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80310-CD70-49BF-9AC2-BBC5D9FF0982}" v="12" dt="2024-06-05T15:37:26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5332" autoAdjust="0"/>
  </p:normalViewPr>
  <p:slideViewPr>
    <p:cSldViewPr snapToGrid="0">
      <p:cViewPr varScale="1">
        <p:scale>
          <a:sx n="83" d="100"/>
          <a:sy n="83" d="100"/>
        </p:scale>
        <p:origin x="77" y="18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4219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ROBERT" userId="7b31167e-a582-4297-8b05-3fe7ac11cd97" providerId="ADAL" clId="{F7080310-CD70-49BF-9AC2-BBC5D9FF0982}"/>
    <pc:docChg chg="custSel modSld">
      <pc:chgData name="David ROBERT" userId="7b31167e-a582-4297-8b05-3fe7ac11cd97" providerId="ADAL" clId="{F7080310-CD70-49BF-9AC2-BBC5D9FF0982}" dt="2024-06-05T15:43:31.844" v="128" actId="6549"/>
      <pc:docMkLst>
        <pc:docMk/>
      </pc:docMkLst>
      <pc:sldChg chg="modSp mod">
        <pc:chgData name="David ROBERT" userId="7b31167e-a582-4297-8b05-3fe7ac11cd97" providerId="ADAL" clId="{F7080310-CD70-49BF-9AC2-BBC5D9FF0982}" dt="2024-06-05T15:24:50.379" v="37" actId="732"/>
        <pc:sldMkLst>
          <pc:docMk/>
          <pc:sldMk cId="2323252440" sldId="314"/>
        </pc:sldMkLst>
        <pc:spChg chg="mod">
          <ac:chgData name="David ROBERT" userId="7b31167e-a582-4297-8b05-3fe7ac11cd97" providerId="ADAL" clId="{F7080310-CD70-49BF-9AC2-BBC5D9FF0982}" dt="2024-06-05T15:24:33.831" v="35" actId="6549"/>
          <ac:spMkLst>
            <pc:docMk/>
            <pc:sldMk cId="2323252440" sldId="314"/>
            <ac:spMk id="7" creationId="{00000000-0000-0000-0000-000000000000}"/>
          </ac:spMkLst>
        </pc:spChg>
        <pc:spChg chg="mod">
          <ac:chgData name="David ROBERT" userId="7b31167e-a582-4297-8b05-3fe7ac11cd97" providerId="ADAL" clId="{F7080310-CD70-49BF-9AC2-BBC5D9FF0982}" dt="2024-06-05T15:24:40.624" v="36" actId="1076"/>
          <ac:spMkLst>
            <pc:docMk/>
            <pc:sldMk cId="2323252440" sldId="314"/>
            <ac:spMk id="11" creationId="{00000000-0000-0000-0000-000000000000}"/>
          </ac:spMkLst>
        </pc:spChg>
        <pc:picChg chg="mod modCrop">
          <ac:chgData name="David ROBERT" userId="7b31167e-a582-4297-8b05-3fe7ac11cd97" providerId="ADAL" clId="{F7080310-CD70-49BF-9AC2-BBC5D9FF0982}" dt="2024-06-05T15:24:50.379" v="37" actId="732"/>
          <ac:picMkLst>
            <pc:docMk/>
            <pc:sldMk cId="2323252440" sldId="314"/>
            <ac:picMk id="4" creationId="{00000000-0000-0000-0000-000000000000}"/>
          </ac:picMkLst>
        </pc:picChg>
      </pc:sldChg>
      <pc:sldChg chg="modSp mod">
        <pc:chgData name="David ROBERT" userId="7b31167e-a582-4297-8b05-3fe7ac11cd97" providerId="ADAL" clId="{F7080310-CD70-49BF-9AC2-BBC5D9FF0982}" dt="2024-06-05T15:20:26.642" v="27" actId="20577"/>
        <pc:sldMkLst>
          <pc:docMk/>
          <pc:sldMk cId="1352083492" sldId="343"/>
        </pc:sldMkLst>
        <pc:spChg chg="mod">
          <ac:chgData name="David ROBERT" userId="7b31167e-a582-4297-8b05-3fe7ac11cd97" providerId="ADAL" clId="{F7080310-CD70-49BF-9AC2-BBC5D9FF0982}" dt="2024-06-05T15:20:26.642" v="27" actId="20577"/>
          <ac:spMkLst>
            <pc:docMk/>
            <pc:sldMk cId="1352083492" sldId="343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35:30.963" v="65" actId="20577"/>
        <pc:sldMkLst>
          <pc:docMk/>
          <pc:sldMk cId="2893970671" sldId="347"/>
        </pc:sldMkLst>
        <pc:spChg chg="mod">
          <ac:chgData name="David ROBERT" userId="7b31167e-a582-4297-8b05-3fe7ac11cd97" providerId="ADAL" clId="{F7080310-CD70-49BF-9AC2-BBC5D9FF0982}" dt="2024-06-05T15:35:30.963" v="65" actId="20577"/>
          <ac:spMkLst>
            <pc:docMk/>
            <pc:sldMk cId="2893970671" sldId="347"/>
            <ac:spMk id="7" creationId="{00000000-0000-0000-0000-000000000000}"/>
          </ac:spMkLst>
        </pc:spChg>
      </pc:sldChg>
      <pc:sldChg chg="addSp delSp modSp mod">
        <pc:chgData name="David ROBERT" userId="7b31167e-a582-4297-8b05-3fe7ac11cd97" providerId="ADAL" clId="{F7080310-CD70-49BF-9AC2-BBC5D9FF0982}" dt="2024-06-05T15:34:31.289" v="59" actId="20577"/>
        <pc:sldMkLst>
          <pc:docMk/>
          <pc:sldMk cId="3148068528" sldId="351"/>
        </pc:sldMkLst>
        <pc:spChg chg="add mod">
          <ac:chgData name="David ROBERT" userId="7b31167e-a582-4297-8b05-3fe7ac11cd97" providerId="ADAL" clId="{F7080310-CD70-49BF-9AC2-BBC5D9FF0982}" dt="2024-06-05T15:34:31.289" v="59" actId="20577"/>
          <ac:spMkLst>
            <pc:docMk/>
            <pc:sldMk cId="3148068528" sldId="351"/>
            <ac:spMk id="5" creationId="{E029B378-2809-7BD0-6A09-F11C6434ABD9}"/>
          </ac:spMkLst>
        </pc:spChg>
        <pc:spChg chg="mod">
          <ac:chgData name="David ROBERT" userId="7b31167e-a582-4297-8b05-3fe7ac11cd97" providerId="ADAL" clId="{F7080310-CD70-49BF-9AC2-BBC5D9FF0982}" dt="2024-06-05T15:33:17.864" v="49" actId="20577"/>
          <ac:spMkLst>
            <pc:docMk/>
            <pc:sldMk cId="3148068528" sldId="351"/>
            <ac:spMk id="40" creationId="{00000000-0000-0000-0000-000000000000}"/>
          </ac:spMkLst>
        </pc:spChg>
        <pc:picChg chg="add del mod">
          <ac:chgData name="David ROBERT" userId="7b31167e-a582-4297-8b05-3fe7ac11cd97" providerId="ADAL" clId="{F7080310-CD70-49BF-9AC2-BBC5D9FF0982}" dt="2024-06-05T15:34:18.768" v="52" actId="478"/>
          <ac:picMkLst>
            <pc:docMk/>
            <pc:sldMk cId="3148068528" sldId="351"/>
            <ac:picMk id="4" creationId="{51AFD22A-C991-955D-6F79-C8BD15601CFA}"/>
          </ac:picMkLst>
        </pc:picChg>
      </pc:sldChg>
      <pc:sldChg chg="modSp mod">
        <pc:chgData name="David ROBERT" userId="7b31167e-a582-4297-8b05-3fe7ac11cd97" providerId="ADAL" clId="{F7080310-CD70-49BF-9AC2-BBC5D9FF0982}" dt="2024-06-05T15:23:07.088" v="33" actId="20577"/>
        <pc:sldMkLst>
          <pc:docMk/>
          <pc:sldMk cId="394266239" sldId="356"/>
        </pc:sldMkLst>
        <pc:spChg chg="mod">
          <ac:chgData name="David ROBERT" userId="7b31167e-a582-4297-8b05-3fe7ac11cd97" providerId="ADAL" clId="{F7080310-CD70-49BF-9AC2-BBC5D9FF0982}" dt="2024-06-05T15:23:07.088" v="33" actId="20577"/>
          <ac:spMkLst>
            <pc:docMk/>
            <pc:sldMk cId="394266239" sldId="356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14.108" v="29"/>
          <ac:graphicFrameMkLst>
            <pc:docMk/>
            <pc:sldMk cId="394266239" sldId="356"/>
            <ac:graphicFrameMk id="2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23:10.983" v="34" actId="20577"/>
        <pc:sldMkLst>
          <pc:docMk/>
          <pc:sldMk cId="3018976" sldId="357"/>
        </pc:sldMkLst>
        <pc:spChg chg="mod">
          <ac:chgData name="David ROBERT" userId="7b31167e-a582-4297-8b05-3fe7ac11cd97" providerId="ADAL" clId="{F7080310-CD70-49BF-9AC2-BBC5D9FF0982}" dt="2024-06-05T15:23:10.983" v="34" actId="20577"/>
          <ac:spMkLst>
            <pc:docMk/>
            <pc:sldMk cId="3018976" sldId="357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55.524" v="31"/>
          <ac:graphicFrameMkLst>
            <pc:docMk/>
            <pc:sldMk cId="3018976" sldId="357"/>
            <ac:graphicFrameMk id="9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43:31.844" v="128" actId="6549"/>
        <pc:sldMkLst>
          <pc:docMk/>
          <pc:sldMk cId="1185322066" sldId="359"/>
        </pc:sldMkLst>
        <pc:graphicFrameChg chg="mod modGraphic">
          <ac:chgData name="David ROBERT" userId="7b31167e-a582-4297-8b05-3fe7ac11cd97" providerId="ADAL" clId="{F7080310-CD70-49BF-9AC2-BBC5D9FF0982}" dt="2024-06-05T15:43:31.844" v="128" actId="6549"/>
          <ac:graphicFrameMkLst>
            <pc:docMk/>
            <pc:sldMk cId="1185322066" sldId="359"/>
            <ac:graphicFrameMk id="6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18:19.537" v="1" actId="20577"/>
        <pc:sldMkLst>
          <pc:docMk/>
          <pc:sldMk cId="3092639979" sldId="361"/>
        </pc:sldMkLst>
        <pc:spChg chg="mod">
          <ac:chgData name="David ROBERT" userId="7b31167e-a582-4297-8b05-3fe7ac11cd97" providerId="ADAL" clId="{F7080310-CD70-49BF-9AC2-BBC5D9FF0982}" dt="2024-06-05T15:18:19.537" v="1" actId="20577"/>
          <ac:spMkLst>
            <pc:docMk/>
            <pc:sldMk cId="3092639979" sldId="361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26:46.281" v="45" actId="20577"/>
        <pc:sldMkLst>
          <pc:docMk/>
          <pc:sldMk cId="2376895873" sldId="363"/>
        </pc:sldMkLst>
        <pc:graphicFrameChg chg="modGraphic">
          <ac:chgData name="David ROBERT" userId="7b31167e-a582-4297-8b05-3fe7ac11cd97" providerId="ADAL" clId="{F7080310-CD70-49BF-9AC2-BBC5D9FF0982}" dt="2024-06-05T15:26:46.281" v="45" actId="20577"/>
          <ac:graphicFrameMkLst>
            <pc:docMk/>
            <pc:sldMk cId="2376895873" sldId="363"/>
            <ac:graphicFrameMk id="6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16.269" v="39"/>
        <pc:sldMkLst>
          <pc:docMk/>
          <pc:sldMk cId="3068762678" sldId="367"/>
        </pc:sldMkLst>
        <pc:graphicFrameChg chg="mod">
          <ac:chgData name="David ROBERT" userId="7b31167e-a582-4297-8b05-3fe7ac11cd97" providerId="ADAL" clId="{F7080310-CD70-49BF-9AC2-BBC5D9FF0982}" dt="2024-06-05T15:25:16.269" v="39"/>
          <ac:graphicFrameMkLst>
            <pc:docMk/>
            <pc:sldMk cId="3068762678" sldId="367"/>
            <ac:graphicFrameMk id="14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27.820" v="41"/>
        <pc:sldMkLst>
          <pc:docMk/>
          <pc:sldMk cId="1361727061" sldId="368"/>
        </pc:sldMkLst>
        <pc:graphicFrameChg chg="mod">
          <ac:chgData name="David ROBERT" userId="7b31167e-a582-4297-8b05-3fe7ac11cd97" providerId="ADAL" clId="{F7080310-CD70-49BF-9AC2-BBC5D9FF0982}" dt="2024-06-05T15:25:27.820" v="41"/>
          <ac:graphicFrameMkLst>
            <pc:docMk/>
            <pc:sldMk cId="1361727061" sldId="368"/>
            <ac:graphicFrameMk id="16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D7A315-13C3-4C75-953A-73DB68343D73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22F019CB-88A7-4F9A-AED8-8DFED19C8022}">
      <dgm:prSet phldrT="[Texte]"/>
      <dgm:spPr/>
      <dgm:t>
        <a:bodyPr/>
        <a:lstStyle/>
        <a:p>
          <a:r>
            <a:rPr lang="fr-FR" dirty="0" smtClean="0"/>
            <a:t>Collecte de données (plans, facturation, production, mesures, …</a:t>
          </a:r>
          <a:endParaRPr lang="fr-FR" dirty="0"/>
        </a:p>
      </dgm:t>
    </dgm:pt>
    <dgm:pt modelId="{B5266D6C-07C7-43B8-A97D-FB6E34CAE84D}" type="parTrans" cxnId="{3D05AAFF-C222-4E7D-8EB8-14FF292F543A}">
      <dgm:prSet/>
      <dgm:spPr/>
      <dgm:t>
        <a:bodyPr/>
        <a:lstStyle/>
        <a:p>
          <a:endParaRPr lang="fr-FR"/>
        </a:p>
      </dgm:t>
    </dgm:pt>
    <dgm:pt modelId="{0A1DBBF3-2213-44B1-9834-F63BE7386673}" type="sibTrans" cxnId="{3D05AAFF-C222-4E7D-8EB8-14FF292F543A}">
      <dgm:prSet/>
      <dgm:spPr/>
      <dgm:t>
        <a:bodyPr/>
        <a:lstStyle/>
        <a:p>
          <a:endParaRPr lang="fr-FR"/>
        </a:p>
      </dgm:t>
    </dgm:pt>
    <dgm:pt modelId="{A69A18AA-8920-4C62-9DFA-DA70643CB084}">
      <dgm:prSet phldrT="[Texte]"/>
      <dgm:spPr/>
      <dgm:t>
        <a:bodyPr/>
        <a:lstStyle/>
        <a:p>
          <a:r>
            <a:rPr lang="fr-FR" dirty="0" smtClean="0"/>
            <a:t>Construction du modèle</a:t>
          </a:r>
          <a:endParaRPr lang="fr-FR" dirty="0"/>
        </a:p>
      </dgm:t>
    </dgm:pt>
    <dgm:pt modelId="{169CA308-7347-4677-AAC2-06DA3B42EED8}" type="parTrans" cxnId="{9E25DC77-5C9F-45D8-B8EF-9D3E98D4A337}">
      <dgm:prSet/>
      <dgm:spPr/>
      <dgm:t>
        <a:bodyPr/>
        <a:lstStyle/>
        <a:p>
          <a:endParaRPr lang="fr-FR"/>
        </a:p>
      </dgm:t>
    </dgm:pt>
    <dgm:pt modelId="{94951F43-FBD6-4A21-B427-BEFB0A4A13CE}" type="sibTrans" cxnId="{9E25DC77-5C9F-45D8-B8EF-9D3E98D4A337}">
      <dgm:prSet/>
      <dgm:spPr/>
      <dgm:t>
        <a:bodyPr/>
        <a:lstStyle/>
        <a:p>
          <a:endParaRPr lang="fr-FR"/>
        </a:p>
      </dgm:t>
    </dgm:pt>
    <dgm:pt modelId="{71A181D0-A804-4686-BF1A-1CD01F5B3B82}">
      <dgm:prSet phldrT="[Texte]"/>
      <dgm:spPr/>
      <dgm:t>
        <a:bodyPr/>
        <a:lstStyle/>
        <a:p>
          <a:r>
            <a:rPr lang="fr-FR" dirty="0" smtClean="0"/>
            <a:t>Calage du modèle</a:t>
          </a:r>
          <a:endParaRPr lang="fr-FR" dirty="0"/>
        </a:p>
      </dgm:t>
    </dgm:pt>
    <dgm:pt modelId="{AC103D2F-EBA6-4D38-80D1-1DF6436B8EB1}" type="parTrans" cxnId="{8FD00B0D-286A-4499-8321-195FB988E627}">
      <dgm:prSet/>
      <dgm:spPr/>
      <dgm:t>
        <a:bodyPr/>
        <a:lstStyle/>
        <a:p>
          <a:endParaRPr lang="fr-FR"/>
        </a:p>
      </dgm:t>
    </dgm:pt>
    <dgm:pt modelId="{401C3EF3-0A97-4F6D-9E3E-650FB139E3FB}" type="sibTrans" cxnId="{8FD00B0D-286A-4499-8321-195FB988E627}">
      <dgm:prSet/>
      <dgm:spPr/>
      <dgm:t>
        <a:bodyPr/>
        <a:lstStyle/>
        <a:p>
          <a:endParaRPr lang="fr-FR"/>
        </a:p>
      </dgm:t>
    </dgm:pt>
    <dgm:pt modelId="{B3ABE46D-00EB-4A10-AE00-960B1B646952}">
      <dgm:prSet phldrT="[Texte]"/>
      <dgm:spPr/>
      <dgm:t>
        <a:bodyPr/>
        <a:lstStyle/>
        <a:p>
          <a:r>
            <a:rPr lang="fr-FR" dirty="0" smtClean="0"/>
            <a:t>Simulations (diagnostic, dimensionnement, …)</a:t>
          </a:r>
          <a:endParaRPr lang="fr-FR" dirty="0"/>
        </a:p>
      </dgm:t>
    </dgm:pt>
    <dgm:pt modelId="{00D0759F-A446-4487-BCFA-F7856380E370}" type="parTrans" cxnId="{693599C8-EB07-4C14-A25D-636B0BA7908E}">
      <dgm:prSet/>
      <dgm:spPr/>
      <dgm:t>
        <a:bodyPr/>
        <a:lstStyle/>
        <a:p>
          <a:endParaRPr lang="fr-FR"/>
        </a:p>
      </dgm:t>
    </dgm:pt>
    <dgm:pt modelId="{E3C13372-0DD7-439E-B27E-1CBDCA9C684F}" type="sibTrans" cxnId="{693599C8-EB07-4C14-A25D-636B0BA7908E}">
      <dgm:prSet/>
      <dgm:spPr/>
      <dgm:t>
        <a:bodyPr/>
        <a:lstStyle/>
        <a:p>
          <a:endParaRPr lang="fr-FR"/>
        </a:p>
      </dgm:t>
    </dgm:pt>
    <dgm:pt modelId="{A183964C-7BD7-454C-AB30-C9438CC01CC0}" type="pres">
      <dgm:prSet presAssocID="{A1D7A315-13C3-4C75-953A-73DB68343D7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7AA9881-B4DD-482D-AE7A-F920703A7BEA}" type="pres">
      <dgm:prSet presAssocID="{A1D7A315-13C3-4C75-953A-73DB68343D73}" presName="dummyMaxCanvas" presStyleCnt="0">
        <dgm:presLayoutVars/>
      </dgm:prSet>
      <dgm:spPr/>
    </dgm:pt>
    <dgm:pt modelId="{33FA64BF-DC12-4791-9551-3616BBBCB5F6}" type="pres">
      <dgm:prSet presAssocID="{A1D7A315-13C3-4C75-953A-73DB68343D73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C0E2EA-FC4E-4EF5-B608-535AB0EE9812}" type="pres">
      <dgm:prSet presAssocID="{A1D7A315-13C3-4C75-953A-73DB68343D73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9C214D-AD19-47D7-B2D9-2B1B48EDAB7E}" type="pres">
      <dgm:prSet presAssocID="{A1D7A315-13C3-4C75-953A-73DB68343D73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BBE5D20-6999-43B9-865D-79C3ABD259BC}" type="pres">
      <dgm:prSet presAssocID="{A1D7A315-13C3-4C75-953A-73DB68343D73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3A413D-1008-4F02-99AA-F0D54E2FB260}" type="pres">
      <dgm:prSet presAssocID="{A1D7A315-13C3-4C75-953A-73DB68343D73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031AAE-0FAC-4953-AC76-9896BC421DDC}" type="pres">
      <dgm:prSet presAssocID="{A1D7A315-13C3-4C75-953A-73DB68343D73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64B52D1-A540-4C52-AC10-45C77108EAC7}" type="pres">
      <dgm:prSet presAssocID="{A1D7A315-13C3-4C75-953A-73DB68343D73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4EA6935-FE1C-41B0-88DA-0AEC009EFCB2}" type="pres">
      <dgm:prSet presAssocID="{A1D7A315-13C3-4C75-953A-73DB68343D73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871B5CD-27D2-4E6F-BDEA-BD039D5085C6}" type="pres">
      <dgm:prSet presAssocID="{A1D7A315-13C3-4C75-953A-73DB68343D73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90B970-7457-4412-A1BD-4412D0FFE234}" type="pres">
      <dgm:prSet presAssocID="{A1D7A315-13C3-4C75-953A-73DB68343D73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E2EDBA-AEF6-4977-990E-D42ED5BB15D0}" type="pres">
      <dgm:prSet presAssocID="{A1D7A315-13C3-4C75-953A-73DB68343D73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D05AAFF-C222-4E7D-8EB8-14FF292F543A}" srcId="{A1D7A315-13C3-4C75-953A-73DB68343D73}" destId="{22F019CB-88A7-4F9A-AED8-8DFED19C8022}" srcOrd="0" destOrd="0" parTransId="{B5266D6C-07C7-43B8-A97D-FB6E34CAE84D}" sibTransId="{0A1DBBF3-2213-44B1-9834-F63BE7386673}"/>
    <dgm:cxn modelId="{B6C177F1-BC2A-43A9-BFA9-CC72F0F5CDFF}" type="presOf" srcId="{A69A18AA-8920-4C62-9DFA-DA70643CB084}" destId="{0EC0E2EA-FC4E-4EF5-B608-535AB0EE9812}" srcOrd="0" destOrd="0" presId="urn:microsoft.com/office/officeart/2005/8/layout/vProcess5"/>
    <dgm:cxn modelId="{2E0CAD72-81F4-4819-8551-DA30D4ECE4DF}" type="presOf" srcId="{A1D7A315-13C3-4C75-953A-73DB68343D73}" destId="{A183964C-7BD7-454C-AB30-C9438CC01CC0}" srcOrd="0" destOrd="0" presId="urn:microsoft.com/office/officeart/2005/8/layout/vProcess5"/>
    <dgm:cxn modelId="{D5CECA03-BA0B-47B4-9CA7-E921B193332E}" type="presOf" srcId="{22F019CB-88A7-4F9A-AED8-8DFED19C8022}" destId="{94EA6935-FE1C-41B0-88DA-0AEC009EFCB2}" srcOrd="1" destOrd="0" presId="urn:microsoft.com/office/officeart/2005/8/layout/vProcess5"/>
    <dgm:cxn modelId="{BE504B70-154E-4079-A210-4EDDA7FA3ACB}" type="presOf" srcId="{71A181D0-A804-4686-BF1A-1CD01F5B3B82}" destId="{6890B970-7457-4412-A1BD-4412D0FFE234}" srcOrd="1" destOrd="0" presId="urn:microsoft.com/office/officeart/2005/8/layout/vProcess5"/>
    <dgm:cxn modelId="{0B6EFA24-270D-4A8D-8192-10D705FF7193}" type="presOf" srcId="{A69A18AA-8920-4C62-9DFA-DA70643CB084}" destId="{1871B5CD-27D2-4E6F-BDEA-BD039D5085C6}" srcOrd="1" destOrd="0" presId="urn:microsoft.com/office/officeart/2005/8/layout/vProcess5"/>
    <dgm:cxn modelId="{4D865A6D-FE11-4189-84D8-A4171E57BB1D}" type="presOf" srcId="{94951F43-FBD6-4A21-B427-BEFB0A4A13CE}" destId="{1A031AAE-0FAC-4953-AC76-9896BC421DDC}" srcOrd="0" destOrd="0" presId="urn:microsoft.com/office/officeart/2005/8/layout/vProcess5"/>
    <dgm:cxn modelId="{8FD00B0D-286A-4499-8321-195FB988E627}" srcId="{A1D7A315-13C3-4C75-953A-73DB68343D73}" destId="{71A181D0-A804-4686-BF1A-1CD01F5B3B82}" srcOrd="2" destOrd="0" parTransId="{AC103D2F-EBA6-4D38-80D1-1DF6436B8EB1}" sibTransId="{401C3EF3-0A97-4F6D-9E3E-650FB139E3FB}"/>
    <dgm:cxn modelId="{09B8D3A9-F2F7-4190-8585-B2DCA7B70234}" type="presOf" srcId="{71A181D0-A804-4686-BF1A-1CD01F5B3B82}" destId="{1D9C214D-AD19-47D7-B2D9-2B1B48EDAB7E}" srcOrd="0" destOrd="0" presId="urn:microsoft.com/office/officeart/2005/8/layout/vProcess5"/>
    <dgm:cxn modelId="{9E25DC77-5C9F-45D8-B8EF-9D3E98D4A337}" srcId="{A1D7A315-13C3-4C75-953A-73DB68343D73}" destId="{A69A18AA-8920-4C62-9DFA-DA70643CB084}" srcOrd="1" destOrd="0" parTransId="{169CA308-7347-4677-AAC2-06DA3B42EED8}" sibTransId="{94951F43-FBD6-4A21-B427-BEFB0A4A13CE}"/>
    <dgm:cxn modelId="{DB728CB7-961C-45BC-8D70-F76CF08331A1}" type="presOf" srcId="{22F019CB-88A7-4F9A-AED8-8DFED19C8022}" destId="{33FA64BF-DC12-4791-9551-3616BBBCB5F6}" srcOrd="0" destOrd="0" presId="urn:microsoft.com/office/officeart/2005/8/layout/vProcess5"/>
    <dgm:cxn modelId="{2A22D1D7-6704-4E80-827C-DBEFB7D9632C}" type="presOf" srcId="{B3ABE46D-00EB-4A10-AE00-960B1B646952}" destId="{88E2EDBA-AEF6-4977-990E-D42ED5BB15D0}" srcOrd="1" destOrd="0" presId="urn:microsoft.com/office/officeart/2005/8/layout/vProcess5"/>
    <dgm:cxn modelId="{07DEA3FD-9F87-4D7E-B0BD-12B25C65153D}" type="presOf" srcId="{0A1DBBF3-2213-44B1-9834-F63BE7386673}" destId="{673A413D-1008-4F02-99AA-F0D54E2FB260}" srcOrd="0" destOrd="0" presId="urn:microsoft.com/office/officeart/2005/8/layout/vProcess5"/>
    <dgm:cxn modelId="{847BF537-581D-4748-95F8-DBF6D7AFBB5C}" type="presOf" srcId="{401C3EF3-0A97-4F6D-9E3E-650FB139E3FB}" destId="{664B52D1-A540-4C52-AC10-45C77108EAC7}" srcOrd="0" destOrd="0" presId="urn:microsoft.com/office/officeart/2005/8/layout/vProcess5"/>
    <dgm:cxn modelId="{17244226-D9C1-4ED5-8E86-DFB111DF31CC}" type="presOf" srcId="{B3ABE46D-00EB-4A10-AE00-960B1B646952}" destId="{CBBE5D20-6999-43B9-865D-79C3ABD259BC}" srcOrd="0" destOrd="0" presId="urn:microsoft.com/office/officeart/2005/8/layout/vProcess5"/>
    <dgm:cxn modelId="{693599C8-EB07-4C14-A25D-636B0BA7908E}" srcId="{A1D7A315-13C3-4C75-953A-73DB68343D73}" destId="{B3ABE46D-00EB-4A10-AE00-960B1B646952}" srcOrd="3" destOrd="0" parTransId="{00D0759F-A446-4487-BCFA-F7856380E370}" sibTransId="{E3C13372-0DD7-439E-B27E-1CBDCA9C684F}"/>
    <dgm:cxn modelId="{498819E2-3311-4813-859A-A72F93013C57}" type="presParOf" srcId="{A183964C-7BD7-454C-AB30-C9438CC01CC0}" destId="{97AA9881-B4DD-482D-AE7A-F920703A7BEA}" srcOrd="0" destOrd="0" presId="urn:microsoft.com/office/officeart/2005/8/layout/vProcess5"/>
    <dgm:cxn modelId="{3ACF59EF-AF4F-4A29-824B-6CE1F149487E}" type="presParOf" srcId="{A183964C-7BD7-454C-AB30-C9438CC01CC0}" destId="{33FA64BF-DC12-4791-9551-3616BBBCB5F6}" srcOrd="1" destOrd="0" presId="urn:microsoft.com/office/officeart/2005/8/layout/vProcess5"/>
    <dgm:cxn modelId="{632730F2-8BB1-4D02-B14F-1110EAE26F06}" type="presParOf" srcId="{A183964C-7BD7-454C-AB30-C9438CC01CC0}" destId="{0EC0E2EA-FC4E-4EF5-B608-535AB0EE9812}" srcOrd="2" destOrd="0" presId="urn:microsoft.com/office/officeart/2005/8/layout/vProcess5"/>
    <dgm:cxn modelId="{BF187348-F246-4DDB-B6BE-1B81DD0E1A0D}" type="presParOf" srcId="{A183964C-7BD7-454C-AB30-C9438CC01CC0}" destId="{1D9C214D-AD19-47D7-B2D9-2B1B48EDAB7E}" srcOrd="3" destOrd="0" presId="urn:microsoft.com/office/officeart/2005/8/layout/vProcess5"/>
    <dgm:cxn modelId="{F6BE8209-2052-4785-B0D3-117A0DF2CA23}" type="presParOf" srcId="{A183964C-7BD7-454C-AB30-C9438CC01CC0}" destId="{CBBE5D20-6999-43B9-865D-79C3ABD259BC}" srcOrd="4" destOrd="0" presId="urn:microsoft.com/office/officeart/2005/8/layout/vProcess5"/>
    <dgm:cxn modelId="{75550FEB-9D42-44E8-A21B-00E3B42B7D38}" type="presParOf" srcId="{A183964C-7BD7-454C-AB30-C9438CC01CC0}" destId="{673A413D-1008-4F02-99AA-F0D54E2FB260}" srcOrd="5" destOrd="0" presId="urn:microsoft.com/office/officeart/2005/8/layout/vProcess5"/>
    <dgm:cxn modelId="{131831DE-E9FC-4824-8118-4F4491FECB4B}" type="presParOf" srcId="{A183964C-7BD7-454C-AB30-C9438CC01CC0}" destId="{1A031AAE-0FAC-4953-AC76-9896BC421DDC}" srcOrd="6" destOrd="0" presId="urn:microsoft.com/office/officeart/2005/8/layout/vProcess5"/>
    <dgm:cxn modelId="{B4919D58-6608-48FF-BF58-6B8B0940DC4C}" type="presParOf" srcId="{A183964C-7BD7-454C-AB30-C9438CC01CC0}" destId="{664B52D1-A540-4C52-AC10-45C77108EAC7}" srcOrd="7" destOrd="0" presId="urn:microsoft.com/office/officeart/2005/8/layout/vProcess5"/>
    <dgm:cxn modelId="{E2C71EFD-D4E6-4AC3-8450-AFE9FF12773D}" type="presParOf" srcId="{A183964C-7BD7-454C-AB30-C9438CC01CC0}" destId="{94EA6935-FE1C-41B0-88DA-0AEC009EFCB2}" srcOrd="8" destOrd="0" presId="urn:microsoft.com/office/officeart/2005/8/layout/vProcess5"/>
    <dgm:cxn modelId="{509B3569-C8CC-4304-9090-A9472FBAF860}" type="presParOf" srcId="{A183964C-7BD7-454C-AB30-C9438CC01CC0}" destId="{1871B5CD-27D2-4E6F-BDEA-BD039D5085C6}" srcOrd="9" destOrd="0" presId="urn:microsoft.com/office/officeart/2005/8/layout/vProcess5"/>
    <dgm:cxn modelId="{F08CE170-EC02-4B1B-9CD0-8E14B32739D6}" type="presParOf" srcId="{A183964C-7BD7-454C-AB30-C9438CC01CC0}" destId="{6890B970-7457-4412-A1BD-4412D0FFE234}" srcOrd="10" destOrd="0" presId="urn:microsoft.com/office/officeart/2005/8/layout/vProcess5"/>
    <dgm:cxn modelId="{AE36C65B-2AC8-4ECC-9B2F-0F24AF1F7F53}" type="presParOf" srcId="{A183964C-7BD7-454C-AB30-C9438CC01CC0}" destId="{88E2EDBA-AEF6-4977-990E-D42ED5BB15D0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ED2007-BE00-4087-818B-EA313A6E8077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0A25002-E789-4A58-B043-2EF8533F6AEA}">
      <dgm:prSet phldrT="[Texte]"/>
      <dgm:spPr>
        <a:solidFill>
          <a:srgbClr val="0070C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/>
            <a:t>Un nœud</a:t>
          </a:r>
          <a:endParaRPr lang="fr-FR" dirty="0"/>
        </a:p>
      </dgm:t>
    </dgm:pt>
    <dgm:pt modelId="{7CB2CF51-FB40-49FC-861E-DE7D7F0B42E3}" type="parTrans" cxnId="{20C5D2B9-A3AF-48BE-8FD6-8E58427D31C9}">
      <dgm:prSet/>
      <dgm:spPr/>
      <dgm:t>
        <a:bodyPr/>
        <a:lstStyle/>
        <a:p>
          <a:endParaRPr lang="fr-FR"/>
        </a:p>
      </dgm:t>
    </dgm:pt>
    <dgm:pt modelId="{F5EB9367-F153-459D-A3FC-5A5C5C80B8C7}" type="sibTrans" cxnId="{20C5D2B9-A3AF-48BE-8FD6-8E58427D31C9}">
      <dgm:prSet/>
      <dgm:spPr/>
      <dgm:t>
        <a:bodyPr/>
        <a:lstStyle/>
        <a:p>
          <a:endParaRPr lang="fr-FR"/>
        </a:p>
      </dgm:t>
    </dgm:pt>
    <dgm:pt modelId="{A33F77EA-D7FB-43FB-89E9-6187D0D34FBF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desserte d’abonnés</a:t>
          </a:r>
          <a:endParaRPr lang="fr-FR" dirty="0">
            <a:solidFill>
              <a:srgbClr val="FCFEFE"/>
            </a:solidFill>
          </a:endParaRPr>
        </a:p>
      </dgm:t>
    </dgm:pt>
    <dgm:pt modelId="{E403E39B-5EFE-48D2-84BB-759E912940FB}" type="parTrans" cxnId="{A5F49990-D887-40C7-AA0D-726471D55884}">
      <dgm:prSet/>
      <dgm:spPr/>
      <dgm:t>
        <a:bodyPr/>
        <a:lstStyle/>
        <a:p>
          <a:endParaRPr lang="fr-FR"/>
        </a:p>
      </dgm:t>
    </dgm:pt>
    <dgm:pt modelId="{919F412E-CA25-4DAA-BF02-DBCC4F613F53}" type="sibTrans" cxnId="{A5F49990-D887-40C7-AA0D-726471D55884}">
      <dgm:prSet/>
      <dgm:spPr/>
      <dgm:t>
        <a:bodyPr/>
        <a:lstStyle/>
        <a:p>
          <a:endParaRPr lang="fr-FR"/>
        </a:p>
      </dgm:t>
    </dgm:pt>
    <dgm:pt modelId="{40666F91-374A-4C24-A015-DBFC92217F97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 changement de diamètre d’une conduite</a:t>
          </a:r>
          <a:endParaRPr lang="fr-FR" dirty="0">
            <a:solidFill>
              <a:srgbClr val="FCFEFE"/>
            </a:solidFill>
          </a:endParaRPr>
        </a:p>
      </dgm:t>
    </dgm:pt>
    <dgm:pt modelId="{458E56EC-5136-4326-AE23-BB9682CEDCCF}" type="parTrans" cxnId="{6045EFDB-9FC8-4AB7-AB1D-F6E545E464C1}">
      <dgm:prSet/>
      <dgm:spPr/>
      <dgm:t>
        <a:bodyPr/>
        <a:lstStyle/>
        <a:p>
          <a:endParaRPr lang="fr-FR"/>
        </a:p>
      </dgm:t>
    </dgm:pt>
    <dgm:pt modelId="{29FFF6D2-C518-4896-A594-49BE6459A467}" type="sibTrans" cxnId="{6045EFDB-9FC8-4AB7-AB1D-F6E545E464C1}">
      <dgm:prSet/>
      <dgm:spPr/>
      <dgm:t>
        <a:bodyPr/>
        <a:lstStyle/>
        <a:p>
          <a:endParaRPr lang="fr-FR"/>
        </a:p>
      </dgm:t>
    </dgm:pt>
    <dgm:pt modelId="{257A2599-B3ED-4162-ACC6-A5E75A3C4B31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 changement de matériaux</a:t>
          </a:r>
          <a:endParaRPr lang="fr-FR" dirty="0">
            <a:solidFill>
              <a:srgbClr val="FCFEFE"/>
            </a:solidFill>
          </a:endParaRPr>
        </a:p>
      </dgm:t>
    </dgm:pt>
    <dgm:pt modelId="{3AF6548C-2BB2-4958-9BAE-BD716DB15D07}" type="parTrans" cxnId="{7119A5EC-D5DA-4A30-B406-C3BDE05CEF10}">
      <dgm:prSet/>
      <dgm:spPr/>
      <dgm:t>
        <a:bodyPr/>
        <a:lstStyle/>
        <a:p>
          <a:endParaRPr lang="fr-FR"/>
        </a:p>
      </dgm:t>
    </dgm:pt>
    <dgm:pt modelId="{A1785574-1149-4FDD-977B-66EEE9AA7B1D}" type="sibTrans" cxnId="{7119A5EC-D5DA-4A30-B406-C3BDE05CEF10}">
      <dgm:prSet/>
      <dgm:spPr/>
      <dgm:t>
        <a:bodyPr/>
        <a:lstStyle/>
        <a:p>
          <a:endParaRPr lang="fr-FR"/>
        </a:p>
      </dgm:t>
    </dgm:pt>
    <dgm:pt modelId="{37D67F4F-3E60-4647-8518-65EF66D26581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intersection entre deux tronçons</a:t>
          </a:r>
          <a:endParaRPr lang="fr-FR" dirty="0">
            <a:solidFill>
              <a:srgbClr val="FCFEFE"/>
            </a:solidFill>
          </a:endParaRPr>
        </a:p>
      </dgm:t>
    </dgm:pt>
    <dgm:pt modelId="{33434B96-F2F0-4288-BB58-EE9F2B11C400}" type="parTrans" cxnId="{2149E7EB-A8F7-4156-B1C0-4C52E0D16D8B}">
      <dgm:prSet/>
      <dgm:spPr/>
      <dgm:t>
        <a:bodyPr/>
        <a:lstStyle/>
        <a:p>
          <a:endParaRPr lang="fr-FR"/>
        </a:p>
      </dgm:t>
    </dgm:pt>
    <dgm:pt modelId="{F244585A-C298-4C51-9B2D-E1B349B6272F}" type="sibTrans" cxnId="{2149E7EB-A8F7-4156-B1C0-4C52E0D16D8B}">
      <dgm:prSet/>
      <dgm:spPr/>
      <dgm:t>
        <a:bodyPr/>
        <a:lstStyle/>
        <a:p>
          <a:endParaRPr lang="fr-FR"/>
        </a:p>
      </dgm:t>
    </dgm:pt>
    <dgm:pt modelId="{0D628D86-5D88-4490-A8CB-F7C3ED8B9372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fuite localisée</a:t>
          </a:r>
          <a:endParaRPr lang="fr-FR" dirty="0">
            <a:solidFill>
              <a:srgbClr val="FCFEFE"/>
            </a:solidFill>
          </a:endParaRPr>
        </a:p>
      </dgm:t>
    </dgm:pt>
    <dgm:pt modelId="{B3DF81BE-C221-463E-A523-0548F40544A5}" type="parTrans" cxnId="{E100F59A-60D0-4CF6-B21C-8134D5E1D4C3}">
      <dgm:prSet/>
      <dgm:spPr/>
      <dgm:t>
        <a:bodyPr/>
        <a:lstStyle/>
        <a:p>
          <a:endParaRPr lang="fr-FR"/>
        </a:p>
      </dgm:t>
    </dgm:pt>
    <dgm:pt modelId="{A5E1CB08-F40C-4043-AF37-42FBC5C09421}" type="sibTrans" cxnId="{E100F59A-60D0-4CF6-B21C-8134D5E1D4C3}">
      <dgm:prSet/>
      <dgm:spPr/>
      <dgm:t>
        <a:bodyPr/>
        <a:lstStyle/>
        <a:p>
          <a:endParaRPr lang="fr-FR"/>
        </a:p>
      </dgm:t>
    </dgm:pt>
    <dgm:pt modelId="{B4539CDD-0366-4504-996A-B7E341D40A63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Peut servir à la mise en place d’organes hydrauliques (pompes, vannes)</a:t>
          </a:r>
          <a:endParaRPr lang="fr-FR" dirty="0">
            <a:solidFill>
              <a:srgbClr val="FCFEFE"/>
            </a:solidFill>
          </a:endParaRPr>
        </a:p>
      </dgm:t>
    </dgm:pt>
    <dgm:pt modelId="{041E98E5-380B-430E-9D14-6AAFF75C9DFC}" type="parTrans" cxnId="{F4885F36-F389-4593-A35C-5CC6A67B4DC5}">
      <dgm:prSet/>
      <dgm:spPr/>
      <dgm:t>
        <a:bodyPr/>
        <a:lstStyle/>
        <a:p>
          <a:endParaRPr lang="fr-FR"/>
        </a:p>
      </dgm:t>
    </dgm:pt>
    <dgm:pt modelId="{1BBF80B0-4673-4C76-8F34-53E45D341B94}" type="sibTrans" cxnId="{F4885F36-F389-4593-A35C-5CC6A67B4DC5}">
      <dgm:prSet/>
      <dgm:spPr/>
      <dgm:t>
        <a:bodyPr/>
        <a:lstStyle/>
        <a:p>
          <a:endParaRPr lang="fr-FR"/>
        </a:p>
      </dgm:t>
    </dgm:pt>
    <dgm:pt modelId="{4EB0F9A0-D7A8-4E24-B9A9-8ADACC05BBF4}" type="pres">
      <dgm:prSet presAssocID="{14ED2007-BE00-4087-818B-EA313A6E807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940A5F5-CC7B-446F-8533-497D8E2DCB23}" type="pres">
      <dgm:prSet presAssocID="{F0A25002-E789-4A58-B043-2EF8533F6AEA}" presName="centerShape" presStyleLbl="node0" presStyleIdx="0" presStyleCnt="1"/>
      <dgm:spPr/>
      <dgm:t>
        <a:bodyPr/>
        <a:lstStyle/>
        <a:p>
          <a:endParaRPr lang="fr-FR"/>
        </a:p>
      </dgm:t>
    </dgm:pt>
    <dgm:pt modelId="{D270A4EB-3565-415F-9C26-84A341C90A83}" type="pres">
      <dgm:prSet presAssocID="{A33F77EA-D7FB-43FB-89E9-6187D0D34FB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A9A4E1-B977-4B2A-8041-F35848A6B5E3}" type="pres">
      <dgm:prSet presAssocID="{A33F77EA-D7FB-43FB-89E9-6187D0D34FBF}" presName="dummy" presStyleCnt="0"/>
      <dgm:spPr/>
    </dgm:pt>
    <dgm:pt modelId="{F939A110-6F16-4932-8398-BBE8AE9C56CE}" type="pres">
      <dgm:prSet presAssocID="{919F412E-CA25-4DAA-BF02-DBCC4F613F53}" presName="sibTrans" presStyleLbl="sibTrans2D1" presStyleIdx="0" presStyleCnt="6"/>
      <dgm:spPr/>
      <dgm:t>
        <a:bodyPr/>
        <a:lstStyle/>
        <a:p>
          <a:endParaRPr lang="fr-FR"/>
        </a:p>
      </dgm:t>
    </dgm:pt>
    <dgm:pt modelId="{B416F994-C50B-4467-8908-F06DD0D86806}" type="pres">
      <dgm:prSet presAssocID="{40666F91-374A-4C24-A015-DBFC92217F9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328A0D1-8EEF-4D05-94AE-48DE679BCFAA}" type="pres">
      <dgm:prSet presAssocID="{40666F91-374A-4C24-A015-DBFC92217F97}" presName="dummy" presStyleCnt="0"/>
      <dgm:spPr/>
    </dgm:pt>
    <dgm:pt modelId="{27C47340-D12E-4A3F-AE74-F06F893ED424}" type="pres">
      <dgm:prSet presAssocID="{29FFF6D2-C518-4896-A594-49BE6459A467}" presName="sibTrans" presStyleLbl="sibTrans2D1" presStyleIdx="1" presStyleCnt="6"/>
      <dgm:spPr/>
      <dgm:t>
        <a:bodyPr/>
        <a:lstStyle/>
        <a:p>
          <a:endParaRPr lang="fr-FR"/>
        </a:p>
      </dgm:t>
    </dgm:pt>
    <dgm:pt modelId="{748FD715-C4EA-446E-AAB5-03AABAAB7E83}" type="pres">
      <dgm:prSet presAssocID="{257A2599-B3ED-4162-ACC6-A5E75A3C4B3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68DC1F4-963A-46BB-A9A6-30333F07064A}" type="pres">
      <dgm:prSet presAssocID="{257A2599-B3ED-4162-ACC6-A5E75A3C4B31}" presName="dummy" presStyleCnt="0"/>
      <dgm:spPr/>
    </dgm:pt>
    <dgm:pt modelId="{8236AD12-3CA8-494C-9FBE-5B46209949CE}" type="pres">
      <dgm:prSet presAssocID="{A1785574-1149-4FDD-977B-66EEE9AA7B1D}" presName="sibTrans" presStyleLbl="sibTrans2D1" presStyleIdx="2" presStyleCnt="6"/>
      <dgm:spPr/>
      <dgm:t>
        <a:bodyPr/>
        <a:lstStyle/>
        <a:p>
          <a:endParaRPr lang="fr-FR"/>
        </a:p>
      </dgm:t>
    </dgm:pt>
    <dgm:pt modelId="{6D8901E8-7DAA-4322-BF9B-F7749D977FF7}" type="pres">
      <dgm:prSet presAssocID="{37D67F4F-3E60-4647-8518-65EF66D2658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ECA4FC-D930-48FF-9487-5DFEA095CE15}" type="pres">
      <dgm:prSet presAssocID="{37D67F4F-3E60-4647-8518-65EF66D26581}" presName="dummy" presStyleCnt="0"/>
      <dgm:spPr/>
    </dgm:pt>
    <dgm:pt modelId="{F9AE3CFD-A28C-4C24-A7CF-874A5E442BB4}" type="pres">
      <dgm:prSet presAssocID="{F244585A-C298-4C51-9B2D-E1B349B6272F}" presName="sibTrans" presStyleLbl="sibTrans2D1" presStyleIdx="3" presStyleCnt="6"/>
      <dgm:spPr/>
      <dgm:t>
        <a:bodyPr/>
        <a:lstStyle/>
        <a:p>
          <a:endParaRPr lang="fr-FR"/>
        </a:p>
      </dgm:t>
    </dgm:pt>
    <dgm:pt modelId="{629B1042-A7DD-43E0-B493-EC22064781D4}" type="pres">
      <dgm:prSet presAssocID="{0D628D86-5D88-4490-A8CB-F7C3ED8B937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A52E86-B4F8-496C-8968-C3C6DBA26E55}" type="pres">
      <dgm:prSet presAssocID="{0D628D86-5D88-4490-A8CB-F7C3ED8B9372}" presName="dummy" presStyleCnt="0"/>
      <dgm:spPr/>
    </dgm:pt>
    <dgm:pt modelId="{6A7A9355-A2FE-4930-9B1E-3127C6FE800A}" type="pres">
      <dgm:prSet presAssocID="{A5E1CB08-F40C-4043-AF37-42FBC5C09421}" presName="sibTrans" presStyleLbl="sibTrans2D1" presStyleIdx="4" presStyleCnt="6"/>
      <dgm:spPr/>
      <dgm:t>
        <a:bodyPr/>
        <a:lstStyle/>
        <a:p>
          <a:endParaRPr lang="fr-FR"/>
        </a:p>
      </dgm:t>
    </dgm:pt>
    <dgm:pt modelId="{6E8BCC69-3AB7-46AA-9D07-65DF2378A3ED}" type="pres">
      <dgm:prSet presAssocID="{B4539CDD-0366-4504-996A-B7E341D40A6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D3AD5BA-93D0-4C3F-B868-B4F240CC495F}" type="pres">
      <dgm:prSet presAssocID="{B4539CDD-0366-4504-996A-B7E341D40A63}" presName="dummy" presStyleCnt="0"/>
      <dgm:spPr/>
    </dgm:pt>
    <dgm:pt modelId="{8FE8039F-535C-4CA2-ADB1-3DA1BF75EE57}" type="pres">
      <dgm:prSet presAssocID="{1BBF80B0-4673-4C76-8F34-53E45D341B94}" presName="sibTrans" presStyleLbl="sibTrans2D1" presStyleIdx="5" presStyleCnt="6"/>
      <dgm:spPr/>
      <dgm:t>
        <a:bodyPr/>
        <a:lstStyle/>
        <a:p>
          <a:endParaRPr lang="fr-FR"/>
        </a:p>
      </dgm:t>
    </dgm:pt>
  </dgm:ptLst>
  <dgm:cxnLst>
    <dgm:cxn modelId="{26EA0B9F-72D0-4A37-8296-33A8D2AA8AB9}" type="presOf" srcId="{F244585A-C298-4C51-9B2D-E1B349B6272F}" destId="{F9AE3CFD-A28C-4C24-A7CF-874A5E442BB4}" srcOrd="0" destOrd="0" presId="urn:microsoft.com/office/officeart/2005/8/layout/radial6"/>
    <dgm:cxn modelId="{A5F49990-D887-40C7-AA0D-726471D55884}" srcId="{F0A25002-E789-4A58-B043-2EF8533F6AEA}" destId="{A33F77EA-D7FB-43FB-89E9-6187D0D34FBF}" srcOrd="0" destOrd="0" parTransId="{E403E39B-5EFE-48D2-84BB-759E912940FB}" sibTransId="{919F412E-CA25-4DAA-BF02-DBCC4F613F53}"/>
    <dgm:cxn modelId="{53992650-9D49-4C7E-B7DE-E46445A09495}" type="presOf" srcId="{919F412E-CA25-4DAA-BF02-DBCC4F613F53}" destId="{F939A110-6F16-4932-8398-BBE8AE9C56CE}" srcOrd="0" destOrd="0" presId="urn:microsoft.com/office/officeart/2005/8/layout/radial6"/>
    <dgm:cxn modelId="{C92E2EEC-A67F-44EB-B1BC-4A2287B61183}" type="presOf" srcId="{B4539CDD-0366-4504-996A-B7E341D40A63}" destId="{6E8BCC69-3AB7-46AA-9D07-65DF2378A3ED}" srcOrd="0" destOrd="0" presId="urn:microsoft.com/office/officeart/2005/8/layout/radial6"/>
    <dgm:cxn modelId="{8A6275BB-F5AA-4544-91C4-2562AD7BEBED}" type="presOf" srcId="{0D628D86-5D88-4490-A8CB-F7C3ED8B9372}" destId="{629B1042-A7DD-43E0-B493-EC22064781D4}" srcOrd="0" destOrd="0" presId="urn:microsoft.com/office/officeart/2005/8/layout/radial6"/>
    <dgm:cxn modelId="{7119A5EC-D5DA-4A30-B406-C3BDE05CEF10}" srcId="{F0A25002-E789-4A58-B043-2EF8533F6AEA}" destId="{257A2599-B3ED-4162-ACC6-A5E75A3C4B31}" srcOrd="2" destOrd="0" parTransId="{3AF6548C-2BB2-4958-9BAE-BD716DB15D07}" sibTransId="{A1785574-1149-4FDD-977B-66EEE9AA7B1D}"/>
    <dgm:cxn modelId="{E2F48F7B-6A45-441D-ABA2-5F3AAC56495C}" type="presOf" srcId="{A33F77EA-D7FB-43FB-89E9-6187D0D34FBF}" destId="{D270A4EB-3565-415F-9C26-84A341C90A83}" srcOrd="0" destOrd="0" presId="urn:microsoft.com/office/officeart/2005/8/layout/radial6"/>
    <dgm:cxn modelId="{E100F59A-60D0-4CF6-B21C-8134D5E1D4C3}" srcId="{F0A25002-E789-4A58-B043-2EF8533F6AEA}" destId="{0D628D86-5D88-4490-A8CB-F7C3ED8B9372}" srcOrd="4" destOrd="0" parTransId="{B3DF81BE-C221-463E-A523-0548F40544A5}" sibTransId="{A5E1CB08-F40C-4043-AF37-42FBC5C09421}"/>
    <dgm:cxn modelId="{7AF05D89-EECB-4858-BFE4-1F0EAA51D45C}" type="presOf" srcId="{29FFF6D2-C518-4896-A594-49BE6459A467}" destId="{27C47340-D12E-4A3F-AE74-F06F893ED424}" srcOrd="0" destOrd="0" presId="urn:microsoft.com/office/officeart/2005/8/layout/radial6"/>
    <dgm:cxn modelId="{EF782243-BE23-4F53-804E-67A0D881AEE9}" type="presOf" srcId="{A5E1CB08-F40C-4043-AF37-42FBC5C09421}" destId="{6A7A9355-A2FE-4930-9B1E-3127C6FE800A}" srcOrd="0" destOrd="0" presId="urn:microsoft.com/office/officeart/2005/8/layout/radial6"/>
    <dgm:cxn modelId="{6045EFDB-9FC8-4AB7-AB1D-F6E545E464C1}" srcId="{F0A25002-E789-4A58-B043-2EF8533F6AEA}" destId="{40666F91-374A-4C24-A015-DBFC92217F97}" srcOrd="1" destOrd="0" parTransId="{458E56EC-5136-4326-AE23-BB9682CEDCCF}" sibTransId="{29FFF6D2-C518-4896-A594-49BE6459A467}"/>
    <dgm:cxn modelId="{A38BC767-001E-48D3-90D1-A6B2663F53D0}" type="presOf" srcId="{257A2599-B3ED-4162-ACC6-A5E75A3C4B31}" destId="{748FD715-C4EA-446E-AAB5-03AABAAB7E83}" srcOrd="0" destOrd="0" presId="urn:microsoft.com/office/officeart/2005/8/layout/radial6"/>
    <dgm:cxn modelId="{F4885F36-F389-4593-A35C-5CC6A67B4DC5}" srcId="{F0A25002-E789-4A58-B043-2EF8533F6AEA}" destId="{B4539CDD-0366-4504-996A-B7E341D40A63}" srcOrd="5" destOrd="0" parTransId="{041E98E5-380B-430E-9D14-6AAFF75C9DFC}" sibTransId="{1BBF80B0-4673-4C76-8F34-53E45D341B94}"/>
    <dgm:cxn modelId="{9879CF53-4B5A-43DA-943E-594193F274B2}" type="presOf" srcId="{40666F91-374A-4C24-A015-DBFC92217F97}" destId="{B416F994-C50B-4467-8908-F06DD0D86806}" srcOrd="0" destOrd="0" presId="urn:microsoft.com/office/officeart/2005/8/layout/radial6"/>
    <dgm:cxn modelId="{CC12915C-85B6-4D5F-9978-3F5A3C1B4C4F}" type="presOf" srcId="{1BBF80B0-4673-4C76-8F34-53E45D341B94}" destId="{8FE8039F-535C-4CA2-ADB1-3DA1BF75EE57}" srcOrd="0" destOrd="0" presId="urn:microsoft.com/office/officeart/2005/8/layout/radial6"/>
    <dgm:cxn modelId="{34EF415A-8BD1-4C09-8AA5-17D5F44FBC7A}" type="presOf" srcId="{14ED2007-BE00-4087-818B-EA313A6E8077}" destId="{4EB0F9A0-D7A8-4E24-B9A9-8ADACC05BBF4}" srcOrd="0" destOrd="0" presId="urn:microsoft.com/office/officeart/2005/8/layout/radial6"/>
    <dgm:cxn modelId="{36814252-35DC-4F38-B460-A97A14260EDE}" type="presOf" srcId="{37D67F4F-3E60-4647-8518-65EF66D26581}" destId="{6D8901E8-7DAA-4322-BF9B-F7749D977FF7}" srcOrd="0" destOrd="0" presId="urn:microsoft.com/office/officeart/2005/8/layout/radial6"/>
    <dgm:cxn modelId="{20C5D2B9-A3AF-48BE-8FD6-8E58427D31C9}" srcId="{14ED2007-BE00-4087-818B-EA313A6E8077}" destId="{F0A25002-E789-4A58-B043-2EF8533F6AEA}" srcOrd="0" destOrd="0" parTransId="{7CB2CF51-FB40-49FC-861E-DE7D7F0B42E3}" sibTransId="{F5EB9367-F153-459D-A3FC-5A5C5C80B8C7}"/>
    <dgm:cxn modelId="{142A3A50-340B-425A-B034-E9EFFAFA2BAB}" type="presOf" srcId="{F0A25002-E789-4A58-B043-2EF8533F6AEA}" destId="{2940A5F5-CC7B-446F-8533-497D8E2DCB23}" srcOrd="0" destOrd="0" presId="urn:microsoft.com/office/officeart/2005/8/layout/radial6"/>
    <dgm:cxn modelId="{2149E7EB-A8F7-4156-B1C0-4C52E0D16D8B}" srcId="{F0A25002-E789-4A58-B043-2EF8533F6AEA}" destId="{37D67F4F-3E60-4647-8518-65EF66D26581}" srcOrd="3" destOrd="0" parTransId="{33434B96-F2F0-4288-BB58-EE9F2B11C400}" sibTransId="{F244585A-C298-4C51-9B2D-E1B349B6272F}"/>
    <dgm:cxn modelId="{042B6652-EFB2-4F6C-9C54-A9BF80AA0F24}" type="presOf" srcId="{A1785574-1149-4FDD-977B-66EEE9AA7B1D}" destId="{8236AD12-3CA8-494C-9FBE-5B46209949CE}" srcOrd="0" destOrd="0" presId="urn:microsoft.com/office/officeart/2005/8/layout/radial6"/>
    <dgm:cxn modelId="{41F11BF1-4A35-4FDC-AEBC-5140ABCD48E0}" type="presParOf" srcId="{4EB0F9A0-D7A8-4E24-B9A9-8ADACC05BBF4}" destId="{2940A5F5-CC7B-446F-8533-497D8E2DCB23}" srcOrd="0" destOrd="0" presId="urn:microsoft.com/office/officeart/2005/8/layout/radial6"/>
    <dgm:cxn modelId="{7E24E024-AE77-4190-8F79-6EBB43C7ACA0}" type="presParOf" srcId="{4EB0F9A0-D7A8-4E24-B9A9-8ADACC05BBF4}" destId="{D270A4EB-3565-415F-9C26-84A341C90A83}" srcOrd="1" destOrd="0" presId="urn:microsoft.com/office/officeart/2005/8/layout/radial6"/>
    <dgm:cxn modelId="{CC51E69C-7CBA-47F0-9FD8-BEACAD0ABB5D}" type="presParOf" srcId="{4EB0F9A0-D7A8-4E24-B9A9-8ADACC05BBF4}" destId="{3CA9A4E1-B977-4B2A-8041-F35848A6B5E3}" srcOrd="2" destOrd="0" presId="urn:microsoft.com/office/officeart/2005/8/layout/radial6"/>
    <dgm:cxn modelId="{A2554F6F-4D9D-430C-9189-8A0EFFF62424}" type="presParOf" srcId="{4EB0F9A0-D7A8-4E24-B9A9-8ADACC05BBF4}" destId="{F939A110-6F16-4932-8398-BBE8AE9C56CE}" srcOrd="3" destOrd="0" presId="urn:microsoft.com/office/officeart/2005/8/layout/radial6"/>
    <dgm:cxn modelId="{BD18B4C5-711C-4B23-8C5F-FA52F2A5D6C7}" type="presParOf" srcId="{4EB0F9A0-D7A8-4E24-B9A9-8ADACC05BBF4}" destId="{B416F994-C50B-4467-8908-F06DD0D86806}" srcOrd="4" destOrd="0" presId="urn:microsoft.com/office/officeart/2005/8/layout/radial6"/>
    <dgm:cxn modelId="{D94EAFA7-0304-4CDA-8DB5-7DA969D6D53B}" type="presParOf" srcId="{4EB0F9A0-D7A8-4E24-B9A9-8ADACC05BBF4}" destId="{6328A0D1-8EEF-4D05-94AE-48DE679BCFAA}" srcOrd="5" destOrd="0" presId="urn:microsoft.com/office/officeart/2005/8/layout/radial6"/>
    <dgm:cxn modelId="{D5C388B7-9FB6-424A-B00E-87D33FC8FF45}" type="presParOf" srcId="{4EB0F9A0-D7A8-4E24-B9A9-8ADACC05BBF4}" destId="{27C47340-D12E-4A3F-AE74-F06F893ED424}" srcOrd="6" destOrd="0" presId="urn:microsoft.com/office/officeart/2005/8/layout/radial6"/>
    <dgm:cxn modelId="{D94333A8-6956-46E2-8658-8E28AE08C1D2}" type="presParOf" srcId="{4EB0F9A0-D7A8-4E24-B9A9-8ADACC05BBF4}" destId="{748FD715-C4EA-446E-AAB5-03AABAAB7E83}" srcOrd="7" destOrd="0" presId="urn:microsoft.com/office/officeart/2005/8/layout/radial6"/>
    <dgm:cxn modelId="{B99257E9-0B10-44C7-AB5C-5B03E192E984}" type="presParOf" srcId="{4EB0F9A0-D7A8-4E24-B9A9-8ADACC05BBF4}" destId="{568DC1F4-963A-46BB-A9A6-30333F07064A}" srcOrd="8" destOrd="0" presId="urn:microsoft.com/office/officeart/2005/8/layout/radial6"/>
    <dgm:cxn modelId="{C9735749-5244-453E-AD8D-D9841E2874B2}" type="presParOf" srcId="{4EB0F9A0-D7A8-4E24-B9A9-8ADACC05BBF4}" destId="{8236AD12-3CA8-494C-9FBE-5B46209949CE}" srcOrd="9" destOrd="0" presId="urn:microsoft.com/office/officeart/2005/8/layout/radial6"/>
    <dgm:cxn modelId="{BD1F5BA6-BFD4-4982-872A-0C57C2E874DE}" type="presParOf" srcId="{4EB0F9A0-D7A8-4E24-B9A9-8ADACC05BBF4}" destId="{6D8901E8-7DAA-4322-BF9B-F7749D977FF7}" srcOrd="10" destOrd="0" presId="urn:microsoft.com/office/officeart/2005/8/layout/radial6"/>
    <dgm:cxn modelId="{F0E990F9-4415-48B7-8D96-81C072AF66BE}" type="presParOf" srcId="{4EB0F9A0-D7A8-4E24-B9A9-8ADACC05BBF4}" destId="{08ECA4FC-D930-48FF-9487-5DFEA095CE15}" srcOrd="11" destOrd="0" presId="urn:microsoft.com/office/officeart/2005/8/layout/radial6"/>
    <dgm:cxn modelId="{52E58514-5192-40DC-ABD7-2B38C7AAD551}" type="presParOf" srcId="{4EB0F9A0-D7A8-4E24-B9A9-8ADACC05BBF4}" destId="{F9AE3CFD-A28C-4C24-A7CF-874A5E442BB4}" srcOrd="12" destOrd="0" presId="urn:microsoft.com/office/officeart/2005/8/layout/radial6"/>
    <dgm:cxn modelId="{88ADBDA6-A948-4BA3-B470-CEEFB7C6EDE3}" type="presParOf" srcId="{4EB0F9A0-D7A8-4E24-B9A9-8ADACC05BBF4}" destId="{629B1042-A7DD-43E0-B493-EC22064781D4}" srcOrd="13" destOrd="0" presId="urn:microsoft.com/office/officeart/2005/8/layout/radial6"/>
    <dgm:cxn modelId="{853A75EB-1056-4EF8-89DE-DA3D29225D8B}" type="presParOf" srcId="{4EB0F9A0-D7A8-4E24-B9A9-8ADACC05BBF4}" destId="{81A52E86-B4F8-496C-8968-C3C6DBA26E55}" srcOrd="14" destOrd="0" presId="urn:microsoft.com/office/officeart/2005/8/layout/radial6"/>
    <dgm:cxn modelId="{30DDE32D-55B5-456A-962A-6EA473A5A51B}" type="presParOf" srcId="{4EB0F9A0-D7A8-4E24-B9A9-8ADACC05BBF4}" destId="{6A7A9355-A2FE-4930-9B1E-3127C6FE800A}" srcOrd="15" destOrd="0" presId="urn:microsoft.com/office/officeart/2005/8/layout/radial6"/>
    <dgm:cxn modelId="{7207B954-EB87-4EAE-8970-13F492D8F80F}" type="presParOf" srcId="{4EB0F9A0-D7A8-4E24-B9A9-8ADACC05BBF4}" destId="{6E8BCC69-3AB7-46AA-9D07-65DF2378A3ED}" srcOrd="16" destOrd="0" presId="urn:microsoft.com/office/officeart/2005/8/layout/radial6"/>
    <dgm:cxn modelId="{83741789-D2FF-4225-834A-BF91CADB9EC8}" type="presParOf" srcId="{4EB0F9A0-D7A8-4E24-B9A9-8ADACC05BBF4}" destId="{4D3AD5BA-93D0-4C3F-B868-B4F240CC495F}" srcOrd="17" destOrd="0" presId="urn:microsoft.com/office/officeart/2005/8/layout/radial6"/>
    <dgm:cxn modelId="{A8E1BD3E-B961-4608-AAE4-9F95FD9E6B65}" type="presParOf" srcId="{4EB0F9A0-D7A8-4E24-B9A9-8ADACC05BBF4}" destId="{8FE8039F-535C-4CA2-ADB1-3DA1BF75EE57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FA64BF-DC12-4791-9551-3616BBBCB5F6}">
      <dsp:nvSpPr>
        <dsp:cNvPr id="0" name=""/>
        <dsp:cNvSpPr/>
      </dsp:nvSpPr>
      <dsp:spPr>
        <a:xfrm>
          <a:off x="0" y="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Collecte de données (plans, facturation, production, mesures, …</a:t>
          </a:r>
          <a:endParaRPr lang="fr-FR" sz="1800" kern="1200" dirty="0"/>
        </a:p>
      </dsp:txBody>
      <dsp:txXfrm>
        <a:off x="26187" y="26187"/>
        <a:ext cx="3836467" cy="841706"/>
      </dsp:txXfrm>
    </dsp:sp>
    <dsp:sp modelId="{0EC0E2EA-FC4E-4EF5-B608-535AB0EE9812}">
      <dsp:nvSpPr>
        <dsp:cNvPr id="0" name=""/>
        <dsp:cNvSpPr/>
      </dsp:nvSpPr>
      <dsp:spPr>
        <a:xfrm>
          <a:off x="408432" y="105664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1090640"/>
            <a:satOff val="14223"/>
            <a:lumOff val="9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Construction du modèle</a:t>
          </a:r>
          <a:endParaRPr lang="fr-FR" sz="1800" kern="1200" dirty="0"/>
        </a:p>
      </dsp:txBody>
      <dsp:txXfrm>
        <a:off x="434619" y="1082827"/>
        <a:ext cx="3834841" cy="841706"/>
      </dsp:txXfrm>
    </dsp:sp>
    <dsp:sp modelId="{1D9C214D-AD19-47D7-B2D9-2B1B48EDAB7E}">
      <dsp:nvSpPr>
        <dsp:cNvPr id="0" name=""/>
        <dsp:cNvSpPr/>
      </dsp:nvSpPr>
      <dsp:spPr>
        <a:xfrm>
          <a:off x="810768" y="211328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2181281"/>
            <a:satOff val="28446"/>
            <a:lumOff val="18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Calage du modèle</a:t>
          </a:r>
          <a:endParaRPr lang="fr-FR" sz="1800" kern="1200" dirty="0"/>
        </a:p>
      </dsp:txBody>
      <dsp:txXfrm>
        <a:off x="836955" y="2139467"/>
        <a:ext cx="3840937" cy="841706"/>
      </dsp:txXfrm>
    </dsp:sp>
    <dsp:sp modelId="{CBBE5D20-6999-43B9-865D-79C3ABD259BC}">
      <dsp:nvSpPr>
        <dsp:cNvPr id="0" name=""/>
        <dsp:cNvSpPr/>
      </dsp:nvSpPr>
      <dsp:spPr>
        <a:xfrm>
          <a:off x="1219200" y="3169919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3271921"/>
            <a:satOff val="42669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Simulations (diagnostic, dimensionnement, …)</a:t>
          </a:r>
          <a:endParaRPr lang="fr-FR" sz="1800" kern="1200" dirty="0"/>
        </a:p>
      </dsp:txBody>
      <dsp:txXfrm>
        <a:off x="1245387" y="3196106"/>
        <a:ext cx="3834841" cy="841706"/>
      </dsp:txXfrm>
    </dsp:sp>
    <dsp:sp modelId="{673A413D-1008-4F02-99AA-F0D54E2FB260}">
      <dsp:nvSpPr>
        <dsp:cNvPr id="0" name=""/>
        <dsp:cNvSpPr/>
      </dsp:nvSpPr>
      <dsp:spPr>
        <a:xfrm>
          <a:off x="4295647" y="68478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4426406" y="684783"/>
        <a:ext cx="319634" cy="437317"/>
      </dsp:txXfrm>
    </dsp:sp>
    <dsp:sp modelId="{1A031AAE-0FAC-4953-AC76-9896BC421DDC}">
      <dsp:nvSpPr>
        <dsp:cNvPr id="0" name=""/>
        <dsp:cNvSpPr/>
      </dsp:nvSpPr>
      <dsp:spPr>
        <a:xfrm>
          <a:off x="4704080" y="174142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2285185"/>
            <a:satOff val="24363"/>
            <a:lumOff val="186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2285185"/>
              <a:satOff val="24363"/>
              <a:lumOff val="18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4834839" y="1741423"/>
        <a:ext cx="319634" cy="437317"/>
      </dsp:txXfrm>
    </dsp:sp>
    <dsp:sp modelId="{664B52D1-A540-4C52-AC10-45C77108EAC7}">
      <dsp:nvSpPr>
        <dsp:cNvPr id="0" name=""/>
        <dsp:cNvSpPr/>
      </dsp:nvSpPr>
      <dsp:spPr>
        <a:xfrm>
          <a:off x="5106415" y="2798064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4570369"/>
            <a:satOff val="48726"/>
            <a:lumOff val="372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4570369"/>
              <a:satOff val="48726"/>
              <a:lumOff val="37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5237174" y="2798064"/>
        <a:ext cx="319634" cy="4373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E8039F-535C-4CA2-ADB1-3DA1BF75EE57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2600000"/>
            <a:gd name="adj2" fmla="val 162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A9355-A2FE-4930-9B1E-3127C6FE800A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9000000"/>
            <a:gd name="adj2" fmla="val 126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E3CFD-A28C-4C24-A7CF-874A5E442BB4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5400000"/>
            <a:gd name="adj2" fmla="val 90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6AD12-3CA8-494C-9FBE-5B46209949CE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800000"/>
            <a:gd name="adj2" fmla="val 54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47340-D12E-4A3F-AE74-F06F893ED424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9800000"/>
            <a:gd name="adj2" fmla="val 18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9A110-6F16-4932-8398-BBE8AE9C56CE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6200000"/>
            <a:gd name="adj2" fmla="val 198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0A5F5-CC7B-446F-8533-497D8E2DCB23}">
      <dsp:nvSpPr>
        <dsp:cNvPr id="0" name=""/>
        <dsp:cNvSpPr/>
      </dsp:nvSpPr>
      <dsp:spPr>
        <a:xfrm>
          <a:off x="2412797" y="2038427"/>
          <a:ext cx="2163668" cy="2163668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200" kern="1200" dirty="0" smtClean="0"/>
            <a:t>Un nœud</a:t>
          </a:r>
          <a:endParaRPr lang="fr-FR" sz="4200" kern="1200" dirty="0"/>
        </a:p>
      </dsp:txBody>
      <dsp:txXfrm>
        <a:off x="2729659" y="2355289"/>
        <a:ext cx="1529944" cy="1529944"/>
      </dsp:txXfrm>
    </dsp:sp>
    <dsp:sp modelId="{D270A4EB-3565-415F-9C26-84A341C90A83}">
      <dsp:nvSpPr>
        <dsp:cNvPr id="0" name=""/>
        <dsp:cNvSpPr/>
      </dsp:nvSpPr>
      <dsp:spPr>
        <a:xfrm>
          <a:off x="2737347" y="1723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desserte d’abonnés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2959150" y="223526"/>
        <a:ext cx="1070961" cy="1070961"/>
      </dsp:txXfrm>
    </dsp:sp>
    <dsp:sp modelId="{B416F994-C50B-4467-8908-F06DD0D86806}">
      <dsp:nvSpPr>
        <dsp:cNvPr id="0" name=""/>
        <dsp:cNvSpPr/>
      </dsp:nvSpPr>
      <dsp:spPr>
        <a:xfrm>
          <a:off x="4782253" y="1182350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 changement de diamètre d’une conduite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5004056" y="1404153"/>
        <a:ext cx="1070961" cy="1070961"/>
      </dsp:txXfrm>
    </dsp:sp>
    <dsp:sp modelId="{748FD715-C4EA-446E-AAB5-03AABAAB7E83}">
      <dsp:nvSpPr>
        <dsp:cNvPr id="0" name=""/>
        <dsp:cNvSpPr/>
      </dsp:nvSpPr>
      <dsp:spPr>
        <a:xfrm>
          <a:off x="4782253" y="3543605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 changement de matériaux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5004056" y="3765408"/>
        <a:ext cx="1070961" cy="1070961"/>
      </dsp:txXfrm>
    </dsp:sp>
    <dsp:sp modelId="{6D8901E8-7DAA-4322-BF9B-F7749D977FF7}">
      <dsp:nvSpPr>
        <dsp:cNvPr id="0" name=""/>
        <dsp:cNvSpPr/>
      </dsp:nvSpPr>
      <dsp:spPr>
        <a:xfrm>
          <a:off x="2737347" y="4724232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intersection entre deux tronçons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2959150" y="4946035"/>
        <a:ext cx="1070961" cy="1070961"/>
      </dsp:txXfrm>
    </dsp:sp>
    <dsp:sp modelId="{629B1042-A7DD-43E0-B493-EC22064781D4}">
      <dsp:nvSpPr>
        <dsp:cNvPr id="0" name=""/>
        <dsp:cNvSpPr/>
      </dsp:nvSpPr>
      <dsp:spPr>
        <a:xfrm>
          <a:off x="692441" y="3543605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fuite localisée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914244" y="3765408"/>
        <a:ext cx="1070961" cy="1070961"/>
      </dsp:txXfrm>
    </dsp:sp>
    <dsp:sp modelId="{6E8BCC69-3AB7-46AA-9D07-65DF2378A3ED}">
      <dsp:nvSpPr>
        <dsp:cNvPr id="0" name=""/>
        <dsp:cNvSpPr/>
      </dsp:nvSpPr>
      <dsp:spPr>
        <a:xfrm>
          <a:off x="692441" y="1182350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Peut servir à la mise en place d’organes hydrauliques (pompes, vannes)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914244" y="1404153"/>
        <a:ext cx="1070961" cy="1070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01FFE-3895-4F07-899B-933BB8D9C7B5}" type="datetimeFigureOut">
              <a:rPr lang="fr-FR" smtClean="0"/>
              <a:t>14/03/2025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5FFC-B6B7-43E0-BDED-8C59B9D4E8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613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9AC98-46F6-F74F-B6B2-D63E7DB33CCE}" type="datetimeFigureOut">
              <a:rPr lang="fr-FR" smtClean="0"/>
              <a:t>14/03/2025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B3FC9-A44B-7B41-AD9C-F0FA70FEB2FC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817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482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348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020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712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8838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255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128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063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9822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864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654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6850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29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6827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790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085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1280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7787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9396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22098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2667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5012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464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1765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5133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3776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1227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9928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6906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25264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81448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834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2331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1836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3449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79393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1701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2362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6390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8144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061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331221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80853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658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0637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7877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6534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5359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6708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843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5183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6079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672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042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222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998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021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02753" y="-1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727" y="2246407"/>
            <a:ext cx="6306548" cy="1366695"/>
          </a:xfrm>
        </p:spPr>
        <p:txBody>
          <a:bodyPr anchor="ctr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0EB545E-4A0C-8465-CC95-CE6C703B5A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4171" y="4267551"/>
            <a:ext cx="5663637" cy="293885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Ajouter le nom des rédacteurs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BCC14F1-3191-D067-ACBC-FB5BCAFF29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4171" y="3758643"/>
            <a:ext cx="598805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Ajouter le sous-titre</a:t>
            </a:r>
          </a:p>
        </p:txBody>
      </p:sp>
    </p:spTree>
    <p:extLst>
      <p:ext uri="{BB962C8B-B14F-4D97-AF65-F5344CB8AC3E}">
        <p14:creationId xmlns:p14="http://schemas.microsoft.com/office/powerpoint/2010/main" val="3839133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2ED2BF-27C3-65E2-CA1F-1F118D8BF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7C1667AD-31C0-E350-A1F7-B48F51432D9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20E9750D-577A-19B4-23AB-6A12495E98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56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0FEF2A2-F895-D93C-A4A6-1C0E1C4E762F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4B0BA02-0839-1B38-5EA0-255847063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C741710-EF98-49B3-9C4D-33F4CF6FFD4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491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>
            <a:extLst>
              <a:ext uri="{FF2B5EF4-FFF2-40B4-BE49-F238E27FC236}">
                <a16:creationId xmlns:a16="http://schemas.microsoft.com/office/drawing/2014/main" id="{DB20EC04-BE55-4E81-7256-DD68908E589B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6CF578-19A6-5CD1-63B5-44833B37C9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6085972-F8C1-AA1E-C607-08C14F40BB9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518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806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37CF69-1E23-6320-EC62-146CDEEE7DB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5866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3AF63F5-4F34-FD32-773B-CCC8A4F336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BB67ACA-DE4C-7ECC-68B0-048C4759486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A175D276-7E7D-B463-1827-C71F0E59218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2868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564275AC-2EA2-530F-7FD3-9F8EE77E61D4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2560504-765C-2B47-4AD0-53897D3E9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60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116141D-AED7-6368-71DE-54892CC2C40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DEDCC5-352E-5BC0-F35D-EC6A04FC93E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7BE9280-42F3-E9EA-E0B8-8A003E21D8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319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4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9824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81A91C9-7785-6542-77EF-7AED2B9CA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186B1C-A83A-F9F4-7F52-C5EABB15A0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638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>
            <a:extLst>
              <a:ext uri="{FF2B5EF4-FFF2-40B4-BE49-F238E27FC236}">
                <a16:creationId xmlns:a16="http://schemas.microsoft.com/office/drawing/2014/main" id="{AF18F331-F87E-188C-738E-18C500E14E1F}"/>
              </a:ext>
            </a:extLst>
          </p:cNvPr>
          <p:cNvSpPr/>
          <p:nvPr userDrawn="1"/>
        </p:nvSpPr>
        <p:spPr>
          <a:xfrm>
            <a:off x="5797391" y="-455612"/>
            <a:ext cx="6400800" cy="7313612"/>
          </a:xfrm>
          <a:custGeom>
            <a:avLst/>
            <a:gdLst>
              <a:gd name="connsiteX0" fmla="*/ 6400800 w 6400800"/>
              <a:gd name="connsiteY0" fmla="*/ 0 h 7313612"/>
              <a:gd name="connsiteX1" fmla="*/ 6400800 w 6400800"/>
              <a:gd name="connsiteY1" fmla="*/ 7313612 h 7313612"/>
              <a:gd name="connsiteX2" fmla="*/ 0 w 6400800"/>
              <a:gd name="connsiteY2" fmla="*/ 7313612 h 7313612"/>
              <a:gd name="connsiteX3" fmla="*/ 6002053 w 6400800"/>
              <a:gd name="connsiteY3" fmla="*/ 455612 h 7313612"/>
              <a:gd name="connsiteX4" fmla="*/ 6394609 w 6400800"/>
              <a:gd name="connsiteY4" fmla="*/ 455612 h 7313612"/>
              <a:gd name="connsiteX5" fmla="*/ 6394609 w 6400800"/>
              <a:gd name="connsiteY5" fmla="*/ 7074 h 7313612"/>
              <a:gd name="connsiteX6" fmla="*/ 6400800 w 6400800"/>
              <a:gd name="connsiteY6" fmla="*/ 0 h 731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0800" h="7313612">
                <a:moveTo>
                  <a:pt x="6400800" y="0"/>
                </a:moveTo>
                <a:lnTo>
                  <a:pt x="6400800" y="7313612"/>
                </a:lnTo>
                <a:lnTo>
                  <a:pt x="0" y="7313612"/>
                </a:lnTo>
                <a:lnTo>
                  <a:pt x="6002053" y="455612"/>
                </a:lnTo>
                <a:lnTo>
                  <a:pt x="6394609" y="455612"/>
                </a:lnTo>
                <a:lnTo>
                  <a:pt x="6394609" y="7074"/>
                </a:lnTo>
                <a:lnTo>
                  <a:pt x="640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81481F-4A7D-C944-D941-4F4305C93F9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0019" y="1543843"/>
            <a:ext cx="4114800" cy="1885157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	Titre de la sous-partie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753FCA-CA9A-7135-0C4E-87F25A16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972F5-296B-59FB-7A0C-9326CF6D8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2B4005-34A0-FA2C-55A6-F6362DFB4361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31FDB088-C06B-349F-4362-22B244667D97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4AA0A7E-A94A-C50A-22E4-F313629D95CA}"/>
              </a:ext>
            </a:extLst>
          </p:cNvPr>
          <p:cNvSpPr txBox="1"/>
          <p:nvPr userDrawn="1"/>
        </p:nvSpPr>
        <p:spPr>
          <a:xfrm>
            <a:off x="8305800" y="4818309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4210610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536C8A2-D5E5-8A30-5AB4-CA38636F2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75FD5F8-4B95-ECD4-B466-2034992548C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D1D99128-BF0E-C7FE-4508-240373F5DF8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5475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0C5E95FA-3951-DB08-12B8-FF664739E048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41D3EC73-FC0B-0EEC-1117-EA95DC0F94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929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8FCF0CBC-EC57-B72A-8CA7-D1FEC0D3B625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6" name="Triangle rectangle 5">
              <a:extLst>
                <a:ext uri="{FF2B5EF4-FFF2-40B4-BE49-F238E27FC236}">
                  <a16:creationId xmlns:a16="http://schemas.microsoft.com/office/drawing/2014/main" id="{C12F457F-0334-F06D-84B3-5E4E1B3F91E1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671FD2-2937-3279-391D-5775C41FCBC0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5BBDF2C-7FC4-1F76-7337-B3B9BB899C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2DEA09F-A122-61E8-93D4-A418AC523D5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B03D5D47-6CCF-38EB-1D00-762CD986B1F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254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820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D5E232-F523-D468-3042-1ED476883F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37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183038-2EC6-798B-8A69-E6436A4CD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F09755-B83D-4C0A-7AF0-F8D7B9DD5E6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8328B6D6-7564-A7EF-C432-5F8E3DB577C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192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BB71166B-3EA5-C5EA-D3A7-0ACE3271A25C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BB878DD-1729-4AE5-A2A0-DA4F7405C91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AED260E2-48EA-F9D6-354E-4D9E157B34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83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2AD1169D-BD7E-5747-9AA1-4A670000AAF2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B09FA622-8727-9C36-F9BC-7A2D8766DF1C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33F1220-5DF1-822B-A3DD-A31FB13F790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4151A0F-BABE-F778-B0F4-D87AC531E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EA782C-2880-4C3D-B6FA-85CDA6F1AFE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C38958D-7AB9-2FF3-1D36-07E0CF8F250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175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6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105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0D489-D637-F2BD-6192-8A8731B5D6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944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AD44D65-0BA1-ACEC-A9D4-687A7DB7B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77517E3-CE48-371B-96B2-EC96A5328D0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E478972-E681-57A1-4598-260340A39A4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0075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B4E6842-0BEC-FFE5-327D-802287F44A27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8EAA86-06B9-C500-5936-2212474D130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A6EE5E7-88CC-3CBB-4A00-F08599731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068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F8C0B737-0BCD-17B1-DC03-C2478D36C83D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5" name="Triangle rectangle 14">
              <a:extLst>
                <a:ext uri="{FF2B5EF4-FFF2-40B4-BE49-F238E27FC236}">
                  <a16:creationId xmlns:a16="http://schemas.microsoft.com/office/drawing/2014/main" id="{DEB57E9D-126D-2974-4815-B3BB7DFB2DD7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7E7DBA7-A2C0-41E4-D294-7D24FA6A7A1E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B9D26-F434-752E-5445-98923C0DA8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9F8F67E-C2D2-82E7-2CD7-EFD31BED46F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27E8269-7E32-11F0-A3FA-9ED09684805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9980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remerci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43942" y="0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9727" y="2561550"/>
            <a:ext cx="6431920" cy="1366695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TEXTE DU DOCUMENT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70A0E39-5861-88C6-1C76-309B73292F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727" y="5117363"/>
            <a:ext cx="2222500" cy="1175768"/>
          </a:xfrm>
        </p:spPr>
        <p:txBody>
          <a:bodyPr>
            <a:normAutofit/>
          </a:bodyPr>
          <a:lstStyle>
            <a:lvl1pPr marL="0" indent="0">
              <a:buNone/>
              <a:defRPr sz="16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Insérez les coordonnées de contact</a:t>
            </a:r>
          </a:p>
        </p:txBody>
      </p:sp>
    </p:spTree>
    <p:extLst>
      <p:ext uri="{BB962C8B-B14F-4D97-AF65-F5344CB8AC3E}">
        <p14:creationId xmlns:p14="http://schemas.microsoft.com/office/powerpoint/2010/main" val="279174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CBFDA58-E13A-4BE1-9B18-5B052933D2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193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A50B563-B4C3-70B8-E39C-41E04237C10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D89B95-BA33-AF8B-EFB5-31150A21833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56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0A8EAA5-E042-468D-83AD-59CFE34F2A2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6402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67014AD-3011-E636-C559-3FB24DA0E6C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9277D6D-1931-5755-75A1-CFBA84F8CC9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48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2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280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3D01515-6ED2-57D2-37DA-C9C7B262BA9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08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F3C376A-47B8-B65B-5831-02273909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45FF2C-2535-5DB9-A0CF-B915F4A1D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fr-FR" dirty="0"/>
              <a:t>Cliquez pour modifier les styles du texte du masque</a:t>
            </a:r>
          </a:p>
          <a:p>
            <a:pPr lvl="2"/>
            <a:r>
              <a:rPr lang="fr-FR" dirty="0"/>
              <a:t>Puce 2</a:t>
            </a:r>
          </a:p>
          <a:p>
            <a:pPr lvl="3"/>
            <a:r>
              <a:rPr lang="fr-FR" dirty="0"/>
              <a:t>Puce 3</a:t>
            </a:r>
          </a:p>
          <a:p>
            <a:pPr lvl="4"/>
            <a:r>
              <a:rPr lang="fr-FR" dirty="0"/>
              <a:t>Puce 4</a:t>
            </a:r>
          </a:p>
          <a:p>
            <a:pPr lvl="0"/>
            <a:endParaRPr lang="fr-FR" dirty="0"/>
          </a:p>
          <a:p>
            <a:pPr lvl="4"/>
            <a:endParaRPr lang="fr-FR" dirty="0"/>
          </a:p>
          <a:p>
            <a:pPr lvl="0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167A11-31E7-D2A4-088E-A30D99AA7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4C5A34-CEE0-063C-B1A0-B7E34723F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5FDE7C-DA3B-FC45-139B-CC98B57A8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49B3A-A6E5-1348-B869-027A9824E4F8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00" y="6369825"/>
            <a:ext cx="92229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3" r:id="rId4"/>
    <p:sldLayoutId id="2147483679" r:id="rId5"/>
    <p:sldLayoutId id="2147483674" r:id="rId6"/>
    <p:sldLayoutId id="2147483680" r:id="rId7"/>
    <p:sldLayoutId id="2147483661" r:id="rId8"/>
    <p:sldLayoutId id="2147483681" r:id="rId9"/>
    <p:sldLayoutId id="2147483683" r:id="rId10"/>
    <p:sldLayoutId id="2147483682" r:id="rId11"/>
    <p:sldLayoutId id="2147483684" r:id="rId12"/>
    <p:sldLayoutId id="2147483675" r:id="rId13"/>
    <p:sldLayoutId id="2147483685" r:id="rId14"/>
    <p:sldLayoutId id="2147483687" r:id="rId15"/>
    <p:sldLayoutId id="2147483686" r:id="rId16"/>
    <p:sldLayoutId id="2147483688" r:id="rId17"/>
    <p:sldLayoutId id="2147483663" r:id="rId18"/>
    <p:sldLayoutId id="2147483689" r:id="rId19"/>
    <p:sldLayoutId id="2147483691" r:id="rId20"/>
    <p:sldLayoutId id="2147483690" r:id="rId21"/>
    <p:sldLayoutId id="2147483692" r:id="rId22"/>
    <p:sldLayoutId id="2147483671" r:id="rId23"/>
    <p:sldLayoutId id="2147483693" r:id="rId24"/>
    <p:sldLayoutId id="2147483695" r:id="rId25"/>
    <p:sldLayoutId id="2147483694" r:id="rId26"/>
    <p:sldLayoutId id="2147483696" r:id="rId27"/>
    <p:sldLayoutId id="2147483676" r:id="rId28"/>
    <p:sldLayoutId id="2147483697" r:id="rId29"/>
    <p:sldLayoutId id="2147483699" r:id="rId30"/>
    <p:sldLayoutId id="2147483698" r:id="rId31"/>
    <p:sldLayoutId id="2147483700" r:id="rId32"/>
    <p:sldLayoutId id="2147483664" r:id="rId3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284400" indent="-2857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6"/>
        </a:buBlip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1600" indent="-2304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&gt;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4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98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-"/>
        <a:defRPr sz="1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89608E-058C-FC8A-AEE0-A536487F3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171" y="2372471"/>
            <a:ext cx="6313416" cy="1366695"/>
          </a:xfrm>
        </p:spPr>
        <p:txBody>
          <a:bodyPr>
            <a:noAutofit/>
          </a:bodyPr>
          <a:lstStyle/>
          <a:p>
            <a:r>
              <a:rPr lang="fr-FR" sz="3600" dirty="0" smtClean="0"/>
              <a:t>FORMATION EPANET </a:t>
            </a:r>
            <a:br>
              <a:rPr lang="fr-FR" sz="3600" dirty="0" smtClean="0"/>
            </a:br>
            <a:r>
              <a:rPr lang="fr-FR" sz="2000" dirty="0" smtClean="0"/>
              <a:t>17 AU 18 MARS 2025</a:t>
            </a:r>
            <a:endParaRPr lang="fr-FR" sz="2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3E4712D-CB56-26EB-894E-16FEDB7E4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171" y="4197927"/>
            <a:ext cx="5663637" cy="1035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200"/>
              </a:spcAft>
            </a:pPr>
            <a:r>
              <a:rPr lang="fr-FR" sz="1100" b="1" dirty="0" smtClean="0"/>
              <a:t>Marion </a:t>
            </a:r>
            <a:r>
              <a:rPr lang="fr-FR" sz="1100" b="1" dirty="0"/>
              <a:t>BLAVET</a:t>
            </a:r>
            <a:r>
              <a:rPr lang="fr-FR" sz="1100" dirty="0"/>
              <a:t>, Chef de projet au Service Hydraulique - Cabinet MERLIN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dirty="0"/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sz="110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31BCB3-AB17-F9D7-A1C4-0A361AA80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15188" y="3555332"/>
            <a:ext cx="5979361" cy="544395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Technique de base avancées pour la modélisation et le calage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9030" y="1086904"/>
            <a:ext cx="5216490" cy="671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9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1900" dirty="0" smtClean="0">
                <a:solidFill>
                  <a:schemeClr val="accent6"/>
                </a:solidFill>
                <a:ea typeface="+mj-ea"/>
              </a:rPr>
              <a:t>mailles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Bases théoriques de la </a:t>
            </a:r>
            <a:r>
              <a:rPr lang="fr-FR" cap="all" dirty="0" smtClean="0"/>
              <a:t>modélisation</a:t>
            </a:r>
            <a:endParaRPr lang="fr-FR" cap="all" dirty="0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533230" y="1692192"/>
            <a:ext cx="2362200" cy="1295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Line 7"/>
          <p:cNvSpPr>
            <a:spLocks noChangeShapeType="1"/>
          </p:cNvSpPr>
          <p:nvPr/>
        </p:nvSpPr>
        <p:spPr bwMode="auto">
          <a:xfrm flipH="1">
            <a:off x="2780630" y="2301792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>
            <a:off x="6895430" y="2301792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2704430" y="2225592"/>
            <a:ext cx="152400" cy="1524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8571830" y="2225592"/>
            <a:ext cx="152400" cy="1524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628230" y="1768392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/>
              <a:t>A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8419430" y="1768392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/>
              <a:t>B</a:t>
            </a: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>
            <a:off x="3161630" y="27589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5295230" y="33685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>
            <a:off x="7352630" y="26065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>
            <a:off x="5295230" y="15397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3314030" y="2911392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5371430" y="1173079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  <a:r>
              <a:rPr lang="fr-FR" baseline="-2500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5371430" y="3292392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  <a:r>
              <a:rPr lang="fr-FR" baseline="-2500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>
            <a:off x="7428830" y="2682792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5295230" y="1692192"/>
            <a:ext cx="1143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400"/>
              <a:t>(L</a:t>
            </a:r>
            <a:r>
              <a:rPr lang="fr-FR" sz="1400" baseline="-25000"/>
              <a:t>1</a:t>
            </a:r>
            <a:r>
              <a:rPr lang="fr-FR" sz="1400"/>
              <a:t>, </a:t>
            </a:r>
            <a:r>
              <a:rPr lang="fr-FR" sz="1400">
                <a:sym typeface="Symbol" pitchFamily="18" charset="2"/>
              </a:rPr>
              <a:t></a:t>
            </a:r>
            <a:r>
              <a:rPr lang="fr-FR" sz="1400" baseline="-25000">
                <a:sym typeface="Symbol" pitchFamily="18" charset="2"/>
              </a:rPr>
              <a:t>1</a:t>
            </a:r>
            <a:r>
              <a:rPr lang="fr-FR" sz="1400">
                <a:sym typeface="Symbol" pitchFamily="18" charset="2"/>
              </a:rPr>
              <a:t>, K</a:t>
            </a:r>
            <a:r>
              <a:rPr lang="fr-FR" sz="1400" baseline="-25000">
                <a:sym typeface="Symbol" pitchFamily="18" charset="2"/>
              </a:rPr>
              <a:t>1</a:t>
            </a:r>
            <a:r>
              <a:rPr lang="fr-FR" sz="1400">
                <a:sym typeface="Symbol" pitchFamily="18" charset="2"/>
              </a:rPr>
              <a:t>)</a:t>
            </a: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5295230" y="2987592"/>
            <a:ext cx="1066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400"/>
              <a:t>(L</a:t>
            </a:r>
            <a:r>
              <a:rPr lang="fr-FR" sz="1400" baseline="-25000"/>
              <a:t>2</a:t>
            </a:r>
            <a:r>
              <a:rPr lang="fr-FR" sz="1400"/>
              <a:t>, </a:t>
            </a:r>
            <a:r>
              <a:rPr lang="fr-FR" sz="1400">
                <a:sym typeface="Symbol" pitchFamily="18" charset="2"/>
              </a:rPr>
              <a:t></a:t>
            </a:r>
            <a:r>
              <a:rPr lang="fr-FR" sz="1400" baseline="-25000">
                <a:sym typeface="Symbol" pitchFamily="18" charset="2"/>
              </a:rPr>
              <a:t>2</a:t>
            </a:r>
            <a:r>
              <a:rPr lang="fr-FR" sz="1400">
                <a:sym typeface="Symbol" pitchFamily="18" charset="2"/>
              </a:rPr>
              <a:t>, K</a:t>
            </a:r>
            <a:r>
              <a:rPr lang="fr-FR" sz="1400" baseline="-25000">
                <a:sym typeface="Symbol" pitchFamily="18" charset="2"/>
              </a:rPr>
              <a:t>2</a:t>
            </a:r>
            <a:r>
              <a:rPr lang="fr-FR" sz="1400">
                <a:sym typeface="Symbol" pitchFamily="18" charset="2"/>
              </a:rPr>
              <a:t>)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409030" y="4278680"/>
            <a:ext cx="60198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900" b="0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Equations :</a:t>
            </a:r>
          </a:p>
          <a:p>
            <a:pPr eaLnBrk="1" hangingPunct="1"/>
            <a:r>
              <a:rPr lang="fr-FR" sz="1600" dirty="0"/>
              <a:t>Q = Q</a:t>
            </a:r>
            <a:r>
              <a:rPr lang="fr-FR" sz="1600" baseline="-25000" dirty="0"/>
              <a:t>1</a:t>
            </a:r>
            <a:r>
              <a:rPr lang="fr-FR" sz="1600" dirty="0"/>
              <a:t> + Q</a:t>
            </a:r>
            <a:r>
              <a:rPr lang="fr-FR" sz="1600" baseline="-25000" dirty="0"/>
              <a:t>2</a:t>
            </a:r>
          </a:p>
          <a:p>
            <a:pPr eaLnBrk="1" hangingPunct="1"/>
            <a:r>
              <a:rPr lang="fr-FR" sz="1600" dirty="0"/>
              <a:t>H</a:t>
            </a:r>
            <a:r>
              <a:rPr lang="fr-FR" sz="1600" baseline="-25000" dirty="0"/>
              <a:t>A</a:t>
            </a:r>
            <a:r>
              <a:rPr lang="fr-FR" sz="1600" dirty="0"/>
              <a:t> = H</a:t>
            </a:r>
            <a:r>
              <a:rPr lang="fr-FR" sz="1600" baseline="-25000" dirty="0"/>
              <a:t>B</a:t>
            </a:r>
            <a:r>
              <a:rPr lang="fr-FR" sz="1600" dirty="0"/>
              <a:t> +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1</a:t>
            </a:r>
            <a:r>
              <a:rPr lang="fr-FR" sz="1600" dirty="0"/>
              <a:t> = H</a:t>
            </a:r>
            <a:r>
              <a:rPr lang="fr-FR" sz="1600" baseline="-25000" dirty="0"/>
              <a:t>B</a:t>
            </a:r>
            <a:r>
              <a:rPr lang="fr-FR" sz="1600" dirty="0"/>
              <a:t> +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2</a:t>
            </a:r>
            <a:r>
              <a:rPr lang="fr-FR" sz="1600" dirty="0"/>
              <a:t>  </a:t>
            </a:r>
            <a:r>
              <a:rPr lang="fr-FR" sz="1600" dirty="0">
                <a:sym typeface="Wingdings" pitchFamily="2" charset="2"/>
              </a:rPr>
              <a:t> </a:t>
            </a:r>
            <a:r>
              <a:rPr lang="fr-FR" sz="1600" dirty="0"/>
              <a:t>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1</a:t>
            </a:r>
            <a:r>
              <a:rPr lang="fr-FR" sz="1600" dirty="0"/>
              <a:t> -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2</a:t>
            </a:r>
            <a:r>
              <a:rPr lang="fr-FR" sz="1600" dirty="0"/>
              <a:t>  = 0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470854" y="4742216"/>
            <a:ext cx="1728000" cy="4824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63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129" y="1173079"/>
            <a:ext cx="8607552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 smtClean="0"/>
              <a:t>Plans </a:t>
            </a:r>
            <a:r>
              <a:rPr lang="fr-FR" dirty="0"/>
              <a:t>de réseaux À JOUR (Diamètres, tracé, longueurs) –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Réservoirs (Cote radiers, TP, Type d’Alimentation)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Pompages (Nombre de pompes, type et modèle)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vannes (Vannes fermées, Stabilisateurs de pression)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Données de Production (Volumes annuels, pointe journalière, rendement, volumes par secteur)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Données de Consommation (densité et répartition géographique, nombre ou consommation moyenne, dotation moyenne)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Topographie (Réseau, abonnés, ouvrages)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Données indispensables a la modélisation</a:t>
            </a:r>
            <a:endParaRPr lang="fr-FR" cap="all" dirty="0"/>
          </a:p>
        </p:txBody>
      </p:sp>
      <p:pic>
        <p:nvPicPr>
          <p:cNvPr id="17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5"/>
          <a:stretch/>
        </p:blipFill>
        <p:spPr bwMode="auto">
          <a:xfrm>
            <a:off x="4604733" y="3946531"/>
            <a:ext cx="4386868" cy="23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6464" y="1756506"/>
            <a:ext cx="3078480" cy="399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20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Bilan besoins ressources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Compteurs de sectorisation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Campagne de mesure (comptage de production et de secteur, marnage des réservoirs, pression en réseau</a:t>
            </a:r>
            <a:r>
              <a:rPr lang="fr-FR" dirty="0" smtClean="0"/>
              <a:t>)</a:t>
            </a: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Données préférables a la modélisation</a:t>
            </a:r>
            <a:endParaRPr lang="fr-FR" cap="all" dirty="0"/>
          </a:p>
        </p:txBody>
      </p:sp>
      <p:pic>
        <p:nvPicPr>
          <p:cNvPr id="12" name="Imag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39851" y="2705894"/>
            <a:ext cx="6278880" cy="3484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842" y="3395472"/>
            <a:ext cx="6400876" cy="32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76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0" t="42377" r="2499" b="19380"/>
          <a:stretch>
            <a:fillRect/>
          </a:stretch>
        </p:blipFill>
        <p:spPr bwMode="auto">
          <a:xfrm>
            <a:off x="4941890" y="2552045"/>
            <a:ext cx="2275992" cy="221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07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50100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2200" dirty="0">
                <a:solidFill>
                  <a:schemeClr val="accent6"/>
                </a:solidFill>
                <a:ea typeface="+mj-ea"/>
              </a:rPr>
              <a:t>EPA : </a:t>
            </a:r>
          </a:p>
          <a:p>
            <a:endParaRPr lang="fr-FR" sz="1900" dirty="0"/>
          </a:p>
          <a:p>
            <a:r>
              <a:rPr lang="fr-FR" sz="1900" dirty="0"/>
              <a:t>US EPA : « Environnement Protection Agency »</a:t>
            </a:r>
          </a:p>
          <a:p>
            <a:pPr lvl="1"/>
            <a:r>
              <a:rPr lang="fr-FR" sz="1900" dirty="0"/>
              <a:t>Technique</a:t>
            </a:r>
          </a:p>
          <a:p>
            <a:pPr lvl="1"/>
            <a:r>
              <a:rPr lang="fr-FR" sz="1900" dirty="0"/>
              <a:t>Surveillance</a:t>
            </a:r>
          </a:p>
          <a:p>
            <a:pPr lvl="1"/>
            <a:r>
              <a:rPr lang="fr-FR" sz="1900" dirty="0"/>
              <a:t>Normatif</a:t>
            </a:r>
          </a:p>
          <a:p>
            <a:endParaRPr lang="fr-FR" sz="1900" dirty="0"/>
          </a:p>
          <a:p>
            <a:r>
              <a:rPr lang="fr-FR" sz="1900" dirty="0"/>
              <a:t>Statut : Agence indépendante du gouvernement</a:t>
            </a:r>
          </a:p>
          <a:p>
            <a:endParaRPr lang="fr-FR" sz="1900" dirty="0"/>
          </a:p>
          <a:p>
            <a:r>
              <a:rPr lang="fr-FR" sz="1900" dirty="0"/>
              <a:t>Champs d’action : Environnement (17000 personnes)</a:t>
            </a:r>
          </a:p>
          <a:p>
            <a:pPr lvl="1"/>
            <a:r>
              <a:rPr lang="fr-FR" sz="1900" dirty="0"/>
              <a:t>Air</a:t>
            </a:r>
          </a:p>
          <a:p>
            <a:pPr lvl="1"/>
            <a:r>
              <a:rPr lang="fr-FR" sz="1900" dirty="0"/>
              <a:t>Eau (AEP, Assainissement, Inondations)</a:t>
            </a:r>
          </a:p>
          <a:p>
            <a:pPr lvl="1"/>
            <a:r>
              <a:rPr lang="fr-FR" sz="1900" dirty="0"/>
              <a:t>Sols</a:t>
            </a:r>
          </a:p>
          <a:p>
            <a:pPr lvl="1"/>
            <a:r>
              <a:rPr lang="fr-FR" sz="1900" dirty="0"/>
              <a:t>Changement Climatique</a:t>
            </a:r>
          </a:p>
          <a:p>
            <a:pPr lvl="1"/>
            <a:r>
              <a:rPr lang="fr-FR" sz="1900" dirty="0"/>
              <a:t>Santé</a:t>
            </a:r>
          </a:p>
          <a:p>
            <a:pPr lvl="1"/>
            <a:r>
              <a:rPr lang="fr-FR" sz="1900" dirty="0"/>
              <a:t>…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0" t="42377" r="2499" b="19380"/>
          <a:stretch>
            <a:fillRect/>
          </a:stretch>
        </p:blipFill>
        <p:spPr bwMode="auto">
          <a:xfrm>
            <a:off x="9066930" y="904384"/>
            <a:ext cx="17526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382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EPANET est un logiciel (fonctionnant sous Windows) ….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3C3C3B"/>
                </a:solidFill>
              </a:rPr>
              <a:t>	EPA </a:t>
            </a:r>
            <a:r>
              <a:rPr lang="fr-FR" dirty="0">
                <a:solidFill>
                  <a:srgbClr val="3C3C3B"/>
                </a:solidFill>
              </a:rPr>
              <a:t>+ net (réseau) = EPANET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 smtClean="0"/>
              <a:t>Permettant </a:t>
            </a:r>
            <a:r>
              <a:rPr lang="fr-FR" dirty="0"/>
              <a:t>de calculer les caractéristiques hydrauliques et de qualité d’eau (vitesses ou débits, pressions ou charges, concentrations ou temps de séjour)…..</a:t>
            </a:r>
          </a:p>
          <a:p>
            <a:r>
              <a:rPr lang="fr-FR" dirty="0" smtClean="0"/>
              <a:t>D’un </a:t>
            </a:r>
            <a:r>
              <a:rPr lang="fr-FR" dirty="0"/>
              <a:t>réseau en charge (pas hydraulique à surface libre comme une rivière ou un canal)…..</a:t>
            </a:r>
          </a:p>
          <a:p>
            <a:r>
              <a:rPr lang="fr-FR" dirty="0" smtClean="0"/>
              <a:t>Son </a:t>
            </a:r>
            <a:r>
              <a:rPr lang="fr-FR" dirty="0"/>
              <a:t>mode de résolution permet des calculs pour des réseaux maillés (pas uniquement ramifiés)….</a:t>
            </a:r>
          </a:p>
          <a:p>
            <a:r>
              <a:rPr lang="fr-FR" dirty="0" smtClean="0"/>
              <a:t>et </a:t>
            </a:r>
            <a:r>
              <a:rPr lang="fr-FR" dirty="0"/>
              <a:t>des simulations dynamiques pour tout les paramètres (variation dans le temps)…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 smtClean="0"/>
              <a:t>MAIS </a:t>
            </a:r>
            <a:r>
              <a:rPr lang="fr-FR" dirty="0"/>
              <a:t>ne permet pas d’illustrer les phénomènes transitoires (pas d’onde comme les coup de bélier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63848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avantages d’EPANET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Gratuit, Libre et Ouvert</a:t>
            </a:r>
          </a:p>
          <a:p>
            <a:r>
              <a:rPr lang="fr-FR" dirty="0" smtClean="0"/>
              <a:t>Simple</a:t>
            </a:r>
            <a:endParaRPr lang="fr-FR" dirty="0"/>
          </a:p>
          <a:p>
            <a:r>
              <a:rPr lang="fr-FR" dirty="0" smtClean="0"/>
              <a:t>Rapide </a:t>
            </a:r>
            <a:r>
              <a:rPr lang="fr-FR" dirty="0"/>
              <a:t>et peu gourmand</a:t>
            </a:r>
          </a:p>
          <a:p>
            <a:r>
              <a:rPr lang="fr-FR" dirty="0" smtClean="0"/>
              <a:t>Puissant</a:t>
            </a:r>
            <a:endParaRPr lang="fr-FR" dirty="0"/>
          </a:p>
          <a:p>
            <a:r>
              <a:rPr lang="fr-FR" dirty="0" smtClean="0"/>
              <a:t>Largement </a:t>
            </a:r>
            <a:r>
              <a:rPr lang="fr-FR" dirty="0"/>
              <a:t>déployé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543993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Comparatif avec d’autres logiciels du marché </a:t>
            </a:r>
          </a:p>
        </p:txBody>
      </p:sp>
      <p:sp>
        <p:nvSpPr>
          <p:cNvPr id="4" name="Forme libre 3"/>
          <p:cNvSpPr/>
          <p:nvPr/>
        </p:nvSpPr>
        <p:spPr>
          <a:xfrm>
            <a:off x="3749929" y="1669192"/>
            <a:ext cx="1841133" cy="1841224"/>
          </a:xfrm>
          <a:custGeom>
            <a:avLst/>
            <a:gdLst>
              <a:gd name="connsiteX0" fmla="*/ 0 w 1841133"/>
              <a:gd name="connsiteY0" fmla="*/ 920612 h 1841224"/>
              <a:gd name="connsiteX1" fmla="*/ 920567 w 1841133"/>
              <a:gd name="connsiteY1" fmla="*/ 0 h 1841224"/>
              <a:gd name="connsiteX2" fmla="*/ 1841134 w 1841133"/>
              <a:gd name="connsiteY2" fmla="*/ 920612 h 1841224"/>
              <a:gd name="connsiteX3" fmla="*/ 920567 w 1841133"/>
              <a:gd name="connsiteY3" fmla="*/ 1841224 h 1841224"/>
              <a:gd name="connsiteX4" fmla="*/ 0 w 1841133"/>
              <a:gd name="connsiteY4" fmla="*/ 920612 h 184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1133" h="1841224">
                <a:moveTo>
                  <a:pt x="0" y="920612"/>
                </a:moveTo>
                <a:cubicBezTo>
                  <a:pt x="0" y="412172"/>
                  <a:pt x="412152" y="0"/>
                  <a:pt x="920567" y="0"/>
                </a:cubicBezTo>
                <a:cubicBezTo>
                  <a:pt x="1428982" y="0"/>
                  <a:pt x="1841134" y="412172"/>
                  <a:pt x="1841134" y="920612"/>
                </a:cubicBezTo>
                <a:cubicBezTo>
                  <a:pt x="1841134" y="1429052"/>
                  <a:pt x="1428982" y="1841224"/>
                  <a:pt x="920567" y="1841224"/>
                </a:cubicBezTo>
                <a:cubicBezTo>
                  <a:pt x="412152" y="1841224"/>
                  <a:pt x="0" y="1429052"/>
                  <a:pt x="0" y="920612"/>
                </a:cubicBezTo>
                <a:close/>
              </a:path>
            </a:pathLst>
          </a:custGeom>
          <a:solidFill>
            <a:srgbClr val="4F81BD"/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782" tIns="318796" rIns="318782" bIns="318796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dirty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principaux logiciels</a:t>
            </a:r>
          </a:p>
        </p:txBody>
      </p:sp>
      <p:sp>
        <p:nvSpPr>
          <p:cNvPr id="7" name="Arc plein 6"/>
          <p:cNvSpPr/>
          <p:nvPr/>
        </p:nvSpPr>
        <p:spPr>
          <a:xfrm>
            <a:off x="2800483" y="645473"/>
            <a:ext cx="3711421" cy="3868931"/>
          </a:xfrm>
          <a:prstGeom prst="blockArc">
            <a:avLst>
              <a:gd name="adj1" fmla="val 17527788"/>
              <a:gd name="adj2" fmla="val 4119114"/>
              <a:gd name="adj3" fmla="val 575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Rectangle à coins arrondis 7"/>
          <p:cNvSpPr/>
          <p:nvPr/>
        </p:nvSpPr>
        <p:spPr>
          <a:xfrm>
            <a:off x="5381605" y="971624"/>
            <a:ext cx="1289698" cy="986577"/>
          </a:xfrm>
          <a:prstGeom prst="round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orme libre 8"/>
          <p:cNvSpPr/>
          <p:nvPr/>
        </p:nvSpPr>
        <p:spPr>
          <a:xfrm>
            <a:off x="6594417" y="987486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5762814" y="2094001"/>
            <a:ext cx="1289698" cy="986577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000" r="-11000"/>
            </a:stretch>
          </a:blip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orme libre 10"/>
          <p:cNvSpPr/>
          <p:nvPr/>
        </p:nvSpPr>
        <p:spPr>
          <a:xfrm>
            <a:off x="6981126" y="2107929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/>
          </a:p>
        </p:txBody>
      </p:sp>
      <p:sp>
        <p:nvSpPr>
          <p:cNvPr id="12" name="Forme libre 11"/>
          <p:cNvSpPr/>
          <p:nvPr/>
        </p:nvSpPr>
        <p:spPr>
          <a:xfrm>
            <a:off x="6594417" y="3252359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/>
          </a:p>
        </p:txBody>
      </p:sp>
      <p:sp>
        <p:nvSpPr>
          <p:cNvPr id="13" name="Forme libre 12"/>
          <p:cNvSpPr/>
          <p:nvPr/>
        </p:nvSpPr>
        <p:spPr>
          <a:xfrm>
            <a:off x="6701811" y="1034026"/>
            <a:ext cx="4924131" cy="646331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gratuit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Format de fichier très simple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Possibilité de travailler avec de gros modèles (+ 10 000 nœuds)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4" name="Forme libre 13"/>
          <p:cNvSpPr/>
          <p:nvPr/>
        </p:nvSpPr>
        <p:spPr>
          <a:xfrm>
            <a:off x="7083048" y="2158918"/>
            <a:ext cx="4778026" cy="662660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Gratuit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Nombreux outils d’import/Export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Interface lente pour les gros modèles (plus de 2 000 nœuds)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5" name="Forme libre 14"/>
          <p:cNvSpPr/>
          <p:nvPr/>
        </p:nvSpPr>
        <p:spPr>
          <a:xfrm>
            <a:off x="6701811" y="3232240"/>
            <a:ext cx="4993799" cy="646331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Payant (entre 2 500 et 5 000 €)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Logiciel qui s’intègre totalement à ARCGIS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Outils de saisie poussés, mais nécessite un ordinateur puissant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420983" y="4305563"/>
            <a:ext cx="702047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01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573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fr-FR" sz="1800" b="1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Remarques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Liste non exhaustive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Insertion du fond de plan possible sur les trois logiciels</a:t>
            </a:r>
            <a:endParaRPr lang="fr-FR" sz="1400" b="1" dirty="0" smtClean="0">
              <a:solidFill>
                <a:srgbClr val="0066CC"/>
              </a:solidFill>
              <a:latin typeface="Arial Unicode MS" pitchFamily="34" charset="-128"/>
              <a:cs typeface="Times New Roman" pitchFamily="18" charset="0"/>
            </a:endParaRP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Chaque logiciel a ses avantages et ses inconvénients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Tout dépend de l’objectif de la modélisation</a:t>
            </a:r>
            <a:endParaRPr lang="fr-FR" sz="1400" dirty="0">
              <a:solidFill>
                <a:srgbClr val="0066CC"/>
              </a:solidFill>
              <a:latin typeface="Arial Unicode MS" pitchFamily="34" charset="-128"/>
              <a:cs typeface="Times New Roman" pitchFamily="18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915517" y="5761444"/>
            <a:ext cx="618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EPANET = Logiciel adapté aux gros modèles</a:t>
            </a:r>
            <a:endParaRPr lang="fr-FR" b="1" dirty="0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773" y="3224960"/>
            <a:ext cx="1327617" cy="781819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  <a:ln w="15875">
            <a:solidFill>
              <a:schemeClr val="tx1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635634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Version d’EPANET </a:t>
            </a:r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593819"/>
              </p:ext>
            </p:extLst>
          </p:nvPr>
        </p:nvGraphicFramePr>
        <p:xfrm>
          <a:off x="1496776" y="1461226"/>
          <a:ext cx="8640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Version en anglais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Version</a:t>
                      </a:r>
                      <a:r>
                        <a:rPr lang="fr-FR" sz="2000" baseline="0" dirty="0" smtClean="0"/>
                        <a:t> en français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Dernière MAJ (version 2.2) : 2020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Date de 2003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Plus stable, particulièrement avec les stabilisateurs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Instable dans certains cas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Paramètres pour les</a:t>
                      </a:r>
                      <a:r>
                        <a:rPr lang="fr-FR" sz="2000" baseline="0" dirty="0" smtClean="0"/>
                        <a:t> simulations complexes (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MAXCHECK et CHECKFREQ)</a:t>
                      </a:r>
                      <a:endParaRPr lang="fr-F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Plus de caractères</a:t>
                      </a:r>
                      <a:r>
                        <a:rPr lang="fr-FR" sz="2000" baseline="0" dirty="0" smtClean="0"/>
                        <a:t> sur les nœuds, tronçons et patterns</a:t>
                      </a:r>
                      <a:endParaRPr lang="fr-F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ZoneTexte 19"/>
          <p:cNvSpPr txBox="1"/>
          <p:nvPr/>
        </p:nvSpPr>
        <p:spPr>
          <a:xfrm>
            <a:off x="1313896" y="5090976"/>
            <a:ext cx="8382826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Version anglaise obligatoire.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2400" b="1" dirty="0">
              <a:solidFill>
                <a:srgbClr val="00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304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5039737" y="2220688"/>
            <a:ext cx="2450061" cy="2160323"/>
            <a:chOff x="911151" y="2262448"/>
            <a:chExt cx="3261912" cy="2876166"/>
          </a:xfrm>
        </p:grpSpPr>
        <p:sp>
          <p:nvSpPr>
            <p:cNvPr id="7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9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0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11" name="Rectangle 21"/>
          <p:cNvSpPr/>
          <p:nvPr/>
        </p:nvSpPr>
        <p:spPr>
          <a:xfrm rot="18900000">
            <a:off x="4456278" y="2509369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22"/>
          <p:cNvSpPr/>
          <p:nvPr/>
        </p:nvSpPr>
        <p:spPr>
          <a:xfrm rot="2149474">
            <a:off x="6272501" y="2218733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 rot="20890343">
            <a:off x="5079760" y="2578598"/>
            <a:ext cx="2260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Petit préalable à la pratique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8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138" y="2482974"/>
            <a:ext cx="10111353" cy="569209"/>
          </a:xfrm>
        </p:spPr>
        <p:txBody>
          <a:bodyPr>
            <a:normAutofit/>
          </a:bodyPr>
          <a:lstStyle/>
          <a:p>
            <a:r>
              <a:rPr lang="fr-FR" dirty="0" smtClean="0"/>
              <a:t>Plan de formation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527311"/>
            <a:ext cx="8572383" cy="775314"/>
          </a:xfrm>
        </p:spPr>
        <p:txBody>
          <a:bodyPr/>
          <a:lstStyle/>
          <a:p>
            <a:r>
              <a:rPr lang="fr-FR" dirty="0" smtClean="0"/>
              <a:t>Pris en main du logiciel EPANET</a:t>
            </a:r>
          </a:p>
          <a:p>
            <a:r>
              <a:rPr lang="fr-FR" dirty="0" smtClean="0"/>
              <a:t>Compréhension du principe de calage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1374138" y="9581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Objectif</a:t>
            </a:r>
            <a:endParaRPr lang="fr-FR" cap="all" dirty="0"/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221740" y="3233764"/>
            <a:ext cx="8572383" cy="2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1800" dirty="0" smtClean="0"/>
              <a:t>Rappel des objectifs </a:t>
            </a:r>
            <a:r>
              <a:rPr lang="fr-FR" sz="1800" dirty="0"/>
              <a:t>et intérêts de la modélisation AEP</a:t>
            </a:r>
          </a:p>
          <a:p>
            <a:pPr lvl="1"/>
            <a:r>
              <a:rPr lang="fr-FR" sz="1800" dirty="0"/>
              <a:t>Construction d’un modèle EPANET</a:t>
            </a:r>
          </a:p>
          <a:p>
            <a:pPr lvl="1"/>
            <a:r>
              <a:rPr lang="fr-FR" sz="1800" dirty="0"/>
              <a:t>Utilisations avancées</a:t>
            </a:r>
          </a:p>
          <a:p>
            <a:pPr lvl="1"/>
            <a:r>
              <a:rPr lang="fr-FR" sz="1800" dirty="0" smtClean="0"/>
              <a:t>Calage </a:t>
            </a:r>
            <a:r>
              <a:rPr lang="fr-FR" sz="1800" dirty="0"/>
              <a:t>d’un modèle EPANET</a:t>
            </a:r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55379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83" y="1417728"/>
            <a:ext cx="4751040" cy="514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3282696" y="2447544"/>
            <a:ext cx="3608040" cy="2819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812424" y="3269299"/>
            <a:ext cx="12614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sz="1200" dirty="0">
                <a:solidFill>
                  <a:srgbClr val="FF0000"/>
                </a:solidFill>
              </a:rPr>
              <a:t>Barre de « navigation »</a:t>
            </a: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7016496" y="1777768"/>
            <a:ext cx="831027" cy="151216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282696" y="3819144"/>
            <a:ext cx="3733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Espace de travail et de visualisation du réseau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 flipV="1">
            <a:off x="7682824" y="2640698"/>
            <a:ext cx="576064" cy="5715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2596896" y="913672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Barre des menus</a:t>
            </a:r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3206496" y="1142272"/>
            <a:ext cx="304800" cy="457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2947064" y="6299613"/>
            <a:ext cx="2362200" cy="39911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2054368" y="6183650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Barre d’état</a:t>
            </a: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2050176" y="216296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Barres d’outils</a:t>
            </a:r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V="1">
            <a:off x="2812176" y="1705760"/>
            <a:ext cx="381000" cy="457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253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44" y="154580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0" b="57407"/>
          <a:stretch/>
        </p:blipFill>
        <p:spPr bwMode="auto">
          <a:xfrm>
            <a:off x="2022744" y="2375790"/>
            <a:ext cx="3811967" cy="36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114" b="74891"/>
          <a:stretch/>
        </p:blipFill>
        <p:spPr bwMode="auto">
          <a:xfrm>
            <a:off x="6026926" y="2518060"/>
            <a:ext cx="3081335" cy="1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Line 31"/>
          <p:cNvSpPr>
            <a:spLocks noChangeShapeType="1"/>
          </p:cNvSpPr>
          <p:nvPr/>
        </p:nvSpPr>
        <p:spPr bwMode="auto">
          <a:xfrm flipV="1">
            <a:off x="3622943" y="3508646"/>
            <a:ext cx="4648201" cy="14401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11" b="76238"/>
          <a:stretch/>
        </p:blipFill>
        <p:spPr bwMode="auto">
          <a:xfrm>
            <a:off x="6036969" y="4574527"/>
            <a:ext cx="3071291" cy="135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Line 32"/>
          <p:cNvSpPr>
            <a:spLocks noChangeShapeType="1"/>
          </p:cNvSpPr>
          <p:nvPr/>
        </p:nvSpPr>
        <p:spPr bwMode="auto">
          <a:xfrm>
            <a:off x="3622944" y="3796678"/>
            <a:ext cx="4752764" cy="18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2" name="Oval 24"/>
          <p:cNvSpPr>
            <a:spLocks noChangeArrowheads="1"/>
          </p:cNvSpPr>
          <p:nvPr/>
        </p:nvSpPr>
        <p:spPr bwMode="auto">
          <a:xfrm>
            <a:off x="2022744" y="1779165"/>
            <a:ext cx="43056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 File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220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Edit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63" y="1687894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1" b="79992"/>
          <a:stretch/>
        </p:blipFill>
        <p:spPr bwMode="auto">
          <a:xfrm>
            <a:off x="1951863" y="2560322"/>
            <a:ext cx="4032662" cy="258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5" t="32722" r="65844" b="44967"/>
          <a:stretch/>
        </p:blipFill>
        <p:spPr bwMode="auto">
          <a:xfrm>
            <a:off x="5729661" y="3652200"/>
            <a:ext cx="3341811" cy="1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Line 32"/>
          <p:cNvSpPr>
            <a:spLocks noChangeShapeType="1"/>
          </p:cNvSpPr>
          <p:nvPr/>
        </p:nvSpPr>
        <p:spPr bwMode="auto">
          <a:xfrm>
            <a:off x="3713437" y="4792570"/>
            <a:ext cx="244827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5" name="Oval 24"/>
          <p:cNvSpPr>
            <a:spLocks noChangeArrowheads="1"/>
          </p:cNvSpPr>
          <p:nvPr/>
        </p:nvSpPr>
        <p:spPr bwMode="auto">
          <a:xfrm>
            <a:off x="2310415" y="1921257"/>
            <a:ext cx="36004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542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err="1">
                <a:solidFill>
                  <a:schemeClr val="accent6"/>
                </a:solidFill>
                <a:ea typeface="+mj-ea"/>
              </a:rPr>
              <a:t>View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00" b="62299"/>
          <a:stretch/>
        </p:blipFill>
        <p:spPr bwMode="auto">
          <a:xfrm>
            <a:off x="2162206" y="2375257"/>
            <a:ext cx="4114800" cy="387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06" y="160696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3" t="6460" r="80963" b="83729"/>
          <a:stretch/>
        </p:blipFill>
        <p:spPr bwMode="auto">
          <a:xfrm>
            <a:off x="6461035" y="2250917"/>
            <a:ext cx="1244299" cy="100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4308148" y="2375257"/>
            <a:ext cx="2317065" cy="82396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>
            <a:off x="2892973" y="1840325"/>
            <a:ext cx="36004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V="1">
            <a:off x="4104934" y="4314413"/>
            <a:ext cx="2520279" cy="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13" y="3419064"/>
            <a:ext cx="2027885" cy="151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34" y="5009966"/>
            <a:ext cx="137943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4104934" y="4577918"/>
            <a:ext cx="2520279" cy="5760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6592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Project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06" y="154580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24"/>
          <p:cNvSpPr>
            <a:spLocks noChangeArrowheads="1"/>
          </p:cNvSpPr>
          <p:nvPr/>
        </p:nvSpPr>
        <p:spPr bwMode="auto">
          <a:xfrm>
            <a:off x="3240838" y="1799138"/>
            <a:ext cx="504056" cy="21338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69" b="80679"/>
          <a:stretch/>
        </p:blipFill>
        <p:spPr bwMode="auto">
          <a:xfrm>
            <a:off x="2173464" y="2788565"/>
            <a:ext cx="3371629" cy="219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07"/>
          <a:stretch/>
        </p:blipFill>
        <p:spPr bwMode="auto">
          <a:xfrm>
            <a:off x="6229170" y="2185253"/>
            <a:ext cx="2952328" cy="104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Line 12"/>
          <p:cNvSpPr>
            <a:spLocks noChangeShapeType="1"/>
          </p:cNvSpPr>
          <p:nvPr/>
        </p:nvSpPr>
        <p:spPr bwMode="auto">
          <a:xfrm flipV="1">
            <a:off x="4422865" y="2788565"/>
            <a:ext cx="1842309" cy="67994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6265174" y="2068486"/>
            <a:ext cx="2016224" cy="1325984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4365251" y="3661745"/>
            <a:ext cx="1863919" cy="2946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223" y="3468514"/>
            <a:ext cx="1906588" cy="241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26" y="4870963"/>
            <a:ext cx="2520280" cy="177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Line 12"/>
          <p:cNvSpPr>
            <a:spLocks noChangeShapeType="1"/>
          </p:cNvSpPr>
          <p:nvPr/>
        </p:nvSpPr>
        <p:spPr bwMode="auto">
          <a:xfrm>
            <a:off x="4637847" y="3937154"/>
            <a:ext cx="403192" cy="104149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13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Report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302" y="1876393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3236990" y="2139254"/>
            <a:ext cx="504056" cy="21338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34" b="74737"/>
          <a:stretch/>
        </p:blipFill>
        <p:spPr bwMode="auto">
          <a:xfrm>
            <a:off x="1654302" y="2826110"/>
            <a:ext cx="3815916" cy="2598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5901286" y="3260891"/>
            <a:ext cx="34682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Accès aux messages d’erreurs, énergie consommée par les ouvrages, la synthèse des données de calage (statistiques, corrélations, comparaison des moyennes), les réactions chimiques,  </a:t>
            </a:r>
          </a:p>
          <a:p>
            <a:pPr marL="171450" indent="-171450">
              <a:buFont typeface="Wingdings"/>
              <a:buChar char="à"/>
            </a:pPr>
            <a:r>
              <a:rPr lang="fr-FR" sz="1400" dirty="0" smtClean="0">
                <a:sym typeface="Wingdings" panose="05000000000000000000" pitchFamily="2" charset="2"/>
              </a:rPr>
              <a:t>Possibilité d’exporter le rapport en entier sous format .</a:t>
            </a:r>
            <a:r>
              <a:rPr lang="fr-FR" sz="1400" dirty="0" err="1" smtClean="0">
                <a:sym typeface="Wingdings" panose="05000000000000000000" pitchFamily="2" charset="2"/>
              </a:rPr>
              <a:t>rpt</a:t>
            </a:r>
            <a:endParaRPr lang="fr-FR" sz="1400" dirty="0" smtClean="0">
              <a:sym typeface="Wingdings" panose="05000000000000000000" pitchFamily="2" charset="2"/>
            </a:endParaRPr>
          </a:p>
          <a:p>
            <a:pPr marL="171450" indent="-171450">
              <a:buFont typeface="Wingdings"/>
              <a:buChar char="à"/>
            </a:pPr>
            <a:r>
              <a:rPr lang="fr-FR" sz="1400" dirty="0" smtClean="0">
                <a:sym typeface="Wingdings" panose="05000000000000000000" pitchFamily="2" charset="2"/>
              </a:rPr>
              <a:t>Possibilité de regarder les tableaux de résultats et les graphiques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806830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d’état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584" y="1681924"/>
            <a:ext cx="5009728" cy="37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39"/>
          <p:cNvSpPr>
            <a:spLocks noChangeArrowheads="1"/>
          </p:cNvSpPr>
          <p:nvPr/>
        </p:nvSpPr>
        <p:spPr bwMode="auto">
          <a:xfrm>
            <a:off x="2386584" y="1715262"/>
            <a:ext cx="9906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Oval 40"/>
          <p:cNvSpPr>
            <a:spLocks noChangeArrowheads="1"/>
          </p:cNvSpPr>
          <p:nvPr/>
        </p:nvSpPr>
        <p:spPr bwMode="auto">
          <a:xfrm>
            <a:off x="3529584" y="1715262"/>
            <a:ext cx="3048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Oval 41"/>
          <p:cNvSpPr>
            <a:spLocks noChangeArrowheads="1"/>
          </p:cNvSpPr>
          <p:nvPr/>
        </p:nvSpPr>
        <p:spPr bwMode="auto">
          <a:xfrm>
            <a:off x="4732016" y="1659278"/>
            <a:ext cx="1447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Oval 42"/>
          <p:cNvSpPr>
            <a:spLocks noChangeArrowheads="1"/>
          </p:cNvSpPr>
          <p:nvPr/>
        </p:nvSpPr>
        <p:spPr bwMode="auto">
          <a:xfrm>
            <a:off x="3910584" y="1715262"/>
            <a:ext cx="3810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Oval 43"/>
          <p:cNvSpPr>
            <a:spLocks noChangeArrowheads="1"/>
          </p:cNvSpPr>
          <p:nvPr/>
        </p:nvSpPr>
        <p:spPr bwMode="auto">
          <a:xfrm>
            <a:off x="4291584" y="1715262"/>
            <a:ext cx="4191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5891784" y="2248662"/>
            <a:ext cx="2209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Coordonnée du pointeur</a:t>
            </a:r>
          </a:p>
        </p:txBody>
      </p:sp>
      <p:sp>
        <p:nvSpPr>
          <p:cNvPr id="15" name="Line 46"/>
          <p:cNvSpPr>
            <a:spLocks noChangeShapeType="1"/>
          </p:cNvSpPr>
          <p:nvPr/>
        </p:nvSpPr>
        <p:spPr bwMode="auto">
          <a:xfrm flipH="1" flipV="1">
            <a:off x="5815584" y="2096262"/>
            <a:ext cx="228600" cy="152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1853184" y="2477262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Calcul automatique de la longueur</a:t>
            </a:r>
          </a:p>
        </p:txBody>
      </p:sp>
      <p:sp>
        <p:nvSpPr>
          <p:cNvPr id="21" name="Line 48"/>
          <p:cNvSpPr>
            <a:spLocks noChangeShapeType="1"/>
          </p:cNvSpPr>
          <p:nvPr/>
        </p:nvSpPr>
        <p:spPr bwMode="auto">
          <a:xfrm flipV="1">
            <a:off x="2691384" y="2096262"/>
            <a:ext cx="15240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2" name="Text Box 49"/>
          <p:cNvSpPr txBox="1">
            <a:spLocks noChangeArrowheads="1"/>
          </p:cNvSpPr>
          <p:nvPr/>
        </p:nvSpPr>
        <p:spPr bwMode="auto">
          <a:xfrm>
            <a:off x="5967984" y="2705862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Zoom</a:t>
            </a:r>
          </a:p>
        </p:txBody>
      </p:sp>
      <p:sp>
        <p:nvSpPr>
          <p:cNvPr id="23" name="Line 50"/>
          <p:cNvSpPr>
            <a:spLocks noChangeShapeType="1"/>
          </p:cNvSpPr>
          <p:nvPr/>
        </p:nvSpPr>
        <p:spPr bwMode="auto">
          <a:xfrm flipH="1" flipV="1">
            <a:off x="3758184" y="2096262"/>
            <a:ext cx="1524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4" name="Line 51"/>
          <p:cNvSpPr>
            <a:spLocks noChangeShapeType="1"/>
          </p:cNvSpPr>
          <p:nvPr/>
        </p:nvSpPr>
        <p:spPr bwMode="auto">
          <a:xfrm flipH="1" flipV="1">
            <a:off x="4672584" y="2020062"/>
            <a:ext cx="12954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3377184" y="2858262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Unité du projet</a:t>
            </a:r>
          </a:p>
        </p:txBody>
      </p:sp>
      <p:sp>
        <p:nvSpPr>
          <p:cNvPr id="26" name="Line 53"/>
          <p:cNvSpPr>
            <a:spLocks noChangeShapeType="1"/>
          </p:cNvSpPr>
          <p:nvPr/>
        </p:nvSpPr>
        <p:spPr bwMode="auto">
          <a:xfrm flipH="1" flipV="1">
            <a:off x="4139184" y="2096262"/>
            <a:ext cx="1143000" cy="990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7" name="Text Box 54"/>
          <p:cNvSpPr txBox="1">
            <a:spLocks noChangeArrowheads="1"/>
          </p:cNvSpPr>
          <p:nvPr/>
        </p:nvSpPr>
        <p:spPr bwMode="auto">
          <a:xfrm>
            <a:off x="5205984" y="3086862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Etat de la simulation =&gt;</a:t>
            </a:r>
          </a:p>
        </p:txBody>
      </p:sp>
      <p:pic>
        <p:nvPicPr>
          <p:cNvPr id="28" name="Picture 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92999" r="83125" b="4001"/>
          <a:stretch>
            <a:fillRect/>
          </a:stretch>
        </p:blipFill>
        <p:spPr bwMode="auto">
          <a:xfrm>
            <a:off x="7034784" y="3010662"/>
            <a:ext cx="609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221741" y="3708538"/>
            <a:ext cx="2777236" cy="372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FontTx/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d’outil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30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" r="48936" b="89442"/>
          <a:stretch>
            <a:fillRect/>
          </a:stretch>
        </p:blipFill>
        <p:spPr bwMode="auto">
          <a:xfrm>
            <a:off x="1776984" y="4761907"/>
            <a:ext cx="68580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2919984" y="4761907"/>
            <a:ext cx="685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6882384" y="5523907"/>
            <a:ext cx="1981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Création</a:t>
            </a: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7491984" y="5219107"/>
            <a:ext cx="152400" cy="304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5815584" y="4685707"/>
            <a:ext cx="10668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434584" y="5447707"/>
            <a:ext cx="1981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Zoom</a:t>
            </a: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auto">
          <a:xfrm flipV="1">
            <a:off x="6044184" y="52191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1700784" y="5371507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Gestion de fichier</a:t>
            </a:r>
          </a:p>
        </p:txBody>
      </p:sp>
      <p:sp>
        <p:nvSpPr>
          <p:cNvPr id="39" name="Oval 20"/>
          <p:cNvSpPr>
            <a:spLocks noChangeArrowheads="1"/>
          </p:cNvSpPr>
          <p:nvPr/>
        </p:nvSpPr>
        <p:spPr bwMode="auto">
          <a:xfrm>
            <a:off x="1776984" y="4761907"/>
            <a:ext cx="11430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0" name="Oval 26"/>
          <p:cNvSpPr>
            <a:spLocks noChangeArrowheads="1"/>
          </p:cNvSpPr>
          <p:nvPr/>
        </p:nvSpPr>
        <p:spPr bwMode="auto">
          <a:xfrm>
            <a:off x="6882384" y="4685707"/>
            <a:ext cx="18288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3986784" y="4761907"/>
            <a:ext cx="1066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3453384" y="5447707"/>
            <a:ext cx="1981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Outils de </a:t>
            </a:r>
            <a:r>
              <a:rPr lang="fr-FR" sz="1200" dirty="0" smtClean="0">
                <a:solidFill>
                  <a:srgbClr val="FF0000"/>
                </a:solidFill>
              </a:rPr>
              <a:t>Requête/accès aux résultats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 flipV="1">
            <a:off x="4291584" y="52191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Line 30"/>
          <p:cNvSpPr>
            <a:spLocks noChangeShapeType="1"/>
          </p:cNvSpPr>
          <p:nvPr/>
        </p:nvSpPr>
        <p:spPr bwMode="auto">
          <a:xfrm flipV="1">
            <a:off x="2157984" y="51429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2615184" y="5828707"/>
            <a:ext cx="21238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Outils </a:t>
            </a:r>
            <a:r>
              <a:rPr lang="fr-FR" sz="1200" dirty="0" smtClean="0">
                <a:solidFill>
                  <a:srgbClr val="FF0000"/>
                </a:solidFill>
              </a:rPr>
              <a:t>d’édition/recherche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46" name="Line 32"/>
          <p:cNvSpPr>
            <a:spLocks noChangeShapeType="1"/>
          </p:cNvSpPr>
          <p:nvPr/>
        </p:nvSpPr>
        <p:spPr bwMode="auto">
          <a:xfrm flipV="1">
            <a:off x="3224784" y="5219107"/>
            <a:ext cx="76200" cy="533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Oval 33"/>
          <p:cNvSpPr>
            <a:spLocks noChangeArrowheads="1"/>
          </p:cNvSpPr>
          <p:nvPr/>
        </p:nvSpPr>
        <p:spPr bwMode="auto">
          <a:xfrm>
            <a:off x="3605784" y="4761907"/>
            <a:ext cx="3810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3148584" y="4228507"/>
            <a:ext cx="1828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Lancer un calcul</a:t>
            </a:r>
          </a:p>
        </p:txBody>
      </p:sp>
      <p:sp>
        <p:nvSpPr>
          <p:cNvPr id="49" name="Line 35"/>
          <p:cNvSpPr>
            <a:spLocks noChangeShapeType="1"/>
          </p:cNvSpPr>
          <p:nvPr/>
        </p:nvSpPr>
        <p:spPr bwMode="auto">
          <a:xfrm>
            <a:off x="3758184" y="4533307"/>
            <a:ext cx="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Text Box 36"/>
          <p:cNvSpPr txBox="1">
            <a:spLocks noChangeArrowheads="1"/>
          </p:cNvSpPr>
          <p:nvPr/>
        </p:nvSpPr>
        <p:spPr bwMode="auto">
          <a:xfrm>
            <a:off x="4824984" y="4076107"/>
            <a:ext cx="2590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Sélectionner/modifier un élément</a:t>
            </a:r>
          </a:p>
        </p:txBody>
      </p:sp>
      <p:sp>
        <p:nvSpPr>
          <p:cNvPr id="51" name="Line 37"/>
          <p:cNvSpPr>
            <a:spLocks noChangeShapeType="1"/>
          </p:cNvSpPr>
          <p:nvPr/>
        </p:nvSpPr>
        <p:spPr bwMode="auto">
          <a:xfrm>
            <a:off x="5282184" y="4350744"/>
            <a:ext cx="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5129784" y="4731744"/>
            <a:ext cx="685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301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de navigation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185" y="1173079"/>
            <a:ext cx="11620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Line 48"/>
          <p:cNvSpPr>
            <a:spLocks noChangeShapeType="1"/>
          </p:cNvSpPr>
          <p:nvPr/>
        </p:nvSpPr>
        <p:spPr bwMode="auto">
          <a:xfrm>
            <a:off x="5617118" y="1328113"/>
            <a:ext cx="0" cy="5181600"/>
          </a:xfrm>
          <a:prstGeom prst="line">
            <a:avLst/>
          </a:prstGeom>
          <a:ln>
            <a:headEnd type="none" w="sm" len="sm"/>
            <a:tailEnd type="none" w="sm" len="sm"/>
          </a:ln>
          <a:ex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fr-FR"/>
          </a:p>
        </p:txBody>
      </p:sp>
      <p:sp>
        <p:nvSpPr>
          <p:cNvPr id="56" name="Line 50"/>
          <p:cNvSpPr>
            <a:spLocks noChangeShapeType="1"/>
          </p:cNvSpPr>
          <p:nvPr/>
        </p:nvSpPr>
        <p:spPr bwMode="auto">
          <a:xfrm flipV="1">
            <a:off x="2785777" y="2165263"/>
            <a:ext cx="1612142" cy="9017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7" name="Line 54"/>
          <p:cNvSpPr>
            <a:spLocks noChangeShapeType="1"/>
          </p:cNvSpPr>
          <p:nvPr/>
        </p:nvSpPr>
        <p:spPr bwMode="auto">
          <a:xfrm flipV="1">
            <a:off x="6988717" y="2851066"/>
            <a:ext cx="239188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Line 55"/>
          <p:cNvSpPr>
            <a:spLocks noChangeShapeType="1"/>
          </p:cNvSpPr>
          <p:nvPr/>
        </p:nvSpPr>
        <p:spPr bwMode="auto">
          <a:xfrm>
            <a:off x="6988718" y="3308266"/>
            <a:ext cx="806152" cy="8120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 flipH="1">
            <a:off x="4169317" y="3259054"/>
            <a:ext cx="410683" cy="6588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6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3" t="6246" r="57500" b="66095"/>
          <a:stretch/>
        </p:blipFill>
        <p:spPr bwMode="auto">
          <a:xfrm>
            <a:off x="1920929" y="2493878"/>
            <a:ext cx="948360" cy="221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14"/>
          <a:stretch/>
        </p:blipFill>
        <p:spPr bwMode="auto">
          <a:xfrm>
            <a:off x="3834430" y="3916700"/>
            <a:ext cx="1632186" cy="2463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638" y="1954129"/>
            <a:ext cx="11430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7310" r="57500" b="67315"/>
          <a:stretch/>
        </p:blipFill>
        <p:spPr bwMode="auto">
          <a:xfrm>
            <a:off x="9490560" y="1502057"/>
            <a:ext cx="1066800" cy="2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4" t="7592" r="57083" b="67407"/>
          <a:stretch/>
        </p:blipFill>
        <p:spPr bwMode="auto">
          <a:xfrm>
            <a:off x="7903118" y="3600490"/>
            <a:ext cx="1185589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24629" r="57500" b="67315"/>
          <a:stretch/>
        </p:blipFill>
        <p:spPr bwMode="auto">
          <a:xfrm>
            <a:off x="7938886" y="5868160"/>
            <a:ext cx="1066800" cy="82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1920929" y="1523525"/>
            <a:ext cx="1344973" cy="31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ts val="500"/>
              </a:spcAft>
              <a:buFontTx/>
              <a:buChar char="•"/>
            </a:pPr>
            <a:r>
              <a:rPr lang="fr-FR" sz="2000" b="1" i="1" u="sng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Données</a:t>
            </a:r>
          </a:p>
        </p:txBody>
      </p:sp>
      <p:sp>
        <p:nvSpPr>
          <p:cNvPr id="67" name="Text Box 11"/>
          <p:cNvSpPr txBox="1">
            <a:spLocks noChangeArrowheads="1"/>
          </p:cNvSpPr>
          <p:nvPr/>
        </p:nvSpPr>
        <p:spPr bwMode="auto">
          <a:xfrm>
            <a:off x="6046821" y="1447976"/>
            <a:ext cx="2137837" cy="31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ts val="500"/>
              </a:spcAft>
              <a:buFontTx/>
              <a:buChar char="•"/>
            </a:pPr>
            <a:r>
              <a:rPr lang="fr-FR" sz="2000" b="1" i="1" u="sng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Cartographie</a:t>
            </a:r>
          </a:p>
        </p:txBody>
      </p:sp>
    </p:spTree>
    <p:extLst>
      <p:ext uri="{BB962C8B-B14F-4D97-AF65-F5344CB8AC3E}">
        <p14:creationId xmlns:p14="http://schemas.microsoft.com/office/powerpoint/2010/main" val="8043730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Paramétrage hydraulique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186" y="3107599"/>
            <a:ext cx="3069107" cy="285129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879" y="1173079"/>
            <a:ext cx="2757799" cy="4895628"/>
          </a:xfrm>
          <a:prstGeom prst="rect">
            <a:avLst/>
          </a:prstGeom>
        </p:spPr>
      </p:pic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7202814" y="2950425"/>
            <a:ext cx="11430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287423" y="3648470"/>
            <a:ext cx="11430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218119" y="2673745"/>
            <a:ext cx="1600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>
                <a:solidFill>
                  <a:srgbClr val="FF0000"/>
                </a:solidFill>
              </a:rPr>
              <a:t>Au départ on peut mettre 0:05 : 1 seul pas de temps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8931006" y="2880059"/>
            <a:ext cx="15718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>
                <a:solidFill>
                  <a:srgbClr val="FF0000"/>
                </a:solidFill>
              </a:rPr>
              <a:t>Dans l’absolu « Arrêter » est préférable</a:t>
            </a: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 flipH="1" flipV="1">
            <a:off x="8415222" y="3038871"/>
            <a:ext cx="555347" cy="6872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3903919" y="3017166"/>
            <a:ext cx="114300" cy="609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221742" y="1713577"/>
            <a:ext cx="4738282" cy="6197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Mettre ces valeurs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Modifié ensuite en fonction des besoins</a:t>
            </a:r>
          </a:p>
        </p:txBody>
      </p:sp>
      <p:sp>
        <p:nvSpPr>
          <p:cNvPr id="27" name="Oval 11"/>
          <p:cNvSpPr>
            <a:spLocks noChangeArrowheads="1"/>
          </p:cNvSpPr>
          <p:nvPr/>
        </p:nvSpPr>
        <p:spPr bwMode="auto">
          <a:xfrm>
            <a:off x="7128222" y="4395266"/>
            <a:ext cx="1143000" cy="92733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8931006" y="4730444"/>
            <a:ext cx="157183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smtClean="0">
                <a:solidFill>
                  <a:srgbClr val="FF0000"/>
                </a:solidFill>
              </a:rPr>
              <a:t>DDA = La demande est fixe, même en cas de pression négative</a:t>
            </a:r>
          </a:p>
          <a:p>
            <a:pPr eaLnBrk="1" hangingPunct="1"/>
            <a:r>
              <a:rPr lang="fr-FR" sz="900" dirty="0" smtClean="0">
                <a:solidFill>
                  <a:srgbClr val="FF0000"/>
                </a:solidFill>
              </a:rPr>
              <a:t>PDA = La demande dépend de la pression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H="1" flipV="1">
            <a:off x="8415222" y="4889256"/>
            <a:ext cx="555347" cy="6872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680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composants des réseaux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NŒUD (NODE, JUNCTION)</a:t>
            </a:r>
          </a:p>
          <a:p>
            <a:r>
              <a:rPr lang="fr-FR" dirty="0"/>
              <a:t>TRONCON, TUYAU ou ARC (PIPE ou LINK)</a:t>
            </a:r>
          </a:p>
          <a:p>
            <a:r>
              <a:rPr lang="fr-FR" dirty="0"/>
              <a:t>RESSOURCE ou « BACHE » (RESERVOIR en anglais)</a:t>
            </a:r>
          </a:p>
          <a:p>
            <a:r>
              <a:rPr lang="fr-FR" dirty="0"/>
              <a:t>RÉSERVOIR ou CHÂTEAU D’EAU (TANK en anglais)</a:t>
            </a:r>
          </a:p>
          <a:p>
            <a:r>
              <a:rPr lang="fr-FR" dirty="0"/>
              <a:t>POMPE (PUMP)</a:t>
            </a:r>
          </a:p>
          <a:p>
            <a:r>
              <a:rPr lang="fr-FR" dirty="0"/>
              <a:t>VANNE (VALVE)</a:t>
            </a:r>
          </a:p>
          <a:p>
            <a:r>
              <a:rPr lang="fr-FR" dirty="0"/>
              <a:t>TEXTE ou ANNOTATION (TEXT)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49223" b="90999"/>
          <a:stretch>
            <a:fillRect/>
          </a:stretch>
        </p:blipFill>
        <p:spPr bwMode="auto">
          <a:xfrm>
            <a:off x="3565435" y="5209491"/>
            <a:ext cx="28956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60249" b="90999"/>
          <a:stretch>
            <a:fillRect/>
          </a:stretch>
        </p:blipFill>
        <p:spPr bwMode="auto">
          <a:xfrm>
            <a:off x="4199763" y="1755852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6000" r="54736" b="90999"/>
          <a:stretch>
            <a:fillRect/>
          </a:stretch>
        </p:blipFill>
        <p:spPr bwMode="auto">
          <a:xfrm>
            <a:off x="5513070" y="2118920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1" t="6000" r="58182" b="90999"/>
          <a:stretch>
            <a:fillRect/>
          </a:stretch>
        </p:blipFill>
        <p:spPr bwMode="auto">
          <a:xfrm>
            <a:off x="6308635" y="2481732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6000" r="56459" b="90999"/>
          <a:stretch>
            <a:fillRect/>
          </a:stretch>
        </p:blipFill>
        <p:spPr bwMode="auto">
          <a:xfrm>
            <a:off x="6303437" y="2970818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64" t="6000" r="53014" b="90999"/>
          <a:stretch>
            <a:fillRect/>
          </a:stretch>
        </p:blipFill>
        <p:spPr bwMode="auto">
          <a:xfrm>
            <a:off x="3118631" y="3283485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6" t="6000" r="50946" b="90999"/>
          <a:stretch>
            <a:fillRect/>
          </a:stretch>
        </p:blipFill>
        <p:spPr bwMode="auto">
          <a:xfrm>
            <a:off x="3108235" y="3697823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4" t="6000" r="49223" b="90999"/>
          <a:stretch>
            <a:fillRect/>
          </a:stretch>
        </p:blipFill>
        <p:spPr bwMode="auto">
          <a:xfrm>
            <a:off x="4510659" y="4076831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43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Les objectifs de la </a:t>
            </a: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formation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/>
              <a:t>Savoir utiliser l’outil EPANET et le pratiquer sur des cas concrets</a:t>
            </a:r>
          </a:p>
          <a:p>
            <a:r>
              <a:rPr lang="fr-FR" sz="1900" dirty="0"/>
              <a:t>Connaitre et pratiquer le processus de construction et calage d’un modèle</a:t>
            </a:r>
          </a:p>
          <a:p>
            <a:r>
              <a:rPr lang="fr-FR" sz="1900" dirty="0"/>
              <a:t>Garder un œil critique sur les résultats des simulations : La modélisation est un outil mais pas une fin en </a:t>
            </a:r>
            <a:r>
              <a:rPr lang="fr-FR" sz="1900" dirty="0" smtClean="0"/>
              <a:t>soi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Les prérequis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Activité du secteur de l’eau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Connaissance technique de l’hydraulique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Connaissance et maîtrise de l’outil informatique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INTRODUCTION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122498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8501" y="1261390"/>
            <a:ext cx="6260969" cy="225034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nœuds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fr-FR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Règles</a:t>
            </a:r>
            <a:endParaRPr lang="fr-FR" b="1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Croisement de conduite</a:t>
            </a: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Changement de diamètre</a:t>
            </a: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Changement de matériau</a:t>
            </a:r>
          </a:p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3" name="Diagramme 32"/>
          <p:cNvGraphicFramePr/>
          <p:nvPr>
            <p:extLst>
              <p:ext uri="{D42A27DB-BD31-4B8C-83A1-F6EECF244321}">
                <p14:modId xmlns:p14="http://schemas.microsoft.com/office/powerpoint/2010/main" val="2754968344"/>
              </p:ext>
            </p:extLst>
          </p:nvPr>
        </p:nvGraphicFramePr>
        <p:xfrm>
          <a:off x="5019857" y="522515"/>
          <a:ext cx="6989263" cy="6240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3" name="ZoneTexte 52"/>
          <p:cNvSpPr txBox="1"/>
          <p:nvPr/>
        </p:nvSpPr>
        <p:spPr>
          <a:xfrm>
            <a:off x="879566" y="3983321"/>
            <a:ext cx="3891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 nœud n’a pas forcément de demande en eau </a:t>
            </a:r>
            <a:endParaRPr lang="fr-FR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5217350" y="1030557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« Nœud système »</a:t>
            </a:r>
            <a:endParaRPr lang="fr-FR" sz="1200" dirty="0"/>
          </a:p>
        </p:txBody>
      </p:sp>
      <p:cxnSp>
        <p:nvCxnSpPr>
          <p:cNvPr id="55" name="Connecteur droit avec flèche 54"/>
          <p:cNvCxnSpPr>
            <a:endCxn id="54" idx="2"/>
          </p:cNvCxnSpPr>
          <p:nvPr/>
        </p:nvCxnSpPr>
        <p:spPr bwMode="auto">
          <a:xfrm flipH="1" flipV="1">
            <a:off x="5865422" y="1492222"/>
            <a:ext cx="224344" cy="330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39296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4373" y="112008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nœuds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>
            <a:off x="6964744" y="25748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H="1">
            <a:off x="6964744" y="36797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 flipH="1">
            <a:off x="6964744" y="39083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8218479" y="3106177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26" name="AutoShape 15"/>
          <p:cNvSpPr>
            <a:spLocks/>
          </p:cNvSpPr>
          <p:nvPr/>
        </p:nvSpPr>
        <p:spPr bwMode="auto">
          <a:xfrm>
            <a:off x="7864788" y="2454730"/>
            <a:ext cx="304800" cy="1543049"/>
          </a:xfrm>
          <a:prstGeom prst="rightBrace">
            <a:avLst>
              <a:gd name="adj1" fmla="val 35417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6950388" y="434345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8236744" y="4039448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Besoins en eau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 flipH="1">
            <a:off x="6964744" y="4109944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H="1">
            <a:off x="6950388" y="46131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H="1">
            <a:off x="6950388" y="48417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6950388" y="50703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4" name="AutoShape 22"/>
          <p:cNvSpPr>
            <a:spLocks/>
          </p:cNvSpPr>
          <p:nvPr/>
        </p:nvSpPr>
        <p:spPr bwMode="auto">
          <a:xfrm>
            <a:off x="7864788" y="4536981"/>
            <a:ext cx="304800" cy="533400"/>
          </a:xfrm>
          <a:prstGeom prst="rightBrace">
            <a:avLst>
              <a:gd name="adj1" fmla="val 14583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5" name="AutoShape 23"/>
          <p:cNvSpPr>
            <a:spLocks/>
          </p:cNvSpPr>
          <p:nvPr/>
        </p:nvSpPr>
        <p:spPr bwMode="auto">
          <a:xfrm>
            <a:off x="7864788" y="4079781"/>
            <a:ext cx="304800" cy="381000"/>
          </a:xfrm>
          <a:prstGeom prst="rightBrace">
            <a:avLst>
              <a:gd name="adj1" fmla="val 10417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8218479" y="460871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 flipH="1">
            <a:off x="6950388" y="52227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8" name="Line 26"/>
          <p:cNvSpPr>
            <a:spLocks noChangeShapeType="1"/>
          </p:cNvSpPr>
          <p:nvPr/>
        </p:nvSpPr>
        <p:spPr bwMode="auto">
          <a:xfrm flipH="1">
            <a:off x="6950388" y="54513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9" name="Line 27"/>
          <p:cNvSpPr>
            <a:spLocks noChangeShapeType="1"/>
          </p:cNvSpPr>
          <p:nvPr/>
        </p:nvSpPr>
        <p:spPr bwMode="auto">
          <a:xfrm flipH="1">
            <a:off x="6950388" y="56799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0" name="Line 28"/>
          <p:cNvSpPr>
            <a:spLocks noChangeShapeType="1"/>
          </p:cNvSpPr>
          <p:nvPr/>
        </p:nvSpPr>
        <p:spPr bwMode="auto">
          <a:xfrm flipH="1">
            <a:off x="6950388" y="59085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AutoShape 29"/>
          <p:cNvSpPr>
            <a:spLocks/>
          </p:cNvSpPr>
          <p:nvPr/>
        </p:nvSpPr>
        <p:spPr bwMode="auto">
          <a:xfrm>
            <a:off x="7864788" y="5222781"/>
            <a:ext cx="304800" cy="762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8169588" y="5451381"/>
            <a:ext cx="1295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chemeClr val="hlink"/>
                </a:solidFill>
              </a:rPr>
              <a:t>Résultats hydrauliques/ qualités</a:t>
            </a:r>
            <a:endParaRPr lang="fr-FR" sz="1200" dirty="0">
              <a:solidFill>
                <a:schemeClr val="hlink"/>
              </a:solidFill>
            </a:endParaRPr>
          </a:p>
        </p:txBody>
      </p:sp>
      <p:sp>
        <p:nvSpPr>
          <p:cNvPr id="43" name="Line 31"/>
          <p:cNvSpPr>
            <a:spLocks noChangeShapeType="1"/>
          </p:cNvSpPr>
          <p:nvPr/>
        </p:nvSpPr>
        <p:spPr bwMode="auto">
          <a:xfrm>
            <a:off x="2625615" y="2803888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Line 32"/>
          <p:cNvSpPr>
            <a:spLocks noChangeShapeType="1"/>
          </p:cNvSpPr>
          <p:nvPr/>
        </p:nvSpPr>
        <p:spPr bwMode="auto">
          <a:xfrm>
            <a:off x="2625615" y="3032488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1635015" y="2773565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46" name="Line 35"/>
          <p:cNvSpPr>
            <a:spLocks noChangeShapeType="1"/>
          </p:cNvSpPr>
          <p:nvPr/>
        </p:nvSpPr>
        <p:spPr bwMode="auto">
          <a:xfrm>
            <a:off x="2625615" y="3243496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1711215" y="3118023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Champs optionnels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48" name="Line 35"/>
          <p:cNvSpPr>
            <a:spLocks noChangeShapeType="1"/>
          </p:cNvSpPr>
          <p:nvPr/>
        </p:nvSpPr>
        <p:spPr bwMode="auto">
          <a:xfrm>
            <a:off x="2625615" y="341365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60249" b="90999"/>
          <a:stretch>
            <a:fillRect/>
          </a:stretch>
        </p:blipFill>
        <p:spPr bwMode="auto">
          <a:xfrm>
            <a:off x="1635015" y="1948316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Rectangle à coins arrondis 49">
            <a:hlinkClick r:id="" action="ppaction://noaction"/>
          </p:cNvPr>
          <p:cNvSpPr/>
          <p:nvPr/>
        </p:nvSpPr>
        <p:spPr>
          <a:xfrm>
            <a:off x="3380068" y="776650"/>
            <a:ext cx="7583007" cy="9998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lvl="1"/>
            <a:r>
              <a:rPr lang="fr-FR" dirty="0" smtClean="0"/>
              <a:t>Les consommations/fuites sont attribuées aux nœuds et non aux tronçons</a:t>
            </a:r>
          </a:p>
          <a:p>
            <a:pPr lvl="1"/>
            <a:endParaRPr lang="fr-FR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875" y="1968231"/>
            <a:ext cx="3561948" cy="4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696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8952" y="1645989"/>
            <a:ext cx="3775853" cy="370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51"/>
          <p:cNvSpPr/>
          <p:nvPr/>
        </p:nvSpPr>
        <p:spPr>
          <a:xfrm>
            <a:off x="1147585" y="1059120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ressources (</a:t>
            </a:r>
            <a:r>
              <a:rPr lang="fr-FR" sz="2000" b="1" dirty="0" err="1" smtClean="0">
                <a:solidFill>
                  <a:schemeClr val="accent2"/>
                </a:solidFill>
              </a:rPr>
              <a:t>reservoirs</a:t>
            </a:r>
            <a:r>
              <a:rPr lang="fr-FR" sz="2000" b="1" dirty="0" smtClean="0">
                <a:solidFill>
                  <a:schemeClr val="accent2"/>
                </a:solidFill>
              </a:rPr>
              <a:t> en anglais)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Line 9"/>
          <p:cNvSpPr>
            <a:spLocks noChangeShapeType="1"/>
          </p:cNvSpPr>
          <p:nvPr/>
        </p:nvSpPr>
        <p:spPr bwMode="auto">
          <a:xfrm flipH="1">
            <a:off x="7200745" y="2265542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 flipH="1">
            <a:off x="7206577" y="339266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8509753" y="2494804"/>
            <a:ext cx="129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Charge hydraulique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6" name="AutoShape 13"/>
          <p:cNvSpPr>
            <a:spLocks/>
          </p:cNvSpPr>
          <p:nvPr/>
        </p:nvSpPr>
        <p:spPr bwMode="auto">
          <a:xfrm>
            <a:off x="8115145" y="2165552"/>
            <a:ext cx="304800" cy="1489502"/>
          </a:xfrm>
          <a:prstGeom prst="rightBrace">
            <a:avLst>
              <a:gd name="adj1" fmla="val 312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" name="Line 16"/>
          <p:cNvSpPr>
            <a:spLocks noChangeShapeType="1"/>
          </p:cNvSpPr>
          <p:nvPr/>
        </p:nvSpPr>
        <p:spPr bwMode="auto">
          <a:xfrm flipH="1">
            <a:off x="7200745" y="361944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Line 17"/>
          <p:cNvSpPr>
            <a:spLocks noChangeShapeType="1"/>
          </p:cNvSpPr>
          <p:nvPr/>
        </p:nvSpPr>
        <p:spPr bwMode="auto">
          <a:xfrm flipH="1">
            <a:off x="7200745" y="3880053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9" name="Line 18"/>
          <p:cNvSpPr>
            <a:spLocks noChangeShapeType="1"/>
          </p:cNvSpPr>
          <p:nvPr/>
        </p:nvSpPr>
        <p:spPr bwMode="auto">
          <a:xfrm flipH="1">
            <a:off x="7200745" y="4070553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0" name="AutoShape 20"/>
          <p:cNvSpPr>
            <a:spLocks/>
          </p:cNvSpPr>
          <p:nvPr/>
        </p:nvSpPr>
        <p:spPr bwMode="auto">
          <a:xfrm>
            <a:off x="8115145" y="3765753"/>
            <a:ext cx="304800" cy="381000"/>
          </a:xfrm>
          <a:prstGeom prst="rightBrace">
            <a:avLst>
              <a:gd name="adj1" fmla="val 10417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" name="Text Box 22"/>
          <p:cNvSpPr txBox="1">
            <a:spLocks noChangeArrowheads="1"/>
          </p:cNvSpPr>
          <p:nvPr/>
        </p:nvSpPr>
        <p:spPr bwMode="auto">
          <a:xfrm>
            <a:off x="8480890" y="3655054"/>
            <a:ext cx="16000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 – Injection en chlore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62" name="Line 23"/>
          <p:cNvSpPr>
            <a:spLocks noChangeShapeType="1"/>
          </p:cNvSpPr>
          <p:nvPr/>
        </p:nvSpPr>
        <p:spPr bwMode="auto">
          <a:xfrm flipH="1">
            <a:off x="7206577" y="429432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24"/>
          <p:cNvSpPr>
            <a:spLocks noChangeShapeType="1"/>
          </p:cNvSpPr>
          <p:nvPr/>
        </p:nvSpPr>
        <p:spPr bwMode="auto">
          <a:xfrm flipH="1">
            <a:off x="7200745" y="453249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Line 25"/>
          <p:cNvSpPr>
            <a:spLocks noChangeShapeType="1"/>
          </p:cNvSpPr>
          <p:nvPr/>
        </p:nvSpPr>
        <p:spPr bwMode="auto">
          <a:xfrm flipH="1">
            <a:off x="7200745" y="4770617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5" name="Line 26"/>
          <p:cNvSpPr>
            <a:spLocks noChangeShapeType="1"/>
          </p:cNvSpPr>
          <p:nvPr/>
        </p:nvSpPr>
        <p:spPr bwMode="auto">
          <a:xfrm flipH="1">
            <a:off x="7200745" y="500874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6" name="AutoShape 27"/>
          <p:cNvSpPr>
            <a:spLocks/>
          </p:cNvSpPr>
          <p:nvPr/>
        </p:nvSpPr>
        <p:spPr bwMode="auto">
          <a:xfrm>
            <a:off x="8115145" y="4199164"/>
            <a:ext cx="304800" cy="914353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7" name="Text Box 28"/>
          <p:cNvSpPr txBox="1">
            <a:spLocks noChangeArrowheads="1"/>
          </p:cNvSpPr>
          <p:nvPr/>
        </p:nvSpPr>
        <p:spPr bwMode="auto">
          <a:xfrm>
            <a:off x="8419945" y="4519021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2592209" y="248201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9" name="Line 30"/>
          <p:cNvSpPr>
            <a:spLocks noChangeShapeType="1"/>
          </p:cNvSpPr>
          <p:nvPr/>
        </p:nvSpPr>
        <p:spPr bwMode="auto">
          <a:xfrm>
            <a:off x="2592209" y="271061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0" name="Text Box 31"/>
          <p:cNvSpPr txBox="1">
            <a:spLocks noChangeArrowheads="1"/>
          </p:cNvSpPr>
          <p:nvPr/>
        </p:nvSpPr>
        <p:spPr bwMode="auto">
          <a:xfrm>
            <a:off x="1487309" y="2444748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71" name="Line 34"/>
          <p:cNvSpPr>
            <a:spLocks noChangeShapeType="1"/>
          </p:cNvSpPr>
          <p:nvPr/>
        </p:nvSpPr>
        <p:spPr bwMode="auto">
          <a:xfrm>
            <a:off x="2592209" y="291030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2" name="Text Box 35"/>
          <p:cNvSpPr txBox="1">
            <a:spLocks noChangeArrowheads="1"/>
          </p:cNvSpPr>
          <p:nvPr/>
        </p:nvSpPr>
        <p:spPr bwMode="auto">
          <a:xfrm>
            <a:off x="1487309" y="2799480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3" name="Line 34"/>
          <p:cNvSpPr>
            <a:spLocks noChangeShapeType="1"/>
          </p:cNvSpPr>
          <p:nvPr/>
        </p:nvSpPr>
        <p:spPr bwMode="auto">
          <a:xfrm>
            <a:off x="2592209" y="3121772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74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1" t="6000" r="58182" b="90999"/>
          <a:stretch>
            <a:fillRect/>
          </a:stretch>
        </p:blipFill>
        <p:spPr bwMode="auto">
          <a:xfrm>
            <a:off x="6094018" y="1032044"/>
            <a:ext cx="4572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8847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63" y="1315172"/>
            <a:ext cx="3432714" cy="50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286922" y="1032995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réservoirs (tanks en anglais)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Line 1031"/>
          <p:cNvSpPr>
            <a:spLocks noChangeShapeType="1"/>
          </p:cNvSpPr>
          <p:nvPr/>
        </p:nvSpPr>
        <p:spPr bwMode="auto">
          <a:xfrm flipH="1">
            <a:off x="7098637" y="187059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0" name="Line 1032"/>
          <p:cNvSpPr>
            <a:spLocks noChangeShapeType="1"/>
          </p:cNvSpPr>
          <p:nvPr/>
        </p:nvSpPr>
        <p:spPr bwMode="auto">
          <a:xfrm flipH="1">
            <a:off x="7089281" y="3364432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1" name="Text Box 1033"/>
          <p:cNvSpPr txBox="1">
            <a:spLocks noChangeArrowheads="1"/>
          </p:cNvSpPr>
          <p:nvPr/>
        </p:nvSpPr>
        <p:spPr bwMode="auto">
          <a:xfrm>
            <a:off x="8317837" y="2588299"/>
            <a:ext cx="129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Volumétrie, Géométrie.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32" name="AutoShape 1034"/>
          <p:cNvSpPr>
            <a:spLocks/>
          </p:cNvSpPr>
          <p:nvPr/>
        </p:nvSpPr>
        <p:spPr bwMode="auto">
          <a:xfrm>
            <a:off x="8013037" y="1844641"/>
            <a:ext cx="304800" cy="2318314"/>
          </a:xfrm>
          <a:prstGeom prst="rightBrace">
            <a:avLst>
              <a:gd name="adj1" fmla="val 312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4" name="Line 1036"/>
          <p:cNvSpPr>
            <a:spLocks noChangeShapeType="1"/>
          </p:cNvSpPr>
          <p:nvPr/>
        </p:nvSpPr>
        <p:spPr bwMode="auto">
          <a:xfrm flipH="1">
            <a:off x="7098637" y="35900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5" name="Line 1037"/>
          <p:cNvSpPr>
            <a:spLocks noChangeShapeType="1"/>
          </p:cNvSpPr>
          <p:nvPr/>
        </p:nvSpPr>
        <p:spPr bwMode="auto">
          <a:xfrm flipH="1">
            <a:off x="7098246" y="5017549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6" name="Line 1038"/>
          <p:cNvSpPr>
            <a:spLocks noChangeShapeType="1"/>
          </p:cNvSpPr>
          <p:nvPr/>
        </p:nvSpPr>
        <p:spPr bwMode="auto">
          <a:xfrm flipH="1">
            <a:off x="7098637" y="5230790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7" name="AutoShape 1039"/>
          <p:cNvSpPr>
            <a:spLocks/>
          </p:cNvSpPr>
          <p:nvPr/>
        </p:nvSpPr>
        <p:spPr bwMode="auto">
          <a:xfrm>
            <a:off x="8013037" y="4459825"/>
            <a:ext cx="304800" cy="861548"/>
          </a:xfrm>
          <a:prstGeom prst="rightBrace">
            <a:avLst>
              <a:gd name="adj1" fmla="val 27083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" name="Text Box 1040"/>
          <p:cNvSpPr txBox="1">
            <a:spLocks noChangeArrowheads="1"/>
          </p:cNvSpPr>
          <p:nvPr/>
        </p:nvSpPr>
        <p:spPr bwMode="auto">
          <a:xfrm>
            <a:off x="8317837" y="465976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39" name="Line 1041"/>
          <p:cNvSpPr>
            <a:spLocks noChangeShapeType="1"/>
          </p:cNvSpPr>
          <p:nvPr/>
        </p:nvSpPr>
        <p:spPr bwMode="auto">
          <a:xfrm flipH="1">
            <a:off x="7116175" y="5542044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0" name="Line 1042"/>
          <p:cNvSpPr>
            <a:spLocks noChangeShapeType="1"/>
          </p:cNvSpPr>
          <p:nvPr/>
        </p:nvSpPr>
        <p:spPr bwMode="auto">
          <a:xfrm flipH="1">
            <a:off x="7098637" y="576616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Line 1043"/>
          <p:cNvSpPr>
            <a:spLocks noChangeShapeType="1"/>
          </p:cNvSpPr>
          <p:nvPr/>
        </p:nvSpPr>
        <p:spPr bwMode="auto">
          <a:xfrm flipH="1">
            <a:off x="7089281" y="5993128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2" name="Line 1044"/>
          <p:cNvSpPr>
            <a:spLocks noChangeShapeType="1"/>
          </p:cNvSpPr>
          <p:nvPr/>
        </p:nvSpPr>
        <p:spPr bwMode="auto">
          <a:xfrm flipH="1">
            <a:off x="7098637" y="620543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3" name="AutoShape 1045"/>
          <p:cNvSpPr>
            <a:spLocks/>
          </p:cNvSpPr>
          <p:nvPr/>
        </p:nvSpPr>
        <p:spPr bwMode="auto">
          <a:xfrm>
            <a:off x="8013037" y="5421957"/>
            <a:ext cx="304800" cy="860612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4" name="Text Box 1046"/>
          <p:cNvSpPr txBox="1">
            <a:spLocks noChangeArrowheads="1"/>
          </p:cNvSpPr>
          <p:nvPr/>
        </p:nvSpPr>
        <p:spPr bwMode="auto">
          <a:xfrm>
            <a:off x="8317837" y="5704107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45" name="Line 1047"/>
          <p:cNvSpPr>
            <a:spLocks noChangeShapeType="1"/>
          </p:cNvSpPr>
          <p:nvPr/>
        </p:nvSpPr>
        <p:spPr bwMode="auto">
          <a:xfrm>
            <a:off x="2949475" y="2029632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6" name="Line 1048"/>
          <p:cNvSpPr>
            <a:spLocks noChangeShapeType="1"/>
          </p:cNvSpPr>
          <p:nvPr/>
        </p:nvSpPr>
        <p:spPr bwMode="auto">
          <a:xfrm>
            <a:off x="2949475" y="2257952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Text Box 1049"/>
          <p:cNvSpPr txBox="1">
            <a:spLocks noChangeArrowheads="1"/>
          </p:cNvSpPr>
          <p:nvPr/>
        </p:nvSpPr>
        <p:spPr bwMode="auto">
          <a:xfrm>
            <a:off x="1872195" y="1964423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48" name="Line 1054"/>
          <p:cNvSpPr>
            <a:spLocks noChangeShapeType="1"/>
          </p:cNvSpPr>
          <p:nvPr/>
        </p:nvSpPr>
        <p:spPr bwMode="auto">
          <a:xfrm flipH="1">
            <a:off x="7098637" y="288902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9" name="Line 1055"/>
          <p:cNvSpPr>
            <a:spLocks noChangeShapeType="1"/>
          </p:cNvSpPr>
          <p:nvPr/>
        </p:nvSpPr>
        <p:spPr bwMode="auto">
          <a:xfrm flipH="1">
            <a:off x="7098637" y="315651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Line 1056"/>
          <p:cNvSpPr>
            <a:spLocks noChangeShapeType="1"/>
          </p:cNvSpPr>
          <p:nvPr/>
        </p:nvSpPr>
        <p:spPr bwMode="auto">
          <a:xfrm flipH="1">
            <a:off x="7098637" y="4840825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1" name="Line 1057"/>
          <p:cNvSpPr>
            <a:spLocks noChangeShapeType="1"/>
          </p:cNvSpPr>
          <p:nvPr/>
        </p:nvSpPr>
        <p:spPr bwMode="auto">
          <a:xfrm flipH="1">
            <a:off x="7098637" y="4648084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5" name="Line 1058"/>
          <p:cNvSpPr>
            <a:spLocks noChangeShapeType="1"/>
          </p:cNvSpPr>
          <p:nvPr/>
        </p:nvSpPr>
        <p:spPr bwMode="auto">
          <a:xfrm flipH="1">
            <a:off x="7116175" y="4459825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6" name="Line 1059"/>
          <p:cNvSpPr>
            <a:spLocks noChangeShapeType="1"/>
          </p:cNvSpPr>
          <p:nvPr/>
        </p:nvSpPr>
        <p:spPr bwMode="auto">
          <a:xfrm flipH="1">
            <a:off x="7098637" y="38162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7" name="Line 1060"/>
          <p:cNvSpPr>
            <a:spLocks noChangeShapeType="1"/>
          </p:cNvSpPr>
          <p:nvPr/>
        </p:nvSpPr>
        <p:spPr bwMode="auto">
          <a:xfrm flipH="1">
            <a:off x="7098637" y="40164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8" name="Line 1061"/>
          <p:cNvSpPr>
            <a:spLocks noChangeShapeType="1"/>
          </p:cNvSpPr>
          <p:nvPr/>
        </p:nvSpPr>
        <p:spPr bwMode="auto">
          <a:xfrm flipH="1">
            <a:off x="7098246" y="417241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9" name="Line 1063"/>
          <p:cNvSpPr>
            <a:spLocks noChangeShapeType="1"/>
          </p:cNvSpPr>
          <p:nvPr/>
        </p:nvSpPr>
        <p:spPr bwMode="auto">
          <a:xfrm>
            <a:off x="2949475" y="2416141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0" name="Text Box 1064"/>
          <p:cNvSpPr txBox="1">
            <a:spLocks noChangeArrowheads="1"/>
          </p:cNvSpPr>
          <p:nvPr/>
        </p:nvSpPr>
        <p:spPr bwMode="auto">
          <a:xfrm>
            <a:off x="1768375" y="2402695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pic>
        <p:nvPicPr>
          <p:cNvPr id="81" name="Picture 3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6512" y="953352"/>
            <a:ext cx="360040" cy="40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Line 1063"/>
          <p:cNvSpPr>
            <a:spLocks noChangeShapeType="1"/>
          </p:cNvSpPr>
          <p:nvPr/>
        </p:nvSpPr>
        <p:spPr bwMode="auto">
          <a:xfrm>
            <a:off x="2949475" y="266192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3" name="Rectangle à coins arrondis 82">
            <a:hlinkClick r:id="" action="ppaction://noaction"/>
          </p:cNvPr>
          <p:cNvSpPr/>
          <p:nvPr/>
        </p:nvSpPr>
        <p:spPr>
          <a:xfrm>
            <a:off x="1269518" y="3469584"/>
            <a:ext cx="2195953" cy="69337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lvl="1"/>
            <a:r>
              <a:rPr lang="fr-FR" dirty="0" err="1" smtClean="0"/>
              <a:t>Elevation</a:t>
            </a:r>
            <a:r>
              <a:rPr lang="fr-FR" dirty="0" smtClean="0"/>
              <a:t> = Côte Radier</a:t>
            </a:r>
            <a:endParaRPr lang="fr-FR" dirty="0"/>
          </a:p>
        </p:txBody>
      </p:sp>
      <p:sp>
        <p:nvSpPr>
          <p:cNvPr id="84" name="Line 1054"/>
          <p:cNvSpPr>
            <a:spLocks noChangeShapeType="1"/>
          </p:cNvSpPr>
          <p:nvPr/>
        </p:nvSpPr>
        <p:spPr bwMode="auto">
          <a:xfrm flipH="1">
            <a:off x="3240168" y="2889029"/>
            <a:ext cx="381000" cy="70104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1507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1"/>
          <a:stretch/>
        </p:blipFill>
        <p:spPr bwMode="auto">
          <a:xfrm>
            <a:off x="3293666" y="1527582"/>
            <a:ext cx="3588531" cy="477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1374007" y="99816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tronçons (pipe)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Line 7"/>
          <p:cNvSpPr>
            <a:spLocks noChangeShapeType="1"/>
          </p:cNvSpPr>
          <p:nvPr/>
        </p:nvSpPr>
        <p:spPr bwMode="auto">
          <a:xfrm flipH="1">
            <a:off x="6872976" y="204449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8183532" y="2565658"/>
            <a:ext cx="15343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Caractéristiques du tronçon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6" name="AutoShape 10"/>
          <p:cNvSpPr>
            <a:spLocks/>
          </p:cNvSpPr>
          <p:nvPr/>
        </p:nvSpPr>
        <p:spPr bwMode="auto">
          <a:xfrm>
            <a:off x="7814135" y="1949696"/>
            <a:ext cx="304800" cy="2093925"/>
          </a:xfrm>
          <a:prstGeom prst="rightBrace">
            <a:avLst>
              <a:gd name="adj1" fmla="val 437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6882197" y="382093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AutoShape 15"/>
          <p:cNvSpPr>
            <a:spLocks/>
          </p:cNvSpPr>
          <p:nvPr/>
        </p:nvSpPr>
        <p:spPr bwMode="auto">
          <a:xfrm>
            <a:off x="7796597" y="4284413"/>
            <a:ext cx="304800" cy="359254"/>
          </a:xfrm>
          <a:prstGeom prst="rightBrace">
            <a:avLst>
              <a:gd name="adj1" fmla="val 12500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8183532" y="4233207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60" name="Line 17"/>
          <p:cNvSpPr>
            <a:spLocks noChangeShapeType="1"/>
          </p:cNvSpPr>
          <p:nvPr/>
        </p:nvSpPr>
        <p:spPr bwMode="auto">
          <a:xfrm flipH="1">
            <a:off x="6882197" y="47729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 flipH="1">
            <a:off x="6882197" y="4997107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2" name="Line 19"/>
          <p:cNvSpPr>
            <a:spLocks noChangeShapeType="1"/>
          </p:cNvSpPr>
          <p:nvPr/>
        </p:nvSpPr>
        <p:spPr bwMode="auto">
          <a:xfrm flipH="1">
            <a:off x="6882197" y="521674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20"/>
          <p:cNvSpPr>
            <a:spLocks noChangeShapeType="1"/>
          </p:cNvSpPr>
          <p:nvPr/>
        </p:nvSpPr>
        <p:spPr bwMode="auto">
          <a:xfrm flipH="1">
            <a:off x="6882197" y="53825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AutoShape 21"/>
          <p:cNvSpPr>
            <a:spLocks/>
          </p:cNvSpPr>
          <p:nvPr/>
        </p:nvSpPr>
        <p:spPr bwMode="auto">
          <a:xfrm>
            <a:off x="7796597" y="4669228"/>
            <a:ext cx="304800" cy="1532965"/>
          </a:xfrm>
          <a:prstGeom prst="rightBrace">
            <a:avLst>
              <a:gd name="adj1" fmla="val 35417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8101397" y="5306389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6" name="Line 27"/>
          <p:cNvSpPr>
            <a:spLocks noChangeShapeType="1"/>
          </p:cNvSpPr>
          <p:nvPr/>
        </p:nvSpPr>
        <p:spPr bwMode="auto">
          <a:xfrm flipH="1">
            <a:off x="6882197" y="314715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7" name="Line 30"/>
          <p:cNvSpPr>
            <a:spLocks noChangeShapeType="1"/>
          </p:cNvSpPr>
          <p:nvPr/>
        </p:nvSpPr>
        <p:spPr bwMode="auto">
          <a:xfrm flipH="1">
            <a:off x="6882197" y="4571284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8" name="Line 31"/>
          <p:cNvSpPr>
            <a:spLocks noChangeShapeType="1"/>
          </p:cNvSpPr>
          <p:nvPr/>
        </p:nvSpPr>
        <p:spPr bwMode="auto">
          <a:xfrm flipH="1">
            <a:off x="6882197" y="436576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9" name="Line 32"/>
          <p:cNvSpPr>
            <a:spLocks noChangeShapeType="1"/>
          </p:cNvSpPr>
          <p:nvPr/>
        </p:nvSpPr>
        <p:spPr bwMode="auto">
          <a:xfrm flipH="1">
            <a:off x="6882197" y="404057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0" name="Line 39"/>
          <p:cNvSpPr>
            <a:spLocks noChangeShapeType="1"/>
          </p:cNvSpPr>
          <p:nvPr/>
        </p:nvSpPr>
        <p:spPr bwMode="auto">
          <a:xfrm>
            <a:off x="2694617" y="2767767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1" name="Text Box 40"/>
          <p:cNvSpPr txBox="1">
            <a:spLocks noChangeArrowheads="1"/>
          </p:cNvSpPr>
          <p:nvPr/>
        </p:nvSpPr>
        <p:spPr bwMode="auto">
          <a:xfrm>
            <a:off x="1704017" y="2687988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2" name="Line 41"/>
          <p:cNvSpPr>
            <a:spLocks noChangeShapeType="1"/>
          </p:cNvSpPr>
          <p:nvPr/>
        </p:nvSpPr>
        <p:spPr bwMode="auto">
          <a:xfrm flipH="1">
            <a:off x="6882197" y="334885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3" name="Line 42"/>
          <p:cNvSpPr>
            <a:spLocks noChangeShapeType="1"/>
          </p:cNvSpPr>
          <p:nvPr/>
        </p:nvSpPr>
        <p:spPr bwMode="auto">
          <a:xfrm flipH="1">
            <a:off x="6882197" y="3559527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4" name="Line 43"/>
          <p:cNvSpPr>
            <a:spLocks noChangeShapeType="1"/>
          </p:cNvSpPr>
          <p:nvPr/>
        </p:nvSpPr>
        <p:spPr bwMode="auto">
          <a:xfrm flipH="1">
            <a:off x="6882197" y="56111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5" name="Line 44"/>
          <p:cNvSpPr>
            <a:spLocks noChangeShapeType="1"/>
          </p:cNvSpPr>
          <p:nvPr/>
        </p:nvSpPr>
        <p:spPr bwMode="auto">
          <a:xfrm flipH="1">
            <a:off x="6882197" y="58397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6" name="Line 45"/>
          <p:cNvSpPr>
            <a:spLocks noChangeShapeType="1"/>
          </p:cNvSpPr>
          <p:nvPr/>
        </p:nvSpPr>
        <p:spPr bwMode="auto">
          <a:xfrm flipH="1">
            <a:off x="6882197" y="60683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87" name="Picture 3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72340" y="998161"/>
            <a:ext cx="384395" cy="33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" name="Line 39"/>
          <p:cNvSpPr>
            <a:spLocks noChangeShapeType="1"/>
          </p:cNvSpPr>
          <p:nvPr/>
        </p:nvSpPr>
        <p:spPr bwMode="auto">
          <a:xfrm>
            <a:off x="2718073" y="295131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9" name="Line 1047"/>
          <p:cNvSpPr>
            <a:spLocks noChangeShapeType="1"/>
          </p:cNvSpPr>
          <p:nvPr/>
        </p:nvSpPr>
        <p:spPr bwMode="auto">
          <a:xfrm>
            <a:off x="2660042" y="228614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90" name="Line 1048"/>
          <p:cNvSpPr>
            <a:spLocks noChangeShapeType="1"/>
          </p:cNvSpPr>
          <p:nvPr/>
        </p:nvSpPr>
        <p:spPr bwMode="auto">
          <a:xfrm>
            <a:off x="2660042" y="251446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91" name="Text Box 1049"/>
          <p:cNvSpPr txBox="1">
            <a:spLocks noChangeArrowheads="1"/>
          </p:cNvSpPr>
          <p:nvPr/>
        </p:nvSpPr>
        <p:spPr bwMode="auto">
          <a:xfrm>
            <a:off x="1582762" y="2220940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pic>
        <p:nvPicPr>
          <p:cNvPr id="92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997" y="130855"/>
            <a:ext cx="4037427" cy="186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3901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783311" y="98945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pompes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 flipH="1">
            <a:off x="7148609" y="205311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8480992" y="2537213"/>
            <a:ext cx="147316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Indispensables,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Caractéristiques de la pompe (courbe)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37" name="AutoShape 9"/>
          <p:cNvSpPr>
            <a:spLocks/>
          </p:cNvSpPr>
          <p:nvPr/>
        </p:nvSpPr>
        <p:spPr bwMode="auto">
          <a:xfrm>
            <a:off x="8063009" y="1918649"/>
            <a:ext cx="304800" cy="2292379"/>
          </a:xfrm>
          <a:prstGeom prst="rightBrace">
            <a:avLst>
              <a:gd name="adj1" fmla="val 3750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" name="AutoShape 12"/>
          <p:cNvSpPr>
            <a:spLocks/>
          </p:cNvSpPr>
          <p:nvPr/>
        </p:nvSpPr>
        <p:spPr bwMode="auto">
          <a:xfrm>
            <a:off x="8063009" y="4289095"/>
            <a:ext cx="304800" cy="609600"/>
          </a:xfrm>
          <a:prstGeom prst="rightBrace">
            <a:avLst>
              <a:gd name="adj1" fmla="val 16667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8468917" y="437899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énergétique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40" name="Line 14"/>
          <p:cNvSpPr>
            <a:spLocks noChangeShapeType="1"/>
          </p:cNvSpPr>
          <p:nvPr/>
        </p:nvSpPr>
        <p:spPr bwMode="auto">
          <a:xfrm flipH="1">
            <a:off x="7148609" y="501373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Line 15"/>
          <p:cNvSpPr>
            <a:spLocks noChangeShapeType="1"/>
          </p:cNvSpPr>
          <p:nvPr/>
        </p:nvSpPr>
        <p:spPr bwMode="auto">
          <a:xfrm flipH="1">
            <a:off x="7148609" y="5246726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2" name="Line 16"/>
          <p:cNvSpPr>
            <a:spLocks noChangeShapeType="1"/>
          </p:cNvSpPr>
          <p:nvPr/>
        </p:nvSpPr>
        <p:spPr bwMode="auto">
          <a:xfrm flipH="1">
            <a:off x="7148609" y="544124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3" name="Line 17"/>
          <p:cNvSpPr>
            <a:spLocks noChangeShapeType="1"/>
          </p:cNvSpPr>
          <p:nvPr/>
        </p:nvSpPr>
        <p:spPr bwMode="auto">
          <a:xfrm flipH="1">
            <a:off x="7148609" y="566984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AutoShape 18"/>
          <p:cNvSpPr>
            <a:spLocks/>
          </p:cNvSpPr>
          <p:nvPr/>
        </p:nvSpPr>
        <p:spPr bwMode="auto">
          <a:xfrm>
            <a:off x="8063009" y="4956080"/>
            <a:ext cx="304800" cy="762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8468917" y="5199761"/>
            <a:ext cx="1295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46" name="Line 21"/>
          <p:cNvSpPr>
            <a:spLocks noChangeShapeType="1"/>
          </p:cNvSpPr>
          <p:nvPr/>
        </p:nvSpPr>
        <p:spPr bwMode="auto">
          <a:xfrm flipH="1">
            <a:off x="7153500" y="481371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 flipH="1">
            <a:off x="7153500" y="4603039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 flipH="1">
            <a:off x="7148609" y="386632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9" name="Line 28"/>
          <p:cNvSpPr>
            <a:spLocks noChangeShapeType="1"/>
          </p:cNvSpPr>
          <p:nvPr/>
        </p:nvSpPr>
        <p:spPr bwMode="auto">
          <a:xfrm>
            <a:off x="2933681" y="2688017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1943081" y="2604450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 flipH="1">
            <a:off x="7148609" y="314681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>
            <a:off x="7153500" y="4378996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6" name="Line 37"/>
          <p:cNvSpPr>
            <a:spLocks noChangeShapeType="1"/>
          </p:cNvSpPr>
          <p:nvPr/>
        </p:nvSpPr>
        <p:spPr bwMode="auto">
          <a:xfrm flipH="1">
            <a:off x="7148609" y="364596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7" name="Line 38"/>
          <p:cNvSpPr>
            <a:spLocks noChangeShapeType="1"/>
          </p:cNvSpPr>
          <p:nvPr/>
        </p:nvSpPr>
        <p:spPr bwMode="auto">
          <a:xfrm flipH="1">
            <a:off x="7148609" y="414584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78" name="Picture 3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0724" y="1007502"/>
            <a:ext cx="379371" cy="36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Line 28"/>
          <p:cNvSpPr>
            <a:spLocks noChangeShapeType="1"/>
          </p:cNvSpPr>
          <p:nvPr/>
        </p:nvSpPr>
        <p:spPr bwMode="auto">
          <a:xfrm>
            <a:off x="2933681" y="293910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0" name="Line 1047"/>
          <p:cNvSpPr>
            <a:spLocks noChangeShapeType="1"/>
          </p:cNvSpPr>
          <p:nvPr/>
        </p:nvSpPr>
        <p:spPr bwMode="auto">
          <a:xfrm>
            <a:off x="2933681" y="227743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1" name="Line 1048"/>
          <p:cNvSpPr>
            <a:spLocks noChangeShapeType="1"/>
          </p:cNvSpPr>
          <p:nvPr/>
        </p:nvSpPr>
        <p:spPr bwMode="auto">
          <a:xfrm>
            <a:off x="2933681" y="250575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2" name="Text Box 1049"/>
          <p:cNvSpPr txBox="1">
            <a:spLocks noChangeArrowheads="1"/>
          </p:cNvSpPr>
          <p:nvPr/>
        </p:nvSpPr>
        <p:spPr bwMode="auto">
          <a:xfrm>
            <a:off x="1856401" y="2212230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83" name="Line 37"/>
          <p:cNvSpPr>
            <a:spLocks noChangeShapeType="1"/>
          </p:cNvSpPr>
          <p:nvPr/>
        </p:nvSpPr>
        <p:spPr bwMode="auto">
          <a:xfrm flipH="1">
            <a:off x="7148609" y="343995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52" y="1480074"/>
            <a:ext cx="3658814" cy="460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106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775" y="1304068"/>
            <a:ext cx="3937354" cy="470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1739767" y="745339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vannes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 flipH="1">
            <a:off x="7911501" y="193856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auto">
          <a:xfrm>
            <a:off x="9130700" y="2548163"/>
            <a:ext cx="168534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Types / caractéristiques de la vanne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3" name="AutoShape 9"/>
          <p:cNvSpPr>
            <a:spLocks/>
          </p:cNvSpPr>
          <p:nvPr/>
        </p:nvSpPr>
        <p:spPr bwMode="auto">
          <a:xfrm>
            <a:off x="8825901" y="1862362"/>
            <a:ext cx="304800" cy="2317735"/>
          </a:xfrm>
          <a:prstGeom prst="rightBrace">
            <a:avLst>
              <a:gd name="adj1" fmla="val 437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 flipH="1">
            <a:off x="7977792" y="4609223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Line 15"/>
          <p:cNvSpPr>
            <a:spLocks noChangeShapeType="1"/>
          </p:cNvSpPr>
          <p:nvPr/>
        </p:nvSpPr>
        <p:spPr bwMode="auto">
          <a:xfrm flipH="1">
            <a:off x="7977792" y="483784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6" name="Line 16"/>
          <p:cNvSpPr>
            <a:spLocks noChangeShapeType="1"/>
          </p:cNvSpPr>
          <p:nvPr/>
        </p:nvSpPr>
        <p:spPr bwMode="auto">
          <a:xfrm flipH="1">
            <a:off x="7977792" y="508152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7" name="Line 17"/>
          <p:cNvSpPr>
            <a:spLocks noChangeShapeType="1"/>
          </p:cNvSpPr>
          <p:nvPr/>
        </p:nvSpPr>
        <p:spPr bwMode="auto">
          <a:xfrm flipH="1">
            <a:off x="7977792" y="531012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AutoShape 18"/>
          <p:cNvSpPr>
            <a:spLocks/>
          </p:cNvSpPr>
          <p:nvPr/>
        </p:nvSpPr>
        <p:spPr bwMode="auto">
          <a:xfrm>
            <a:off x="8892192" y="4242851"/>
            <a:ext cx="304800" cy="1143471"/>
          </a:xfrm>
          <a:prstGeom prst="rightBrace">
            <a:avLst>
              <a:gd name="adj1" fmla="val 29167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9" name="Text Box 19"/>
          <p:cNvSpPr txBox="1">
            <a:spLocks noChangeArrowheads="1"/>
          </p:cNvSpPr>
          <p:nvPr/>
        </p:nvSpPr>
        <p:spPr bwMode="auto">
          <a:xfrm>
            <a:off x="9196992" y="4700522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0" name="Line 22"/>
          <p:cNvSpPr>
            <a:spLocks noChangeShapeType="1"/>
          </p:cNvSpPr>
          <p:nvPr/>
        </p:nvSpPr>
        <p:spPr bwMode="auto">
          <a:xfrm flipH="1">
            <a:off x="7911501" y="386597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1" name="Line 28"/>
          <p:cNvSpPr>
            <a:spLocks noChangeShapeType="1"/>
          </p:cNvSpPr>
          <p:nvPr/>
        </p:nvSpPr>
        <p:spPr bwMode="auto">
          <a:xfrm flipH="1">
            <a:off x="7911501" y="31308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2" name="Line 34"/>
          <p:cNvSpPr>
            <a:spLocks noChangeShapeType="1"/>
          </p:cNvSpPr>
          <p:nvPr/>
        </p:nvSpPr>
        <p:spPr bwMode="auto">
          <a:xfrm flipH="1">
            <a:off x="7911501" y="339774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35"/>
          <p:cNvSpPr>
            <a:spLocks noChangeShapeType="1"/>
          </p:cNvSpPr>
          <p:nvPr/>
        </p:nvSpPr>
        <p:spPr bwMode="auto">
          <a:xfrm flipH="1">
            <a:off x="7911501" y="362392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Line 36"/>
          <p:cNvSpPr>
            <a:spLocks noChangeShapeType="1"/>
          </p:cNvSpPr>
          <p:nvPr/>
        </p:nvSpPr>
        <p:spPr bwMode="auto">
          <a:xfrm flipH="1">
            <a:off x="7911501" y="405871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5" name="Line 37"/>
          <p:cNvSpPr>
            <a:spLocks noChangeShapeType="1"/>
          </p:cNvSpPr>
          <p:nvPr/>
        </p:nvSpPr>
        <p:spPr bwMode="auto">
          <a:xfrm flipH="1">
            <a:off x="7977792" y="433490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66" name="Picture 3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8" t="37501" r="2299" b="46361"/>
          <a:stretch/>
        </p:blipFill>
        <p:spPr bwMode="auto">
          <a:xfrm>
            <a:off x="1963313" y="4680325"/>
            <a:ext cx="1104900" cy="802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Line 39"/>
          <p:cNvSpPr>
            <a:spLocks noChangeShapeType="1"/>
          </p:cNvSpPr>
          <p:nvPr/>
        </p:nvSpPr>
        <p:spPr bwMode="auto">
          <a:xfrm flipH="1">
            <a:off x="3156836" y="3397748"/>
            <a:ext cx="716063" cy="17545"/>
          </a:xfrm>
          <a:prstGeom prst="line">
            <a:avLst/>
          </a:prstGeom>
          <a:ln>
            <a:headEnd type="none" w="sm" len="sm"/>
            <a:tailEnd type="triangle" w="sm" len="sm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endParaRPr lang="fr-FR"/>
          </a:p>
        </p:txBody>
      </p:sp>
      <p:pic>
        <p:nvPicPr>
          <p:cNvPr id="68" name="Picture 3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66676" y="727211"/>
            <a:ext cx="391004" cy="38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6" t="40691" r="71796" b="51038"/>
          <a:stretch/>
        </p:blipFill>
        <p:spPr bwMode="auto">
          <a:xfrm>
            <a:off x="1921767" y="3484179"/>
            <a:ext cx="1146446" cy="85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Flèche vers le bas 69"/>
          <p:cNvSpPr/>
          <p:nvPr/>
        </p:nvSpPr>
        <p:spPr bwMode="auto">
          <a:xfrm>
            <a:off x="2401992" y="4375731"/>
            <a:ext cx="237621" cy="233492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Line 28"/>
          <p:cNvSpPr>
            <a:spLocks noChangeShapeType="1"/>
          </p:cNvSpPr>
          <p:nvPr/>
        </p:nvSpPr>
        <p:spPr bwMode="auto">
          <a:xfrm>
            <a:off x="3248726" y="270020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2" name="Text Box 29"/>
          <p:cNvSpPr txBox="1">
            <a:spLocks noChangeArrowheads="1"/>
          </p:cNvSpPr>
          <p:nvPr/>
        </p:nvSpPr>
        <p:spPr bwMode="auto">
          <a:xfrm>
            <a:off x="2258126" y="2616638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3" name="Line 28"/>
          <p:cNvSpPr>
            <a:spLocks noChangeShapeType="1"/>
          </p:cNvSpPr>
          <p:nvPr/>
        </p:nvSpPr>
        <p:spPr bwMode="auto">
          <a:xfrm>
            <a:off x="3248726" y="2951291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4" name="Line 1047"/>
          <p:cNvSpPr>
            <a:spLocks noChangeShapeType="1"/>
          </p:cNvSpPr>
          <p:nvPr/>
        </p:nvSpPr>
        <p:spPr bwMode="auto">
          <a:xfrm>
            <a:off x="3316856" y="219003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5" name="Line 1048"/>
          <p:cNvSpPr>
            <a:spLocks noChangeShapeType="1"/>
          </p:cNvSpPr>
          <p:nvPr/>
        </p:nvSpPr>
        <p:spPr bwMode="auto">
          <a:xfrm>
            <a:off x="3316856" y="241835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6" name="Text Box 1049"/>
          <p:cNvSpPr txBox="1">
            <a:spLocks noChangeArrowheads="1"/>
          </p:cNvSpPr>
          <p:nvPr/>
        </p:nvSpPr>
        <p:spPr bwMode="auto">
          <a:xfrm>
            <a:off x="2239576" y="2124821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336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Construire un modèle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Exercice 1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Construire un modèle simple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Ressource à 50 m</a:t>
            </a:r>
          </a:p>
          <a:p>
            <a:r>
              <a:rPr lang="fr-FR" dirty="0"/>
              <a:t>Réservoir : </a:t>
            </a:r>
          </a:p>
          <a:p>
            <a:pPr lvl="1"/>
            <a:r>
              <a:rPr lang="fr-FR" dirty="0"/>
              <a:t>Volume = 100 m³ </a:t>
            </a:r>
          </a:p>
          <a:p>
            <a:pPr lvl="1"/>
            <a:r>
              <a:rPr lang="fr-FR" dirty="0"/>
              <a:t>TN = 49 m</a:t>
            </a:r>
          </a:p>
          <a:p>
            <a:r>
              <a:rPr lang="fr-FR" dirty="0" smtClean="0"/>
              <a:t>2 nœud de consommation : </a:t>
            </a:r>
          </a:p>
          <a:p>
            <a:pPr lvl="1"/>
            <a:r>
              <a:rPr lang="fr-FR" dirty="0" smtClean="0"/>
              <a:t>TN = 10 m et TN = 5 m</a:t>
            </a:r>
          </a:p>
          <a:p>
            <a:pPr lvl="1"/>
            <a:r>
              <a:rPr lang="fr-FR" dirty="0" smtClean="0"/>
              <a:t>Consommation totale  100 m³/j = 4.2 m³/h</a:t>
            </a:r>
          </a:p>
          <a:p>
            <a:pPr lvl="1"/>
            <a:r>
              <a:rPr lang="fr-FR" dirty="0" smtClean="0"/>
              <a:t>Pattern = « DOM »</a:t>
            </a:r>
          </a:p>
          <a:p>
            <a:r>
              <a:rPr lang="fr-FR" dirty="0" smtClean="0"/>
              <a:t>Conduite </a:t>
            </a:r>
          </a:p>
          <a:p>
            <a:pPr lvl="1"/>
            <a:r>
              <a:rPr lang="fr-FR" dirty="0" smtClean="0"/>
              <a:t>Diamètre DN90</a:t>
            </a:r>
            <a:endParaRPr lang="fr-FR" dirty="0"/>
          </a:p>
          <a:p>
            <a:pPr lvl="1"/>
            <a:r>
              <a:rPr lang="fr-FR" dirty="0" smtClean="0"/>
              <a:t>Rugosité à 0.1</a:t>
            </a:r>
          </a:p>
          <a:p>
            <a:endParaRPr lang="fr-FR" dirty="0"/>
          </a:p>
        </p:txBody>
      </p:sp>
      <p:grpSp>
        <p:nvGrpSpPr>
          <p:cNvPr id="12" name="Groupe 11"/>
          <p:cNvGrpSpPr/>
          <p:nvPr/>
        </p:nvGrpSpPr>
        <p:grpSpPr>
          <a:xfrm>
            <a:off x="6997402" y="727211"/>
            <a:ext cx="3953193" cy="2903551"/>
            <a:chOff x="7363163" y="100906"/>
            <a:chExt cx="1285056" cy="943851"/>
          </a:xfrm>
        </p:grpSpPr>
        <p:grpSp>
          <p:nvGrpSpPr>
            <p:cNvPr id="16" name="Groupe 15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25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26" name="Groupe 25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7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8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7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3320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courbes de modulation (pattern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Généralités:</a:t>
            </a:r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fr-FR" sz="1600" dirty="0"/>
              <a:t>Même pas de temps pour tous les patterns</a:t>
            </a:r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fr-FR" sz="1600" dirty="0"/>
              <a:t>Moyenne = 1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50" y="1243953"/>
            <a:ext cx="5077602" cy="264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41" y="3991472"/>
            <a:ext cx="5896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96636" y="3137273"/>
            <a:ext cx="510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Nœud : Demande à un instant t = Demande de base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796636" y="3482506"/>
            <a:ext cx="510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Ressource : Charge à un instant t = Charge Totale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777822" y="3753531"/>
            <a:ext cx="5208194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Pompe : Vitesse à un instant t = 1 (ou vitesse relative)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221741" y="4587884"/>
            <a:ext cx="7162800" cy="83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i="1" u="sng" dirty="0">
                <a:latin typeface="Calibri" panose="020F0502020204030204" pitchFamily="34" charset="0"/>
                <a:cs typeface="Calibri" panose="020F0502020204030204" pitchFamily="34" charset="0"/>
              </a:rPr>
              <a:t>Application </a:t>
            </a:r>
          </a:p>
          <a:p>
            <a:pPr marL="0" indent="0" eaLnBrk="1" hangingPunct="1"/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Ajouter une courbe de consommation aux points de l’exercice 1 et observer la variation du débit au cours de la journée</a:t>
            </a:r>
          </a:p>
        </p:txBody>
      </p:sp>
    </p:spTree>
    <p:extLst>
      <p:ext uri="{BB962C8B-B14F-4D97-AF65-F5344CB8AC3E}">
        <p14:creationId xmlns:p14="http://schemas.microsoft.com/office/powerpoint/2010/main" val="39007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2327" y="923143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courbes ( </a:t>
            </a:r>
            <a:r>
              <a:rPr lang="fr-FR" sz="2000" dirty="0" err="1" smtClean="0">
                <a:solidFill>
                  <a:schemeClr val="accent6"/>
                </a:solidFill>
                <a:ea typeface="+mj-ea"/>
              </a:rPr>
              <a:t>curves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Courbe de </a:t>
            </a:r>
            <a:r>
              <a:rPr lang="fr-FR" dirty="0" smtClean="0"/>
              <a:t>pompe</a:t>
            </a:r>
            <a:endParaRPr lang="fr-FR" dirty="0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084798" y="1511972"/>
            <a:ext cx="5464026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Courbe de volume des réservoirs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41" y="2161932"/>
            <a:ext cx="3831695" cy="296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35" y="1977785"/>
            <a:ext cx="3831693" cy="296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977901" y="5282723"/>
            <a:ext cx="7162800" cy="83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i="1" u="sng" dirty="0">
                <a:latin typeface="Calibri" panose="020F0502020204030204" pitchFamily="34" charset="0"/>
                <a:cs typeface="Calibri" panose="020F0502020204030204" pitchFamily="34" charset="0"/>
              </a:rPr>
              <a:t>Application </a:t>
            </a:r>
          </a:p>
          <a:p>
            <a:pPr marL="0" indent="0" eaLnBrk="1" hangingPunct="1"/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Ajouter une </a:t>
            </a:r>
            <a:r>
              <a:rPr lang="fr-FR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pompes et sa courbe </a:t>
            </a:r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de </a:t>
            </a:r>
            <a:r>
              <a:rPr lang="fr-FR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pompes sur l’exercice 1</a:t>
            </a:r>
          </a:p>
          <a:p>
            <a:pPr marL="0" indent="0" eaLnBrk="1" hangingPunct="1"/>
            <a:endParaRPr lang="fr-FR" sz="16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3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Qui a déjà travaillé sur EPANET?</a:t>
            </a:r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Qui l’utilise régulièrement?</a:t>
            </a:r>
          </a:p>
          <a:p>
            <a:pPr marL="0" indent="0" algn="ctr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pPr algn="ctr"/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823580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1 </a:t>
            </a: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Ajouter </a:t>
            </a:r>
            <a:r>
              <a:rPr lang="fr-FR" dirty="0"/>
              <a:t>une pompes et sa courbe de pompes sur l’exercice 1</a:t>
            </a:r>
          </a:p>
          <a:p>
            <a:endParaRPr lang="fr-FR" dirty="0" smtClean="0"/>
          </a:p>
          <a:p>
            <a:r>
              <a:rPr lang="fr-FR" dirty="0" smtClean="0"/>
              <a:t>Ressource à 0 m</a:t>
            </a:r>
          </a:p>
          <a:p>
            <a:r>
              <a:rPr lang="fr-FR" dirty="0" smtClean="0"/>
              <a:t>Pompe : </a:t>
            </a:r>
          </a:p>
          <a:p>
            <a:pPr lvl="1"/>
            <a:r>
              <a:rPr lang="fr-FR" dirty="0" smtClean="0"/>
              <a:t>Débit = 10 m³/h </a:t>
            </a:r>
          </a:p>
          <a:p>
            <a:pPr lvl="1"/>
            <a:r>
              <a:rPr lang="fr-FR" dirty="0" smtClean="0"/>
              <a:t>HMT = 60 m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10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Les asservissements (contrôles)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5" t="9302" b="54523"/>
          <a:stretch>
            <a:fillRect/>
          </a:stretch>
        </p:blipFill>
        <p:spPr bwMode="auto">
          <a:xfrm>
            <a:off x="1355635" y="1842426"/>
            <a:ext cx="1143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1127035" y="2604426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879635" y="2352013"/>
            <a:ext cx="3581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Conseil : Préférer « </a:t>
            </a:r>
            <a:r>
              <a:rPr lang="fr-FR" sz="1200" dirty="0" err="1">
                <a:solidFill>
                  <a:srgbClr val="FF0000"/>
                </a:solidFill>
              </a:rPr>
              <a:t>Rule-Based</a:t>
            </a:r>
            <a:r>
              <a:rPr lang="fr-FR" sz="1200" dirty="0">
                <a:solidFill>
                  <a:srgbClr val="FF0000"/>
                </a:solidFill>
              </a:rPr>
              <a:t> »:</a:t>
            </a:r>
          </a:p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   + Plus puissant</a:t>
            </a:r>
          </a:p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   + pas de risque de conflit avec « simple »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845133" y="4898113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1600" dirty="0">
                <a:solidFill>
                  <a:srgbClr val="0099CC"/>
                </a:solidFill>
              </a:rPr>
              <a:t> Ne pas mixer « Simple » et « </a:t>
            </a:r>
            <a:r>
              <a:rPr lang="fr-FR" sz="1600" dirty="0" err="1">
                <a:solidFill>
                  <a:srgbClr val="0099CC"/>
                </a:solidFill>
              </a:rPr>
              <a:t>Rule-based</a:t>
            </a:r>
            <a:r>
              <a:rPr lang="fr-FR" sz="1600" dirty="0">
                <a:solidFill>
                  <a:srgbClr val="0099CC"/>
                </a:solidFill>
              </a:rPr>
              <a:t> »</a:t>
            </a:r>
          </a:p>
          <a:p>
            <a:pPr>
              <a:buFont typeface="Wingdings" pitchFamily="2" charset="2"/>
              <a:buChar char="v"/>
            </a:pPr>
            <a:r>
              <a:rPr lang="fr-FR" sz="1600" dirty="0">
                <a:solidFill>
                  <a:srgbClr val="0099CC"/>
                </a:solidFill>
              </a:rPr>
              <a:t> Partir de la base et complexifier</a:t>
            </a:r>
          </a:p>
        </p:txBody>
      </p:sp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752734"/>
              </p:ext>
            </p:extLst>
          </p:nvPr>
        </p:nvGraphicFramePr>
        <p:xfrm>
          <a:off x="7133171" y="1545802"/>
          <a:ext cx="45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7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Opérateurs relationnels 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IS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768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&lt;&gt;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BELOW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ABOVE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31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5547" y="885697"/>
            <a:ext cx="7782922" cy="3764681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Les asservissements (contrôles)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Niveau (PRESSURE pour un Nœud et LEVEL pour un réservoir)</a:t>
            </a: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Horloge (CLOCKTIME) ou Temps de simulation (TIME)</a:t>
            </a: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Vitesse de vidange d’un réservoir (DRAINTIME)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93"/>
          <a:stretch>
            <a:fillRect/>
          </a:stretch>
        </p:blipFill>
        <p:spPr bwMode="auto">
          <a:xfrm>
            <a:off x="3360132" y="2858842"/>
            <a:ext cx="4181491" cy="139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41" y="4492232"/>
            <a:ext cx="3804741" cy="236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02" b="45970"/>
          <a:stretch>
            <a:fillRect/>
          </a:stretch>
        </p:blipFill>
        <p:spPr bwMode="auto">
          <a:xfrm>
            <a:off x="8238308" y="1264948"/>
            <a:ext cx="3734083" cy="229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16" y="3738644"/>
            <a:ext cx="4691875" cy="311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8"/>
          <a:srcRect l="4593"/>
          <a:stretch/>
        </p:blipFill>
        <p:spPr>
          <a:xfrm>
            <a:off x="243839" y="250392"/>
            <a:ext cx="4990011" cy="648800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27227" y="158002"/>
            <a:ext cx="7360508" cy="247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1 </a:t>
            </a: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Ajouter des asservissements </a:t>
            </a:r>
            <a:r>
              <a:rPr lang="fr-FR" dirty="0"/>
              <a:t>sur l’exercice 1</a:t>
            </a:r>
          </a:p>
          <a:p>
            <a:endParaRPr lang="fr-FR" dirty="0" smtClean="0"/>
          </a:p>
          <a:p>
            <a:r>
              <a:rPr lang="fr-FR" dirty="0" smtClean="0"/>
              <a:t>Asservissement horaire</a:t>
            </a:r>
          </a:p>
          <a:p>
            <a:r>
              <a:rPr lang="fr-FR" dirty="0" smtClean="0"/>
              <a:t>Asservissement au niveau du réservoir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01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2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Principe du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Méthodologie de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volume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débit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marnage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pression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cap="all" dirty="0" err="1"/>
              <a:t>Debogage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146008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600" dirty="0" smtClean="0">
                <a:solidFill>
                  <a:schemeClr val="accent6"/>
                </a:solidFill>
                <a:ea typeface="+mj-ea"/>
              </a:rPr>
              <a:t>Le principe du calage </a:t>
            </a: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pic>
        <p:nvPicPr>
          <p:cNvPr id="17" name="Picture 4" descr="Image associÃ©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973" y="2945390"/>
            <a:ext cx="2849011" cy="234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228" y="45728"/>
            <a:ext cx="4282811" cy="57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/>
              <a:t>Ajustement </a:t>
            </a:r>
            <a:r>
              <a:rPr lang="fr-FR" sz="2000" dirty="0"/>
              <a:t>des paramètres du modèle pour faire en sorte que les résultats simulés concordent avec les mesures observées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Google Shape;246;p29"/>
          <p:cNvSpPr/>
          <p:nvPr/>
        </p:nvSpPr>
        <p:spPr>
          <a:xfrm rot="5400000">
            <a:off x="5076947" y="956150"/>
            <a:ext cx="295022" cy="2260800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49;p29"/>
          <p:cNvSpPr txBox="1"/>
          <p:nvPr/>
        </p:nvSpPr>
        <p:spPr>
          <a:xfrm>
            <a:off x="3460457" y="2457232"/>
            <a:ext cx="6484731" cy="70784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Pression, débit, niveau d’eau dans les réservoir, chlore</a:t>
            </a:r>
          </a:p>
          <a:p>
            <a:pPr marL="285750" marR="0" lvl="0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Données de télégestion + campagne de mesures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Imag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5451" r="9149" b="23969"/>
          <a:stretch>
            <a:fillRect/>
          </a:stretch>
        </p:blipFill>
        <p:spPr bwMode="auto">
          <a:xfrm>
            <a:off x="1124301" y="3719206"/>
            <a:ext cx="6441009" cy="229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 principe du calage </a:t>
            </a:r>
          </a:p>
        </p:txBody>
      </p:sp>
    </p:spTree>
    <p:extLst>
      <p:ext uri="{BB962C8B-B14F-4D97-AF65-F5344CB8AC3E}">
        <p14:creationId xmlns:p14="http://schemas.microsoft.com/office/powerpoint/2010/main" val="32304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4 grandes étapes de calage : 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La méthodologie du </a:t>
            </a:r>
            <a:r>
              <a:rPr lang="fr-FR" cap="all" dirty="0"/>
              <a:t>calage </a:t>
            </a:r>
          </a:p>
        </p:txBody>
      </p:sp>
      <p:pic>
        <p:nvPicPr>
          <p:cNvPr id="10" name="Google Shape;242;p29"/>
          <p:cNvPicPr preferRelativeResize="0"/>
          <p:nvPr/>
        </p:nvPicPr>
        <p:blipFill rotWithShape="1">
          <a:blip r:embed="rId3">
            <a:alphaModFix/>
          </a:blip>
          <a:srcRect l="13550" t="39970" r="11057" b="24084"/>
          <a:stretch/>
        </p:blipFill>
        <p:spPr>
          <a:xfrm>
            <a:off x="1107687" y="1622018"/>
            <a:ext cx="9878160" cy="23570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Connecteur droit avec flèche 10"/>
          <p:cNvCxnSpPr/>
          <p:nvPr/>
        </p:nvCxnSpPr>
        <p:spPr bwMode="auto">
          <a:xfrm flipH="1">
            <a:off x="4754880" y="3267111"/>
            <a:ext cx="12738" cy="70267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52917" y="4768254"/>
            <a:ext cx="4336687" cy="187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3166447" y="3992809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Volume mis en distribution par les différents ouvrages</a:t>
            </a:r>
            <a:endParaRPr lang="fr-FR" dirty="0"/>
          </a:p>
        </p:txBody>
      </p:sp>
      <p:cxnSp>
        <p:nvCxnSpPr>
          <p:cNvPr id="14" name="Connecteur droit avec flèche 13"/>
          <p:cNvCxnSpPr>
            <a:endCxn id="12" idx="0"/>
          </p:cNvCxnSpPr>
          <p:nvPr/>
        </p:nvCxnSpPr>
        <p:spPr bwMode="auto">
          <a:xfrm>
            <a:off x="7321260" y="3171317"/>
            <a:ext cx="1" cy="159693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111871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42;p29"/>
          <p:cNvPicPr preferRelativeResize="0"/>
          <p:nvPr/>
        </p:nvPicPr>
        <p:blipFill rotWithShape="1">
          <a:blip r:embed="rId3">
            <a:alphaModFix/>
          </a:blip>
          <a:srcRect l="13550" t="39970" r="11057" b="24084"/>
          <a:stretch/>
        </p:blipFill>
        <p:spPr>
          <a:xfrm>
            <a:off x="1248553" y="1196011"/>
            <a:ext cx="9878160" cy="23570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paramètres à ajuster : </a:t>
            </a:r>
          </a:p>
          <a:p>
            <a:endParaRPr lang="fr-FR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La méthodologie du </a:t>
            </a:r>
            <a:r>
              <a:rPr lang="fr-FR" cap="all" dirty="0"/>
              <a:t>calage </a:t>
            </a:r>
          </a:p>
        </p:txBody>
      </p:sp>
      <p:sp>
        <p:nvSpPr>
          <p:cNvPr id="15" name="Google Shape;245;p29"/>
          <p:cNvSpPr/>
          <p:nvPr/>
        </p:nvSpPr>
        <p:spPr>
          <a:xfrm rot="5400000">
            <a:off x="3584616" y="775247"/>
            <a:ext cx="323821" cy="4758563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56;p30"/>
          <p:cNvSpPr txBox="1"/>
          <p:nvPr/>
        </p:nvSpPr>
        <p:spPr>
          <a:xfrm>
            <a:off x="1764821" y="3452180"/>
            <a:ext cx="3741103" cy="107884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Volumes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 en distribution et courbes de modulation (</a:t>
            </a:r>
            <a:r>
              <a:rPr lang="fr-FR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différenciation par secteur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) 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256;p30"/>
          <p:cNvSpPr txBox="1"/>
          <p:nvPr/>
        </p:nvSpPr>
        <p:spPr>
          <a:xfrm>
            <a:off x="6022191" y="3452743"/>
            <a:ext cx="2634129" cy="2842902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Asservissements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des ouvrages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Consignes de régulation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Mise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en place de pertes de charge ponctuelles (vannes partiellement fermées, …)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256;p30"/>
          <p:cNvSpPr txBox="1"/>
          <p:nvPr/>
        </p:nvSpPr>
        <p:spPr>
          <a:xfrm>
            <a:off x="8806280" y="3480874"/>
            <a:ext cx="1919580" cy="2445422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Rugosités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Mise en place de pertes de charge ponctuelles (vannes partiellement fermées, …)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45;p29"/>
          <p:cNvSpPr/>
          <p:nvPr/>
        </p:nvSpPr>
        <p:spPr>
          <a:xfrm rot="5400000">
            <a:off x="7229154" y="2078880"/>
            <a:ext cx="323821" cy="2154702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45;p29"/>
          <p:cNvSpPr/>
          <p:nvPr/>
        </p:nvSpPr>
        <p:spPr>
          <a:xfrm rot="5400000">
            <a:off x="9635654" y="2014898"/>
            <a:ext cx="323821" cy="2282489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30819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Water balance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95" y="593831"/>
            <a:ext cx="3893852" cy="3444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250" y="143869"/>
            <a:ext cx="3403372" cy="37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t="22745" r="9375" b="17937"/>
          <a:stretch>
            <a:fillRect/>
          </a:stretch>
        </p:blipFill>
        <p:spPr bwMode="auto">
          <a:xfrm>
            <a:off x="5177773" y="4086685"/>
            <a:ext cx="5646981" cy="2634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4885507" y="1898468"/>
            <a:ext cx="966653" cy="68402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8708572" y="2838993"/>
            <a:ext cx="1009986" cy="45594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43" y="1575588"/>
            <a:ext cx="3958108" cy="400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3353482" y="3580344"/>
            <a:ext cx="1386813" cy="69340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29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1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Introduction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Objectif et déroulement d’une modélisation AEP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Bases théoriques de la modélisation AEP (Charge PDC, Mailles)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Données indispensables pour la mise en place d’un modèle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du logiciel EPANET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Installation du logiciel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de l’interface d’EPANET ses menus et ses composants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Exercice création d’un modèle complet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6463803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Sectorisation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Vérification des volumes mis en distribution par chaque réservoir (m3/j)</a:t>
            </a:r>
          </a:p>
          <a:p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223" y="2119425"/>
            <a:ext cx="4151267" cy="420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5652435" y="4222015"/>
            <a:ext cx="1940852" cy="90762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5367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Mettre les données de calage sur EPANET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Projet =&gt; Calibration Data</a:t>
            </a:r>
          </a:p>
          <a:p>
            <a:r>
              <a:rPr lang="fr-FR" dirty="0"/>
              <a:t>Charger le lien des fichier texte contenant les données de calage (« .</a:t>
            </a:r>
            <a:r>
              <a:rPr lang="fr-FR" dirty="0" err="1"/>
              <a:t>dat</a:t>
            </a:r>
            <a:r>
              <a:rPr lang="fr-FR" dirty="0"/>
              <a:t> »)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6" name="Picture 1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 b="71001"/>
          <a:stretch>
            <a:fillRect/>
          </a:stretch>
        </p:blipFill>
        <p:spPr bwMode="auto">
          <a:xfrm>
            <a:off x="2052734" y="2338135"/>
            <a:ext cx="48006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llipse 6"/>
          <p:cNvSpPr/>
          <p:nvPr/>
        </p:nvSpPr>
        <p:spPr bwMode="auto">
          <a:xfrm>
            <a:off x="4211231" y="3364199"/>
            <a:ext cx="1872208" cy="57606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87" y="4191000"/>
            <a:ext cx="37814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9"/>
          <p:cNvSpPr/>
          <p:nvPr/>
        </p:nvSpPr>
        <p:spPr bwMode="auto">
          <a:xfrm>
            <a:off x="4935370" y="5201265"/>
            <a:ext cx="3100033" cy="38395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Ellipse 11"/>
          <p:cNvSpPr/>
          <p:nvPr/>
        </p:nvSpPr>
        <p:spPr bwMode="auto">
          <a:xfrm>
            <a:off x="4920987" y="5705321"/>
            <a:ext cx="3100033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544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DEBIT : Création de la courbe d’une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modulation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Récupération de la courbe des volumes mis en distribution issus des données d’exploitation </a:t>
            </a:r>
          </a:p>
          <a:p>
            <a:r>
              <a:rPr lang="fr-FR" dirty="0"/>
              <a:t>Mettre la courbe au pas de temps souhaité (celui du pattern)</a:t>
            </a:r>
          </a:p>
          <a:p>
            <a:r>
              <a:rPr lang="fr-FR" dirty="0"/>
              <a:t>Diviser les valeurs de chaque pas de temps par la moyenne des volumes mis en distribution pour obtenir une courbe de coefficient dont la moyenne est 1.</a:t>
            </a:r>
          </a:p>
          <a:p>
            <a:r>
              <a:rPr lang="fr-FR" dirty="0"/>
              <a:t>Remplacer ces coefficients dans le fichier .pat qui contient la courbe de modulation que l’on souhaite établir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</a:t>
            </a:r>
            <a:r>
              <a:rPr lang="fr-FR" cap="all" dirty="0" err="1" smtClean="0"/>
              <a:t>Debit</a:t>
            </a:r>
            <a:endParaRPr lang="fr-FR" cap="all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4365104"/>
            <a:ext cx="3444478" cy="207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365104"/>
            <a:ext cx="3444478" cy="207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èche droite 13"/>
          <p:cNvSpPr/>
          <p:nvPr/>
        </p:nvSpPr>
        <p:spPr bwMode="auto">
          <a:xfrm>
            <a:off x="4748169" y="5229200"/>
            <a:ext cx="936104" cy="576064"/>
          </a:xfrm>
          <a:prstGeom prst="rightArrow">
            <a:avLst/>
          </a:prstGeom>
          <a:solidFill>
            <a:srgbClr val="99CC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057400" y="3933056"/>
            <a:ext cx="318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Courbe de débit (m3/h) mis en distribution</a:t>
            </a:r>
            <a:endParaRPr lang="fr-FR" sz="1200" dirty="0"/>
          </a:p>
        </p:txBody>
      </p:sp>
      <p:sp>
        <p:nvSpPr>
          <p:cNvPr id="16" name="ZoneTexte 15"/>
          <p:cNvSpPr txBox="1"/>
          <p:nvPr/>
        </p:nvSpPr>
        <p:spPr>
          <a:xfrm>
            <a:off x="5702157" y="3886729"/>
            <a:ext cx="318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Courbe de modulation des débits pour EPANET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3622681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499" y="720569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Marnage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 smtClean="0"/>
              <a:t>Ajuster la schématisation des ouvrages</a:t>
            </a:r>
            <a:endParaRPr lang="fr-FR" dirty="0"/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marnage</a:t>
            </a:r>
            <a:endParaRPr lang="fr-FR" cap="all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21706" r="33125" b="55556"/>
          <a:stretch>
            <a:fillRect/>
          </a:stretch>
        </p:blipFill>
        <p:spPr bwMode="auto">
          <a:xfrm>
            <a:off x="847023" y="2529885"/>
            <a:ext cx="4191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6" t="29329" r="32500" b="55168"/>
          <a:stretch>
            <a:fillRect/>
          </a:stretch>
        </p:blipFill>
        <p:spPr bwMode="auto">
          <a:xfrm>
            <a:off x="847023" y="4985022"/>
            <a:ext cx="434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9" t="16925" r="38126" b="62404"/>
          <a:stretch>
            <a:fillRect/>
          </a:stretch>
        </p:blipFill>
        <p:spPr bwMode="auto">
          <a:xfrm>
            <a:off x="5917358" y="4756723"/>
            <a:ext cx="4191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5" t="16925" r="38750" b="64470"/>
          <a:stretch>
            <a:fillRect/>
          </a:stretch>
        </p:blipFill>
        <p:spPr bwMode="auto">
          <a:xfrm>
            <a:off x="5827953" y="2606310"/>
            <a:ext cx="4191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36428" y="2398027"/>
            <a:ext cx="440466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/>
              <a:t>Réservoir alimenté en adduction-distribution</a:t>
            </a:r>
            <a:endParaRPr lang="fr-FR" sz="1200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803401" y="2374567"/>
            <a:ext cx="47147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avec surverse et by-pass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847023" y="4449038"/>
            <a:ext cx="32634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d’Equilibre ou brise charge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5803401" y="4405885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by-pass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8455277" y="3214133"/>
            <a:ext cx="1219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err="1"/>
              <a:t>Stab</a:t>
            </a:r>
            <a:r>
              <a:rPr lang="fr-FR" sz="900" dirty="0"/>
              <a:t> amont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012858" y="3758202"/>
            <a:ext cx="1219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smtClean="0"/>
              <a:t>VF</a:t>
            </a:r>
            <a:endParaRPr lang="fr-FR" sz="900" dirty="0"/>
          </a:p>
        </p:txBody>
      </p:sp>
    </p:spTree>
    <p:extLst>
      <p:ext uri="{BB962C8B-B14F-4D97-AF65-F5344CB8AC3E}">
        <p14:creationId xmlns:p14="http://schemas.microsoft.com/office/powerpoint/2010/main" val="41759631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Marnage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Déterminer  selon les données d’exploitation :</a:t>
            </a:r>
          </a:p>
          <a:p>
            <a:pPr lvl="1"/>
            <a:r>
              <a:rPr lang="fr-FR" dirty="0"/>
              <a:t>Le niveau bas : de déclenchement du remplissage</a:t>
            </a:r>
          </a:p>
          <a:p>
            <a:pPr lvl="1"/>
            <a:r>
              <a:rPr lang="fr-FR" dirty="0"/>
              <a:t>Le niveau haut : d’arrêt du remplissage</a:t>
            </a:r>
          </a:p>
          <a:p>
            <a:r>
              <a:rPr lang="fr-FR" dirty="0" smtClean="0"/>
              <a:t>Modification </a:t>
            </a:r>
            <a:r>
              <a:rPr lang="fr-FR" dirty="0"/>
              <a:t>des asservissements</a:t>
            </a:r>
          </a:p>
          <a:p>
            <a:r>
              <a:rPr lang="fr-FR" dirty="0"/>
              <a:t>Attention au « initial </a:t>
            </a:r>
            <a:r>
              <a:rPr lang="fr-FR" dirty="0" err="1"/>
              <a:t>Level</a:t>
            </a:r>
            <a:r>
              <a:rPr lang="fr-FR" dirty="0"/>
              <a:t> »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marnage</a:t>
            </a:r>
            <a:endParaRPr lang="fr-FR" cap="all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010" y="3590702"/>
            <a:ext cx="6920855" cy="247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805" y="755643"/>
            <a:ext cx="1143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avec flèche 16"/>
          <p:cNvCxnSpPr/>
          <p:nvPr/>
        </p:nvCxnSpPr>
        <p:spPr bwMode="auto">
          <a:xfrm flipV="1">
            <a:off x="4990011" y="2454784"/>
            <a:ext cx="3294794" cy="28841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225793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Pression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Vérifier  que le point de pression est sur le bon étage de pression</a:t>
            </a:r>
          </a:p>
          <a:p>
            <a:r>
              <a:rPr lang="fr-FR" dirty="0"/>
              <a:t>Le calage de l’amplitude des pressions peut se faire par deux moyens :</a:t>
            </a:r>
          </a:p>
          <a:p>
            <a:pPr lvl="1"/>
            <a:r>
              <a:rPr lang="fr-FR" dirty="0"/>
              <a:t>Modification de la rugosité</a:t>
            </a:r>
          </a:p>
          <a:p>
            <a:pPr lvl="1"/>
            <a:r>
              <a:rPr lang="fr-FR" dirty="0"/>
              <a:t>Ajout ou suppression d’une perte de charge singulière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en pression</a:t>
            </a:r>
            <a:endParaRPr lang="fr-FR" cap="all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3"/>
          <a:stretch/>
        </p:blipFill>
        <p:spPr bwMode="auto">
          <a:xfrm>
            <a:off x="5275769" y="4134626"/>
            <a:ext cx="6167294" cy="265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6" y="2920363"/>
            <a:ext cx="5512490" cy="242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544" y="2863599"/>
            <a:ext cx="15716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lèche droite 12"/>
          <p:cNvSpPr/>
          <p:nvPr/>
        </p:nvSpPr>
        <p:spPr bwMode="auto">
          <a:xfrm rot="5400000">
            <a:off x="5592429" y="4953982"/>
            <a:ext cx="936104" cy="576064"/>
          </a:xfrm>
          <a:prstGeom prst="rightArrow">
            <a:avLst/>
          </a:prstGeom>
          <a:solidFill>
            <a:srgbClr val="99CC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251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err="1" smtClean="0"/>
              <a:t>Debogage</a:t>
            </a:r>
            <a:r>
              <a:rPr lang="fr-FR" cap="all" dirty="0" smtClean="0"/>
              <a:t> et calage 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6" y="1475273"/>
            <a:ext cx="7557205" cy="4672978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LOG et Astuces : </a:t>
            </a:r>
          </a:p>
          <a:p>
            <a:endParaRPr lang="fr-FR" sz="2000" dirty="0"/>
          </a:p>
          <a:p>
            <a:r>
              <a:rPr lang="fr-FR" sz="2000" dirty="0"/>
              <a:t>On cherche les réservoirs vides</a:t>
            </a:r>
          </a:p>
          <a:p>
            <a:r>
              <a:rPr lang="fr-FR" sz="2000" dirty="0"/>
              <a:t>On cherche les réservoirs pleins</a:t>
            </a:r>
            <a:br>
              <a:rPr lang="fr-FR" sz="2000" dirty="0"/>
            </a:br>
            <a:r>
              <a:rPr lang="fr-FR" sz="2000" dirty="0"/>
              <a:t>(asservissements réglés 5cm sous le TP)</a:t>
            </a:r>
          </a:p>
          <a:p>
            <a:r>
              <a:rPr lang="fr-FR" sz="2000" dirty="0"/>
              <a:t>On cherche les « </a:t>
            </a:r>
            <a:r>
              <a:rPr lang="fr-FR" sz="2000" dirty="0" err="1"/>
              <a:t>Disconnected</a:t>
            </a:r>
            <a:r>
              <a:rPr lang="fr-FR" sz="2000" dirty="0"/>
              <a:t> »</a:t>
            </a:r>
          </a:p>
          <a:p>
            <a:r>
              <a:rPr lang="fr-FR" sz="2000" dirty="0"/>
              <a:t>Les rugosités, diamètres, Altitudes</a:t>
            </a:r>
            <a:br>
              <a:rPr lang="fr-FR" sz="2000" dirty="0"/>
            </a:br>
            <a:r>
              <a:rPr lang="fr-FR" sz="2000" dirty="0"/>
              <a:t> « hors normes »</a:t>
            </a:r>
          </a:p>
          <a:p>
            <a:r>
              <a:rPr lang="fr-FR" sz="2000" dirty="0"/>
              <a:t>On vérifie les « </a:t>
            </a:r>
            <a:r>
              <a:rPr lang="fr-FR" sz="2000" dirty="0" err="1"/>
              <a:t>Zero</a:t>
            </a:r>
            <a:r>
              <a:rPr lang="fr-FR" sz="2000" dirty="0"/>
              <a:t> Flow »</a:t>
            </a:r>
          </a:p>
          <a:p>
            <a:r>
              <a:rPr lang="fr-FR" sz="2000" dirty="0"/>
              <a:t>On mouline la DEMAND (EPADemand.xls)</a:t>
            </a:r>
          </a:p>
          <a:p>
            <a:r>
              <a:rPr lang="fr-FR" sz="2000" dirty="0"/>
              <a:t>Attention au PATTERN sur les </a:t>
            </a:r>
            <a:r>
              <a:rPr lang="fr-FR" sz="2000" dirty="0" smtClean="0"/>
              <a:t>ressources</a:t>
            </a:r>
            <a:endParaRPr lang="fr-FR" sz="2000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9619" r="25000" b="13426"/>
          <a:stretch>
            <a:fillRect/>
          </a:stretch>
        </p:blipFill>
        <p:spPr bwMode="auto">
          <a:xfrm>
            <a:off x="7733210" y="506345"/>
            <a:ext cx="3657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3724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err="1" smtClean="0"/>
              <a:t>Debogage</a:t>
            </a:r>
            <a:r>
              <a:rPr lang="fr-FR" cap="all" dirty="0" smtClean="0"/>
              <a:t> et calage 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2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Ouvrir le modèle « </a:t>
            </a:r>
            <a:r>
              <a:rPr lang="fr-FR" dirty="0" err="1" smtClean="0"/>
              <a:t>Acaler</a:t>
            </a:r>
            <a:r>
              <a:rPr lang="fr-FR" dirty="0" smtClean="0"/>
              <a:t> »</a:t>
            </a:r>
            <a:endParaRPr lang="fr-FR" dirty="0"/>
          </a:p>
          <a:p>
            <a:endParaRPr lang="fr-FR" dirty="0" smtClean="0"/>
          </a:p>
          <a:p>
            <a:r>
              <a:rPr lang="fr-FR" dirty="0"/>
              <a:t>Faite tourner le modèle</a:t>
            </a:r>
          </a:p>
          <a:p>
            <a:r>
              <a:rPr lang="fr-FR" dirty="0" smtClean="0"/>
              <a:t>Vérifier le remplissage des réservoirs </a:t>
            </a:r>
          </a:p>
          <a:p>
            <a:r>
              <a:rPr lang="fr-FR" dirty="0" smtClean="0"/>
              <a:t>Les pressions</a:t>
            </a:r>
          </a:p>
          <a:p>
            <a:r>
              <a:rPr lang="fr-FR" dirty="0" smtClean="0"/>
              <a:t>Caler le marnage des réservoirs</a:t>
            </a:r>
          </a:p>
          <a:p>
            <a:r>
              <a:rPr lang="fr-FR" dirty="0" smtClean="0"/>
              <a:t>Caler les pressions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32542" y="2882276"/>
            <a:ext cx="347629" cy="32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065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23822" y="6131808"/>
            <a:ext cx="572884" cy="441011"/>
          </a:xfrm>
        </p:spPr>
        <p:txBody>
          <a:bodyPr/>
          <a:lstStyle/>
          <a:p>
            <a:fld id="{65349B3A-A6E5-1348-B869-027A9824E4F8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600" dirty="0" smtClean="0">
                <a:solidFill>
                  <a:schemeClr val="accent6"/>
                </a:solidFill>
                <a:ea typeface="+mj-ea"/>
              </a:rPr>
              <a:t>Le </a:t>
            </a:r>
            <a:r>
              <a:rPr lang="fr-FR" sz="2600" dirty="0">
                <a:solidFill>
                  <a:schemeClr val="accent6"/>
                </a:solidFill>
                <a:ea typeface="+mj-ea"/>
              </a:rPr>
              <a:t>cycle de l’eau potable :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Ressources (Nappe, Lac, Mer,…)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Production (Usine, Forage, Captage de source)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Adduction (Pompage, Canalisation de transfert)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Stockage primaire (Réservoir de tête)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Distribution primaire ou structurant (DN 300, 250)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Distribution secondaire ou local (DN 63,…)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Consommation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pic>
        <p:nvPicPr>
          <p:cNvPr id="7" name="Image 6" descr="C:\Users\mblanc\AppData\Local\Microsoft\Windows\INetCache\Content.Word\IMG_20181122_1042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421" y="175949"/>
            <a:ext cx="2414265" cy="1568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P:\Hydrau\MerlinExport\01181508-GUINEE-CONAKRY SDAEP\05 Prod SIEGE\00 Etude\03-Visite terrain\1-Mission_19-11-2018\JGOUY\20181122_1517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9"/>
          <a:stretch/>
        </p:blipFill>
        <p:spPr bwMode="auto">
          <a:xfrm>
            <a:off x="8740567" y="1796115"/>
            <a:ext cx="2048475" cy="144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 flipV="1">
            <a:off x="5352452" y="5018196"/>
            <a:ext cx="2001476" cy="136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lèche vers le bas 9"/>
          <p:cNvSpPr/>
          <p:nvPr/>
        </p:nvSpPr>
        <p:spPr bwMode="auto">
          <a:xfrm>
            <a:off x="9395478" y="1481154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6"/>
          <a:stretch/>
        </p:blipFill>
        <p:spPr bwMode="auto">
          <a:xfrm>
            <a:off x="9001271" y="3310776"/>
            <a:ext cx="1639330" cy="187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8" r="35271"/>
          <a:stretch/>
        </p:blipFill>
        <p:spPr>
          <a:xfrm rot="5400000">
            <a:off x="8284339" y="4492793"/>
            <a:ext cx="1363465" cy="3011298"/>
          </a:xfrm>
          <a:prstGeom prst="rect">
            <a:avLst/>
          </a:prstGeom>
        </p:spPr>
      </p:pic>
      <p:sp>
        <p:nvSpPr>
          <p:cNvPr id="13" name="Flèche vers le bas 12"/>
          <p:cNvSpPr/>
          <p:nvPr/>
        </p:nvSpPr>
        <p:spPr bwMode="auto">
          <a:xfrm>
            <a:off x="9395478" y="3051871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lèche vers le bas 13"/>
          <p:cNvSpPr/>
          <p:nvPr/>
        </p:nvSpPr>
        <p:spPr bwMode="auto">
          <a:xfrm>
            <a:off x="9558730" y="4969262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lèche vers le bas 14"/>
          <p:cNvSpPr/>
          <p:nvPr/>
        </p:nvSpPr>
        <p:spPr bwMode="auto">
          <a:xfrm rot="5400000">
            <a:off x="7147852" y="5574971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202553" y="4835123"/>
            <a:ext cx="3120594" cy="1933535"/>
          </a:xfrm>
          <a:prstGeom prst="roundRect">
            <a:avLst>
              <a:gd name="adj" fmla="val 10000"/>
            </a:avLst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000" b="-14000"/>
            </a:stretch>
          </a:blipFill>
          <a:ln>
            <a:solidFill>
              <a:srgbClr val="FCFEFE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66095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Vérifier </a:t>
            </a:r>
            <a:r>
              <a:rPr lang="fr-FR" sz="1800" dirty="0"/>
              <a:t>le fonctionnement actuel (</a:t>
            </a:r>
            <a:r>
              <a:rPr lang="fr-FR" sz="1800" dirty="0" err="1"/>
              <a:t>sur-vitesse</a:t>
            </a:r>
            <a:r>
              <a:rPr lang="fr-FR" sz="1800" dirty="0"/>
              <a:t>, temps de séjour</a:t>
            </a:r>
            <a:r>
              <a:rPr lang="fr-FR" sz="1800" dirty="0" smtClean="0"/>
              <a:t>, manque de pression, </a:t>
            </a:r>
            <a:r>
              <a:rPr lang="fr-FR" sz="1800" dirty="0"/>
              <a:t>manque d’eau, déficit de la production)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Mettre </a:t>
            </a:r>
            <a:r>
              <a:rPr lang="fr-FR" sz="1800" dirty="0"/>
              <a:t>en évidence et comprendre des dysfonctionnements (réseau sous dimensionné, réserve insuffisante ou trop basse, pompage insuffisant)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Prévoir </a:t>
            </a:r>
            <a:r>
              <a:rPr lang="fr-FR" sz="1800" dirty="0"/>
              <a:t>les dysfonctionnements futurs (Etude de la demande en eau, projets existants)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Dimensionner </a:t>
            </a:r>
            <a:r>
              <a:rPr lang="fr-FR" sz="1800" dirty="0"/>
              <a:t>des aménagements (projet, extensions,…)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Tester </a:t>
            </a:r>
            <a:r>
              <a:rPr lang="fr-FR" sz="1800" dirty="0"/>
              <a:t>des configurations (sectorisation)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Objectifs de la modélisation</a:t>
            </a:r>
          </a:p>
        </p:txBody>
      </p:sp>
    </p:spTree>
    <p:extLst>
      <p:ext uri="{BB962C8B-B14F-4D97-AF65-F5344CB8AC3E}">
        <p14:creationId xmlns:p14="http://schemas.microsoft.com/office/powerpoint/2010/main" val="2817702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Déroulement de </a:t>
            </a:r>
            <a:r>
              <a:rPr lang="fr-FR" cap="all" dirty="0"/>
              <a:t>la modélisation</a:t>
            </a: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340552430"/>
              </p:ext>
            </p:extLst>
          </p:nvPr>
        </p:nvGraphicFramePr>
        <p:xfrm>
          <a:off x="1467875" y="18342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7275984" y="2316432"/>
            <a:ext cx="281520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Choix du logiciel (EXCEL, EPANET, PORTEAU, MIKE+, PICCOLO, …)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833584" y="935479"/>
            <a:ext cx="617160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Actions préalables </a:t>
            </a:r>
            <a:r>
              <a:rPr lang="fr-FR" dirty="0" smtClean="0"/>
              <a:t>: Identification de la problématique et délimitation du périmètre à modéliser</a:t>
            </a:r>
            <a:endParaRPr lang="fr-FR" dirty="0"/>
          </a:p>
        </p:txBody>
      </p:sp>
      <p:grpSp>
        <p:nvGrpSpPr>
          <p:cNvPr id="10" name="Groupe 9"/>
          <p:cNvGrpSpPr/>
          <p:nvPr/>
        </p:nvGrpSpPr>
        <p:grpSpPr>
          <a:xfrm>
            <a:off x="5338232" y="1543656"/>
            <a:ext cx="581152" cy="581152"/>
            <a:chOff x="4295647" y="684783"/>
            <a:chExt cx="581152" cy="581152"/>
          </a:xfrm>
        </p:grpSpPr>
        <p:sp>
          <p:nvSpPr>
            <p:cNvPr id="11" name="Flèche vers le bas 10"/>
            <p:cNvSpPr/>
            <p:nvPr/>
          </p:nvSpPr>
          <p:spPr>
            <a:xfrm>
              <a:off x="4295647" y="684783"/>
              <a:ext cx="581152" cy="581152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èche vers le bas 4"/>
            <p:cNvSpPr txBox="1"/>
            <p:nvPr/>
          </p:nvSpPr>
          <p:spPr>
            <a:xfrm>
              <a:off x="4426406" y="684783"/>
              <a:ext cx="319634" cy="437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20" tIns="33020" rIns="3302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2600" kern="1200"/>
            </a:p>
          </p:txBody>
        </p:sp>
      </p:grpSp>
      <p:cxnSp>
        <p:nvCxnSpPr>
          <p:cNvPr id="13" name="Connecteur droit avec flèche 12"/>
          <p:cNvCxnSpPr>
            <a:stCxn id="8" idx="1"/>
          </p:cNvCxnSpPr>
          <p:nvPr/>
        </p:nvCxnSpPr>
        <p:spPr>
          <a:xfrm flipH="1">
            <a:off x="6397584" y="2778097"/>
            <a:ext cx="878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14" name="Groupe 13"/>
          <p:cNvGrpSpPr/>
          <p:nvPr/>
        </p:nvGrpSpPr>
        <p:grpSpPr>
          <a:xfrm>
            <a:off x="8095544" y="1471738"/>
            <a:ext cx="581152" cy="902294"/>
            <a:chOff x="4295647" y="684783"/>
            <a:chExt cx="581152" cy="581152"/>
          </a:xfrm>
        </p:grpSpPr>
        <p:sp>
          <p:nvSpPr>
            <p:cNvPr id="15" name="Flèche vers le bas 14"/>
            <p:cNvSpPr/>
            <p:nvPr/>
          </p:nvSpPr>
          <p:spPr>
            <a:xfrm>
              <a:off x="4295647" y="684783"/>
              <a:ext cx="581152" cy="581152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lèche vers le bas 4"/>
            <p:cNvSpPr txBox="1"/>
            <p:nvPr/>
          </p:nvSpPr>
          <p:spPr>
            <a:xfrm>
              <a:off x="4426406" y="684783"/>
              <a:ext cx="319634" cy="437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20" tIns="33020" rIns="3302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2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260045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La charge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/>
              <a:t>v : Vitesse du fluide (m/s)</a:t>
            </a:r>
          </a:p>
          <a:p>
            <a:r>
              <a:rPr lang="fr-FR" sz="1900" dirty="0"/>
              <a:t>z : Altitude du fluide (m)</a:t>
            </a:r>
          </a:p>
          <a:p>
            <a:r>
              <a:rPr lang="fr-FR" sz="1900" dirty="0"/>
              <a:t>g : accélération de gravité (9.81m/s2)</a:t>
            </a:r>
          </a:p>
          <a:p>
            <a:r>
              <a:rPr lang="fr-FR" sz="1900" dirty="0"/>
              <a:t>ρ: masse volumique du fluide (1000kg/m3)</a:t>
            </a:r>
          </a:p>
          <a:p>
            <a:r>
              <a:rPr lang="fr-FR" sz="1900" dirty="0"/>
              <a:t>P :  force de pression (N)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La perte de charge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 marL="0" indent="0">
              <a:buNone/>
            </a:pPr>
            <a:r>
              <a:rPr lang="fr-FR" dirty="0"/>
              <a:t> 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Bases théoriques de la </a:t>
            </a:r>
            <a:r>
              <a:rPr lang="fr-FR" cap="all" dirty="0" smtClean="0"/>
              <a:t>modélisation</a:t>
            </a:r>
            <a:endParaRPr lang="fr-FR" cap="all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64" y="1314354"/>
            <a:ext cx="2366963" cy="137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62015" r="68750" b="29716"/>
          <a:stretch>
            <a:fillRect/>
          </a:stretch>
        </p:blipFill>
        <p:spPr bwMode="auto">
          <a:xfrm>
            <a:off x="7045464" y="2873124"/>
            <a:ext cx="1219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62015" r="53123" b="29716"/>
          <a:stretch>
            <a:fillRect/>
          </a:stretch>
        </p:blipFill>
        <p:spPr bwMode="auto">
          <a:xfrm>
            <a:off x="1221740" y="4066674"/>
            <a:ext cx="312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374140" y="5285874"/>
            <a:ext cx="1143000" cy="5334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374140" y="4904874"/>
            <a:ext cx="1143000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517140" y="5666874"/>
            <a:ext cx="1524000" cy="1524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517140" y="5285874"/>
            <a:ext cx="152400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517140" y="5285874"/>
            <a:ext cx="213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2517140" y="5666874"/>
            <a:ext cx="213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422140" y="5285874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498340" y="5362074"/>
            <a:ext cx="685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800"/>
              <a:t>Delta H</a:t>
            </a:r>
          </a:p>
        </p:txBody>
      </p:sp>
    </p:spTree>
    <p:extLst>
      <p:ext uri="{BB962C8B-B14F-4D97-AF65-F5344CB8AC3E}">
        <p14:creationId xmlns:p14="http://schemas.microsoft.com/office/powerpoint/2010/main" val="28580698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ERLIN">
      <a:dk1>
        <a:srgbClr val="000000"/>
      </a:dk1>
      <a:lt1>
        <a:srgbClr val="FFFFFF"/>
      </a:lt1>
      <a:dk2>
        <a:srgbClr val="083E5E"/>
      </a:dk2>
      <a:lt2>
        <a:srgbClr val="C38F0A"/>
      </a:lt2>
      <a:accent1>
        <a:srgbClr val="E30613"/>
      </a:accent1>
      <a:accent2>
        <a:srgbClr val="005FAC"/>
      </a:accent2>
      <a:accent3>
        <a:srgbClr val="61B130"/>
      </a:accent3>
      <a:accent4>
        <a:srgbClr val="EFAA00"/>
      </a:accent4>
      <a:accent5>
        <a:srgbClr val="026D82"/>
      </a:accent5>
      <a:accent6>
        <a:srgbClr val="749690"/>
      </a:accent6>
      <a:hlink>
        <a:srgbClr val="005FAC"/>
      </a:hlink>
      <a:folHlink>
        <a:srgbClr val="026D8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OUPE MERLIN-Masque PPT.pptx" id="{083CA7D4-6056-4F2A-A3B1-2EA56AEFA0BC}" vid="{1DCE5DD2-AAFA-4E76-93AA-6CF65049037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68E562D93805488726272E352CFFF1" ma:contentTypeVersion="13" ma:contentTypeDescription="Crée un document." ma:contentTypeScope="" ma:versionID="b0dea0c4e0c479a8b3fff894460af0ba">
  <xsd:schema xmlns:xsd="http://www.w3.org/2001/XMLSchema" xmlns:xs="http://www.w3.org/2001/XMLSchema" xmlns:p="http://schemas.microsoft.com/office/2006/metadata/properties" xmlns:ns2="c4db1ec4-dc91-48dc-9186-abd176ee7938" xmlns:ns3="b19b21a0-5784-4a11-8e1b-37969899a864" targetNamespace="http://schemas.microsoft.com/office/2006/metadata/properties" ma:root="true" ma:fieldsID="91e4d20b34496eb0c29ff7c768ee83c0" ns2:_="" ns3:_="">
    <xsd:import namespace="c4db1ec4-dc91-48dc-9186-abd176ee7938"/>
    <xsd:import namespace="b19b21a0-5784-4a11-8e1b-37969899a8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b1ec4-dc91-48dc-9186-abd176ee79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a73eb41e-d9e8-40f6-a099-e944a23ecf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9b21a0-5784-4a11-8e1b-37969899a864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5b12cee-c6f0-46b4-b63d-4a70919d84e2}" ma:internalName="TaxCatchAll" ma:showField="CatchAllData" ma:web="b19b21a0-5784-4a11-8e1b-37969899a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db1ec4-dc91-48dc-9186-abd176ee7938">
      <Terms xmlns="http://schemas.microsoft.com/office/infopath/2007/PartnerControls"/>
    </lcf76f155ced4ddcb4097134ff3c332f>
    <TaxCatchAll xmlns="b19b21a0-5784-4a11-8e1b-37969899a864" xsi:nil="true"/>
    <SharedWithUsers xmlns="b19b21a0-5784-4a11-8e1b-37969899a864">
      <UserInfo>
        <DisplayName>PAGANO Enzo</DisplayName>
        <AccountId>56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9E0F2-E600-4953-859D-2E4904F28F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db1ec4-dc91-48dc-9186-abd176ee7938"/>
    <ds:schemaRef ds:uri="b19b21a0-5784-4a11-8e1b-37969899a8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2B4321-5E2D-4CC4-95A6-86FE2F58B05F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b19b21a0-5784-4a11-8e1b-37969899a864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c4db1ec4-dc91-48dc-9186-abd176ee7938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AA36A9C-3785-4EE4-8E46-CED3BB0343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GROUPE MERLIN-Masque PPT</Template>
  <TotalTime>7945</TotalTime>
  <Words>2362</Words>
  <Application>Microsoft Office PowerPoint</Application>
  <PresentationFormat>Grand écran</PresentationFormat>
  <Paragraphs>524</Paragraphs>
  <Slides>57</Slides>
  <Notes>57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68" baseType="lpstr">
      <vt:lpstr>Arial Unicode MS</vt:lpstr>
      <vt:lpstr>Arial</vt:lpstr>
      <vt:lpstr>Calibri</vt:lpstr>
      <vt:lpstr>Noto Sans Symbols</vt:lpstr>
      <vt:lpstr>Police système Courant</vt:lpstr>
      <vt:lpstr>Segoe Print</vt:lpstr>
      <vt:lpstr>Symbol</vt:lpstr>
      <vt:lpstr>Tahoma</vt:lpstr>
      <vt:lpstr>Times New Roman</vt:lpstr>
      <vt:lpstr>Wingdings</vt:lpstr>
      <vt:lpstr>Thème Office</vt:lpstr>
      <vt:lpstr>FORMATION EPANET  17 AU 18 MARS 2025</vt:lpstr>
      <vt:lpstr>Plan de formation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DIAGNOSTIC ET SCHEMA DIRECTEUR D’EAU POTABLE</dc:title>
  <dc:creator>DELPECH Julie</dc:creator>
  <cp:lastModifiedBy>UHLRICH Maxence</cp:lastModifiedBy>
  <cp:revision>341</cp:revision>
  <cp:lastPrinted>2024-09-25T14:53:28Z</cp:lastPrinted>
  <dcterms:created xsi:type="dcterms:W3CDTF">2024-04-04T12:48:06Z</dcterms:created>
  <dcterms:modified xsi:type="dcterms:W3CDTF">2025-03-14T14:31:04Z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0x010100DB68E562D93805488726272E352CFFF1</vt:lpwstr>
  </property>
  <property fmtid="{D5CDD505-2E9C-101B-9397-08002B2CF9AE}" pid="3" name="MediaServiceImageTags">
    <vt:lpwstr/>
  </property>
</Properties>
</file>