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259" r:id="rId6"/>
    <p:sldId id="317" r:id="rId7"/>
    <p:sldId id="333" r:id="rId8"/>
    <p:sldId id="334" r:id="rId9"/>
    <p:sldId id="335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32" r:id="rId22"/>
    <p:sldId id="329" r:id="rId23"/>
    <p:sldId id="330" r:id="rId24"/>
    <p:sldId id="331" r:id="rId25"/>
  </p:sldIdLst>
  <p:sldSz cx="12192000" cy="68580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E3017A1-D3E3-4B1A-84F3-885B1950A4FA}">
          <p14:sldIdLst>
            <p14:sldId id="256"/>
            <p14:sldId id="259"/>
          </p14:sldIdLst>
        </p14:section>
        <p14:section name="Jour 6" id="{64FD50A8-C725-4BA7-886E-565145E17C34}">
          <p14:sldIdLst>
            <p14:sldId id="317"/>
            <p14:sldId id="333"/>
            <p14:sldId id="334"/>
            <p14:sldId id="335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32"/>
            <p14:sldId id="329"/>
            <p14:sldId id="330"/>
            <p14:sldId id="33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LAVET Marion" initials="BM" lastIdx="56" clrIdx="0">
    <p:extLst>
      <p:ext uri="{19B8F6BF-5375-455C-9EA6-DF929625EA0E}">
        <p15:presenceInfo xmlns:p15="http://schemas.microsoft.com/office/powerpoint/2012/main" userId="S-1-5-21-1069814745-1429564246-619646970-61352" providerId="AD"/>
      </p:ext>
    </p:extLst>
  </p:cmAuthor>
  <p:cmAuthor id="2" name="DELPECH Julie" initials="DJ" lastIdx="11" clrIdx="1">
    <p:extLst>
      <p:ext uri="{19B8F6BF-5375-455C-9EA6-DF929625EA0E}">
        <p15:presenceInfo xmlns:p15="http://schemas.microsoft.com/office/powerpoint/2012/main" userId="DELPECH Julie" providerId="None"/>
      </p:ext>
    </p:extLst>
  </p:cmAuthor>
  <p:cmAuthor id="3" name="DELPECH Julie" initials="DJ [2]" lastIdx="5" clrIdx="2">
    <p:extLst>
      <p:ext uri="{19B8F6BF-5375-455C-9EA6-DF929625EA0E}">
        <p15:presenceInfo xmlns:p15="http://schemas.microsoft.com/office/powerpoint/2012/main" userId="S-1-5-21-1069814745-1429564246-619646970-961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690"/>
    <a:srgbClr val="C7D5D3"/>
    <a:srgbClr val="D35F80"/>
    <a:srgbClr val="8FCFDA"/>
    <a:srgbClr val="E494B9"/>
    <a:srgbClr val="DC96E1"/>
    <a:srgbClr val="CBE399"/>
    <a:srgbClr val="DF988D"/>
    <a:srgbClr val="B096E0"/>
    <a:srgbClr val="AE9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80310-CD70-49BF-9AC2-BBC5D9FF0982}" v="12" dt="2024-06-05T15:37:26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5332" autoAdjust="0"/>
  </p:normalViewPr>
  <p:slideViewPr>
    <p:cSldViewPr snapToGrid="0">
      <p:cViewPr varScale="1">
        <p:scale>
          <a:sx n="88" d="100"/>
          <a:sy n="88" d="100"/>
        </p:scale>
        <p:origin x="446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4219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ROBERT" userId="7b31167e-a582-4297-8b05-3fe7ac11cd97" providerId="ADAL" clId="{F7080310-CD70-49BF-9AC2-BBC5D9FF0982}"/>
    <pc:docChg chg="custSel modSld">
      <pc:chgData name="David ROBERT" userId="7b31167e-a582-4297-8b05-3fe7ac11cd97" providerId="ADAL" clId="{F7080310-CD70-49BF-9AC2-BBC5D9FF0982}" dt="2024-06-05T15:43:31.844" v="128" actId="6549"/>
      <pc:docMkLst>
        <pc:docMk/>
      </pc:docMkLst>
      <pc:sldChg chg="modSp mod">
        <pc:chgData name="David ROBERT" userId="7b31167e-a582-4297-8b05-3fe7ac11cd97" providerId="ADAL" clId="{F7080310-CD70-49BF-9AC2-BBC5D9FF0982}" dt="2024-06-05T15:24:50.379" v="37" actId="732"/>
        <pc:sldMkLst>
          <pc:docMk/>
          <pc:sldMk cId="2323252440" sldId="314"/>
        </pc:sldMkLst>
        <pc:spChg chg="mod">
          <ac:chgData name="David ROBERT" userId="7b31167e-a582-4297-8b05-3fe7ac11cd97" providerId="ADAL" clId="{F7080310-CD70-49BF-9AC2-BBC5D9FF0982}" dt="2024-06-05T15:24:33.831" v="35" actId="6549"/>
          <ac:spMkLst>
            <pc:docMk/>
            <pc:sldMk cId="2323252440" sldId="314"/>
            <ac:spMk id="7" creationId="{00000000-0000-0000-0000-000000000000}"/>
          </ac:spMkLst>
        </pc:spChg>
        <pc:spChg chg="mod">
          <ac:chgData name="David ROBERT" userId="7b31167e-a582-4297-8b05-3fe7ac11cd97" providerId="ADAL" clId="{F7080310-CD70-49BF-9AC2-BBC5D9FF0982}" dt="2024-06-05T15:24:40.624" v="36" actId="1076"/>
          <ac:spMkLst>
            <pc:docMk/>
            <pc:sldMk cId="2323252440" sldId="314"/>
            <ac:spMk id="11" creationId="{00000000-0000-0000-0000-000000000000}"/>
          </ac:spMkLst>
        </pc:spChg>
        <pc:picChg chg="mod modCrop">
          <ac:chgData name="David ROBERT" userId="7b31167e-a582-4297-8b05-3fe7ac11cd97" providerId="ADAL" clId="{F7080310-CD70-49BF-9AC2-BBC5D9FF0982}" dt="2024-06-05T15:24:50.379" v="37" actId="732"/>
          <ac:picMkLst>
            <pc:docMk/>
            <pc:sldMk cId="2323252440" sldId="314"/>
            <ac:picMk id="4" creationId="{00000000-0000-0000-0000-000000000000}"/>
          </ac:picMkLst>
        </pc:picChg>
      </pc:sldChg>
      <pc:sldChg chg="modSp mod">
        <pc:chgData name="David ROBERT" userId="7b31167e-a582-4297-8b05-3fe7ac11cd97" providerId="ADAL" clId="{F7080310-CD70-49BF-9AC2-BBC5D9FF0982}" dt="2024-06-05T15:20:26.642" v="27" actId="20577"/>
        <pc:sldMkLst>
          <pc:docMk/>
          <pc:sldMk cId="1352083492" sldId="343"/>
        </pc:sldMkLst>
        <pc:spChg chg="mod">
          <ac:chgData name="David ROBERT" userId="7b31167e-a582-4297-8b05-3fe7ac11cd97" providerId="ADAL" clId="{F7080310-CD70-49BF-9AC2-BBC5D9FF0982}" dt="2024-06-05T15:20:26.642" v="27" actId="20577"/>
          <ac:spMkLst>
            <pc:docMk/>
            <pc:sldMk cId="1352083492" sldId="343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35:30.963" v="65" actId="20577"/>
        <pc:sldMkLst>
          <pc:docMk/>
          <pc:sldMk cId="2893970671" sldId="347"/>
        </pc:sldMkLst>
        <pc:spChg chg="mod">
          <ac:chgData name="David ROBERT" userId="7b31167e-a582-4297-8b05-3fe7ac11cd97" providerId="ADAL" clId="{F7080310-CD70-49BF-9AC2-BBC5D9FF0982}" dt="2024-06-05T15:35:30.963" v="65" actId="20577"/>
          <ac:spMkLst>
            <pc:docMk/>
            <pc:sldMk cId="2893970671" sldId="347"/>
            <ac:spMk id="7" creationId="{00000000-0000-0000-0000-000000000000}"/>
          </ac:spMkLst>
        </pc:spChg>
      </pc:sldChg>
      <pc:sldChg chg="addSp delSp modSp mod">
        <pc:chgData name="David ROBERT" userId="7b31167e-a582-4297-8b05-3fe7ac11cd97" providerId="ADAL" clId="{F7080310-CD70-49BF-9AC2-BBC5D9FF0982}" dt="2024-06-05T15:34:31.289" v="59" actId="20577"/>
        <pc:sldMkLst>
          <pc:docMk/>
          <pc:sldMk cId="3148068528" sldId="351"/>
        </pc:sldMkLst>
        <pc:spChg chg="add mod">
          <ac:chgData name="David ROBERT" userId="7b31167e-a582-4297-8b05-3fe7ac11cd97" providerId="ADAL" clId="{F7080310-CD70-49BF-9AC2-BBC5D9FF0982}" dt="2024-06-05T15:34:31.289" v="59" actId="20577"/>
          <ac:spMkLst>
            <pc:docMk/>
            <pc:sldMk cId="3148068528" sldId="351"/>
            <ac:spMk id="5" creationId="{E029B378-2809-7BD0-6A09-F11C6434ABD9}"/>
          </ac:spMkLst>
        </pc:spChg>
        <pc:spChg chg="mod">
          <ac:chgData name="David ROBERT" userId="7b31167e-a582-4297-8b05-3fe7ac11cd97" providerId="ADAL" clId="{F7080310-CD70-49BF-9AC2-BBC5D9FF0982}" dt="2024-06-05T15:33:17.864" v="49" actId="20577"/>
          <ac:spMkLst>
            <pc:docMk/>
            <pc:sldMk cId="3148068528" sldId="351"/>
            <ac:spMk id="40" creationId="{00000000-0000-0000-0000-000000000000}"/>
          </ac:spMkLst>
        </pc:spChg>
        <pc:picChg chg="add del mod">
          <ac:chgData name="David ROBERT" userId="7b31167e-a582-4297-8b05-3fe7ac11cd97" providerId="ADAL" clId="{F7080310-CD70-49BF-9AC2-BBC5D9FF0982}" dt="2024-06-05T15:34:18.768" v="52" actId="478"/>
          <ac:picMkLst>
            <pc:docMk/>
            <pc:sldMk cId="3148068528" sldId="351"/>
            <ac:picMk id="4" creationId="{51AFD22A-C991-955D-6F79-C8BD15601CFA}"/>
          </ac:picMkLst>
        </pc:picChg>
      </pc:sldChg>
      <pc:sldChg chg="modSp mod">
        <pc:chgData name="David ROBERT" userId="7b31167e-a582-4297-8b05-3fe7ac11cd97" providerId="ADAL" clId="{F7080310-CD70-49BF-9AC2-BBC5D9FF0982}" dt="2024-06-05T15:23:07.088" v="33" actId="20577"/>
        <pc:sldMkLst>
          <pc:docMk/>
          <pc:sldMk cId="394266239" sldId="356"/>
        </pc:sldMkLst>
        <pc:spChg chg="mod">
          <ac:chgData name="David ROBERT" userId="7b31167e-a582-4297-8b05-3fe7ac11cd97" providerId="ADAL" clId="{F7080310-CD70-49BF-9AC2-BBC5D9FF0982}" dt="2024-06-05T15:23:07.088" v="33" actId="20577"/>
          <ac:spMkLst>
            <pc:docMk/>
            <pc:sldMk cId="394266239" sldId="356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14.108" v="29"/>
          <ac:graphicFrameMkLst>
            <pc:docMk/>
            <pc:sldMk cId="394266239" sldId="356"/>
            <ac:graphicFrameMk id="2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23:10.983" v="34" actId="20577"/>
        <pc:sldMkLst>
          <pc:docMk/>
          <pc:sldMk cId="3018976" sldId="357"/>
        </pc:sldMkLst>
        <pc:spChg chg="mod">
          <ac:chgData name="David ROBERT" userId="7b31167e-a582-4297-8b05-3fe7ac11cd97" providerId="ADAL" clId="{F7080310-CD70-49BF-9AC2-BBC5D9FF0982}" dt="2024-06-05T15:23:10.983" v="34" actId="20577"/>
          <ac:spMkLst>
            <pc:docMk/>
            <pc:sldMk cId="3018976" sldId="357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55.524" v="31"/>
          <ac:graphicFrameMkLst>
            <pc:docMk/>
            <pc:sldMk cId="3018976" sldId="357"/>
            <ac:graphicFrameMk id="9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43:31.844" v="128" actId="6549"/>
        <pc:sldMkLst>
          <pc:docMk/>
          <pc:sldMk cId="1185322066" sldId="359"/>
        </pc:sldMkLst>
        <pc:graphicFrameChg chg="mod modGraphic">
          <ac:chgData name="David ROBERT" userId="7b31167e-a582-4297-8b05-3fe7ac11cd97" providerId="ADAL" clId="{F7080310-CD70-49BF-9AC2-BBC5D9FF0982}" dt="2024-06-05T15:43:31.844" v="128" actId="6549"/>
          <ac:graphicFrameMkLst>
            <pc:docMk/>
            <pc:sldMk cId="1185322066" sldId="359"/>
            <ac:graphicFrameMk id="6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18:19.537" v="1" actId="20577"/>
        <pc:sldMkLst>
          <pc:docMk/>
          <pc:sldMk cId="3092639979" sldId="361"/>
        </pc:sldMkLst>
        <pc:spChg chg="mod">
          <ac:chgData name="David ROBERT" userId="7b31167e-a582-4297-8b05-3fe7ac11cd97" providerId="ADAL" clId="{F7080310-CD70-49BF-9AC2-BBC5D9FF0982}" dt="2024-06-05T15:18:19.537" v="1" actId="20577"/>
          <ac:spMkLst>
            <pc:docMk/>
            <pc:sldMk cId="3092639979" sldId="361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26:46.281" v="45" actId="20577"/>
        <pc:sldMkLst>
          <pc:docMk/>
          <pc:sldMk cId="2376895873" sldId="363"/>
        </pc:sldMkLst>
        <pc:graphicFrameChg chg="modGraphic">
          <ac:chgData name="David ROBERT" userId="7b31167e-a582-4297-8b05-3fe7ac11cd97" providerId="ADAL" clId="{F7080310-CD70-49BF-9AC2-BBC5D9FF0982}" dt="2024-06-05T15:26:46.281" v="45" actId="20577"/>
          <ac:graphicFrameMkLst>
            <pc:docMk/>
            <pc:sldMk cId="2376895873" sldId="363"/>
            <ac:graphicFrameMk id="6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16.269" v="39"/>
        <pc:sldMkLst>
          <pc:docMk/>
          <pc:sldMk cId="3068762678" sldId="367"/>
        </pc:sldMkLst>
        <pc:graphicFrameChg chg="mod">
          <ac:chgData name="David ROBERT" userId="7b31167e-a582-4297-8b05-3fe7ac11cd97" providerId="ADAL" clId="{F7080310-CD70-49BF-9AC2-BBC5D9FF0982}" dt="2024-06-05T15:25:16.269" v="39"/>
          <ac:graphicFrameMkLst>
            <pc:docMk/>
            <pc:sldMk cId="3068762678" sldId="367"/>
            <ac:graphicFrameMk id="14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27.820" v="41"/>
        <pc:sldMkLst>
          <pc:docMk/>
          <pc:sldMk cId="1361727061" sldId="368"/>
        </pc:sldMkLst>
        <pc:graphicFrameChg chg="mod">
          <ac:chgData name="David ROBERT" userId="7b31167e-a582-4297-8b05-3fe7ac11cd97" providerId="ADAL" clId="{F7080310-CD70-49BF-9AC2-BBC5D9FF0982}" dt="2024-06-05T15:25:27.820" v="41"/>
          <ac:graphicFrameMkLst>
            <pc:docMk/>
            <pc:sldMk cId="1361727061" sldId="368"/>
            <ac:graphicFrameMk id="16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01FFE-3895-4F07-899B-933BB8D9C7B5}" type="datetimeFigureOut">
              <a:rPr lang="fr-FR" smtClean="0"/>
              <a:t>10/03/2025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5FFC-B6B7-43E0-BDED-8C59B9D4E8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613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9AC98-46F6-F74F-B6B2-D63E7DB33CCE}" type="datetimeFigureOut">
              <a:rPr lang="fr-FR" smtClean="0"/>
              <a:t>10/03/2025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B3FC9-A44B-7B41-AD9C-F0FA70FEB2FC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817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482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646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19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106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8967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613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725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016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713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014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06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4649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08470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1260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2063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6078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844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703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350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785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9470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02753" y="-1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9727" y="2246407"/>
            <a:ext cx="6306548" cy="1366695"/>
          </a:xfrm>
        </p:spPr>
        <p:txBody>
          <a:bodyPr anchor="ctr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0EB545E-4A0C-8465-CC95-CE6C703B5A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4171" y="4267551"/>
            <a:ext cx="5663637" cy="293885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Ajouter le nom des rédacteurs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BCC14F1-3191-D067-ACBC-FB5BCAFF29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4171" y="3758643"/>
            <a:ext cx="598805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Ajouter le sous-titre</a:t>
            </a:r>
          </a:p>
        </p:txBody>
      </p:sp>
    </p:spTree>
    <p:extLst>
      <p:ext uri="{BB962C8B-B14F-4D97-AF65-F5344CB8AC3E}">
        <p14:creationId xmlns:p14="http://schemas.microsoft.com/office/powerpoint/2010/main" val="3839133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2ED2BF-27C3-65E2-CA1F-1F118D8BF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7C1667AD-31C0-E350-A1F7-B48F51432D9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20E9750D-577A-19B4-23AB-6A12495E98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1565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0FEF2A2-F895-D93C-A4A6-1C0E1C4E762F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4B0BA02-0839-1B38-5EA0-255847063F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C741710-EF98-49B3-9C4D-33F4CF6FFD4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491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>
            <a:extLst>
              <a:ext uri="{FF2B5EF4-FFF2-40B4-BE49-F238E27FC236}">
                <a16:creationId xmlns:a16="http://schemas.microsoft.com/office/drawing/2014/main" id="{DB20EC04-BE55-4E81-7256-DD68908E589B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6CF578-19A6-5CD1-63B5-44833B37C92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16085972-F8C1-AA1E-C607-08C14F40BB9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6518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3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3806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37CF69-1E23-6320-EC62-146CDEEE7DB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5866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3AF63F5-4F34-FD32-773B-CCC8A4F336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BB67ACA-DE4C-7ECC-68B0-048C4759486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A175D276-7E7D-B463-1827-C71F0E59218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2868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564275AC-2EA2-530F-7FD3-9F8EE77E61D4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2560504-765C-2B47-4AD0-53897D3E9B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607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116141D-AED7-6368-71DE-54892CC2C40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DEDCC5-352E-5BC0-F35D-EC6A04FC93E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7BE9280-42F3-E9EA-E0B8-8A003E21D8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319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4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9824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81A91C9-7785-6542-77EF-7AED2B9CA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186B1C-A83A-F9F4-7F52-C5EABB15A0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638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>
            <a:extLst>
              <a:ext uri="{FF2B5EF4-FFF2-40B4-BE49-F238E27FC236}">
                <a16:creationId xmlns:a16="http://schemas.microsoft.com/office/drawing/2014/main" id="{AF18F331-F87E-188C-738E-18C500E14E1F}"/>
              </a:ext>
            </a:extLst>
          </p:cNvPr>
          <p:cNvSpPr/>
          <p:nvPr userDrawn="1"/>
        </p:nvSpPr>
        <p:spPr>
          <a:xfrm>
            <a:off x="5797391" y="-455612"/>
            <a:ext cx="6400800" cy="7313612"/>
          </a:xfrm>
          <a:custGeom>
            <a:avLst/>
            <a:gdLst>
              <a:gd name="connsiteX0" fmla="*/ 6400800 w 6400800"/>
              <a:gd name="connsiteY0" fmla="*/ 0 h 7313612"/>
              <a:gd name="connsiteX1" fmla="*/ 6400800 w 6400800"/>
              <a:gd name="connsiteY1" fmla="*/ 7313612 h 7313612"/>
              <a:gd name="connsiteX2" fmla="*/ 0 w 6400800"/>
              <a:gd name="connsiteY2" fmla="*/ 7313612 h 7313612"/>
              <a:gd name="connsiteX3" fmla="*/ 6002053 w 6400800"/>
              <a:gd name="connsiteY3" fmla="*/ 455612 h 7313612"/>
              <a:gd name="connsiteX4" fmla="*/ 6394609 w 6400800"/>
              <a:gd name="connsiteY4" fmla="*/ 455612 h 7313612"/>
              <a:gd name="connsiteX5" fmla="*/ 6394609 w 6400800"/>
              <a:gd name="connsiteY5" fmla="*/ 7074 h 7313612"/>
              <a:gd name="connsiteX6" fmla="*/ 6400800 w 6400800"/>
              <a:gd name="connsiteY6" fmla="*/ 0 h 731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0800" h="7313612">
                <a:moveTo>
                  <a:pt x="6400800" y="0"/>
                </a:moveTo>
                <a:lnTo>
                  <a:pt x="6400800" y="7313612"/>
                </a:lnTo>
                <a:lnTo>
                  <a:pt x="0" y="7313612"/>
                </a:lnTo>
                <a:lnTo>
                  <a:pt x="6002053" y="455612"/>
                </a:lnTo>
                <a:lnTo>
                  <a:pt x="6394609" y="455612"/>
                </a:lnTo>
                <a:lnTo>
                  <a:pt x="6394609" y="7074"/>
                </a:lnTo>
                <a:lnTo>
                  <a:pt x="640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81481F-4A7D-C944-D941-4F4305C93F9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70019" y="1543843"/>
            <a:ext cx="4114800" cy="1885157"/>
          </a:xfrm>
        </p:spPr>
        <p:txBody>
          <a:bodyPr/>
          <a:lstStyle>
            <a:lvl1pPr marL="514350" indent="-514350">
              <a:buFont typeface="+mj-lt"/>
              <a:buAutoNum type="arabicPeriod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	Titre de la sous-partie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753FCA-CA9A-7135-0C4E-87F25A16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6972F5-296B-59FB-7A0C-9326CF6D8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72B4005-34A0-FA2C-55A6-F6362DFB4361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31FDB088-C06B-349F-4362-22B244667D97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44AA0A7E-A94A-C50A-22E4-F313629D95CA}"/>
              </a:ext>
            </a:extLst>
          </p:cNvPr>
          <p:cNvSpPr txBox="1"/>
          <p:nvPr userDrawn="1"/>
        </p:nvSpPr>
        <p:spPr>
          <a:xfrm>
            <a:off x="8305800" y="4818309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42106100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536C8A2-D5E5-8A30-5AB4-CA38636F2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75FD5F8-4B95-ECD4-B466-2034992548C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D1D99128-BF0E-C7FE-4508-240373F5DF8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5475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0C5E95FA-3951-DB08-12B8-FF664739E048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41D3EC73-FC0B-0EEC-1117-EA95DC0F94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929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8FCF0CBC-EC57-B72A-8CA7-D1FEC0D3B625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6" name="Triangle rectangle 5">
              <a:extLst>
                <a:ext uri="{FF2B5EF4-FFF2-40B4-BE49-F238E27FC236}">
                  <a16:creationId xmlns:a16="http://schemas.microsoft.com/office/drawing/2014/main" id="{C12F457F-0334-F06D-84B3-5E4E1B3F91E1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671FD2-2937-3279-391D-5775C41FCBC0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E5BBDF2C-7FC4-1F76-7337-B3B9BB899C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2DEA09F-A122-61E8-93D4-A418AC523D5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B03D5D47-6CCF-38EB-1D00-762CD986B1F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254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820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D5E232-F523-D468-3042-1ED476883F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137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183038-2EC6-798B-8A69-E6436A4CD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F09755-B83D-4C0A-7AF0-F8D7B9DD5E6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8328B6D6-7564-A7EF-C432-5F8E3DB577C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192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BB71166B-3EA5-C5EA-D3A7-0ACE3271A25C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BB878DD-1729-4AE5-A2A0-DA4F7405C91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AED260E2-48EA-F9D6-354E-4D9E157B34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83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2AD1169D-BD7E-5747-9AA1-4A670000AAF2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B09FA622-8727-9C36-F9BC-7A2D8766DF1C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33F1220-5DF1-822B-A3DD-A31FB13F790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4151A0F-BABE-F778-B0F4-D87AC531E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EA782C-2880-4C3D-B6FA-85CDA6F1AFE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C38958D-7AB9-2FF3-1D36-07E0CF8F250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1751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6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105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40D489-D637-F2BD-6192-8A8731B5D6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944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1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AD44D65-0BA1-ACEC-A9D4-687A7DB7B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77517E3-CE48-371B-96B2-EC96A5328D0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E478972-E681-57A1-4598-260340A39A4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0075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B4E6842-0BEC-FFE5-327D-802287F44A27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8EAA86-06B9-C500-5936-2212474D130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A6EE5E7-88CC-3CBB-4A00-F08599731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068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F8C0B737-0BCD-17B1-DC03-C2478D36C83D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5" name="Triangle rectangle 14">
              <a:extLst>
                <a:ext uri="{FF2B5EF4-FFF2-40B4-BE49-F238E27FC236}">
                  <a16:creationId xmlns:a16="http://schemas.microsoft.com/office/drawing/2014/main" id="{DEB57E9D-126D-2974-4815-B3BB7DFB2DD7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7E7DBA7-A2C0-41E4-D294-7D24FA6A7A1E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72B9D26-F434-752E-5445-98923C0DA8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9F8F67E-C2D2-82E7-2CD7-EFD31BED46F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27E8269-7E32-11F0-A3FA-9ED09684805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9980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remerci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43942" y="0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9727" y="2561550"/>
            <a:ext cx="6431920" cy="1366695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TEXTE DU DOCUMENT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70A0E39-5861-88C6-1C76-309B73292F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727" y="5117363"/>
            <a:ext cx="2222500" cy="1175768"/>
          </a:xfrm>
        </p:spPr>
        <p:txBody>
          <a:bodyPr>
            <a:normAutofit/>
          </a:bodyPr>
          <a:lstStyle>
            <a:lvl1pPr marL="0" indent="0">
              <a:buNone/>
              <a:defRPr sz="16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Insérez les coordonnées de contact</a:t>
            </a:r>
          </a:p>
        </p:txBody>
      </p:sp>
    </p:spTree>
    <p:extLst>
      <p:ext uri="{BB962C8B-B14F-4D97-AF65-F5344CB8AC3E}">
        <p14:creationId xmlns:p14="http://schemas.microsoft.com/office/powerpoint/2010/main" val="2791747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CCBFDA58-E13A-4BE1-9B18-5B052933D2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193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A50B563-B4C3-70B8-E39C-41E04237C10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D89B95-BA33-AF8B-EFB5-31150A21833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5606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0A8EAA5-E042-468D-83AD-59CFE34F2A2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6402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67014AD-3011-E636-C559-3FB24DA0E6C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9277D6D-1931-5755-75A1-CFBA84F8CC9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648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2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2806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3D01515-6ED2-57D2-37DA-C9C7B262BA9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08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F3C376A-47B8-B65B-5831-02273909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45FF2C-2535-5DB9-A0CF-B915F4A1D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fr-FR" dirty="0"/>
              <a:t>Cliquez pour modifier les styles du texte du masque</a:t>
            </a:r>
          </a:p>
          <a:p>
            <a:pPr lvl="2"/>
            <a:r>
              <a:rPr lang="fr-FR" dirty="0"/>
              <a:t>Puce 2</a:t>
            </a:r>
          </a:p>
          <a:p>
            <a:pPr lvl="3"/>
            <a:r>
              <a:rPr lang="fr-FR" dirty="0"/>
              <a:t>Puce 3</a:t>
            </a:r>
          </a:p>
          <a:p>
            <a:pPr lvl="4"/>
            <a:r>
              <a:rPr lang="fr-FR" dirty="0"/>
              <a:t>Puce 4</a:t>
            </a:r>
          </a:p>
          <a:p>
            <a:pPr lvl="0"/>
            <a:endParaRPr lang="fr-FR" dirty="0"/>
          </a:p>
          <a:p>
            <a:pPr lvl="4"/>
            <a:endParaRPr lang="fr-FR" dirty="0"/>
          </a:p>
          <a:p>
            <a:pPr lvl="0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167A11-31E7-D2A4-088E-A30D99AA7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4C5A34-CEE0-063C-B1A0-B7E34723F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5FDE7C-DA3B-FC45-139B-CC98B57A8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49B3A-A6E5-1348-B869-027A9824E4F8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00" y="6369825"/>
            <a:ext cx="92229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3" r:id="rId4"/>
    <p:sldLayoutId id="2147483679" r:id="rId5"/>
    <p:sldLayoutId id="2147483674" r:id="rId6"/>
    <p:sldLayoutId id="2147483680" r:id="rId7"/>
    <p:sldLayoutId id="2147483661" r:id="rId8"/>
    <p:sldLayoutId id="2147483681" r:id="rId9"/>
    <p:sldLayoutId id="2147483683" r:id="rId10"/>
    <p:sldLayoutId id="2147483682" r:id="rId11"/>
    <p:sldLayoutId id="2147483684" r:id="rId12"/>
    <p:sldLayoutId id="2147483675" r:id="rId13"/>
    <p:sldLayoutId id="2147483685" r:id="rId14"/>
    <p:sldLayoutId id="2147483687" r:id="rId15"/>
    <p:sldLayoutId id="2147483686" r:id="rId16"/>
    <p:sldLayoutId id="2147483688" r:id="rId17"/>
    <p:sldLayoutId id="2147483663" r:id="rId18"/>
    <p:sldLayoutId id="2147483689" r:id="rId19"/>
    <p:sldLayoutId id="2147483691" r:id="rId20"/>
    <p:sldLayoutId id="2147483690" r:id="rId21"/>
    <p:sldLayoutId id="2147483692" r:id="rId22"/>
    <p:sldLayoutId id="2147483671" r:id="rId23"/>
    <p:sldLayoutId id="2147483693" r:id="rId24"/>
    <p:sldLayoutId id="2147483695" r:id="rId25"/>
    <p:sldLayoutId id="2147483694" r:id="rId26"/>
    <p:sldLayoutId id="2147483696" r:id="rId27"/>
    <p:sldLayoutId id="2147483676" r:id="rId28"/>
    <p:sldLayoutId id="2147483697" r:id="rId29"/>
    <p:sldLayoutId id="2147483699" r:id="rId30"/>
    <p:sldLayoutId id="2147483698" r:id="rId31"/>
    <p:sldLayoutId id="2147483700" r:id="rId32"/>
    <p:sldLayoutId id="2147483664" r:id="rId3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284400" indent="-28575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6"/>
        </a:buBlip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1600" indent="-2304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&gt;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44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98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-"/>
        <a:defRPr sz="1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89608E-058C-FC8A-AEE0-A536487F3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171" y="2372471"/>
            <a:ext cx="6313416" cy="1366695"/>
          </a:xfrm>
        </p:spPr>
        <p:txBody>
          <a:bodyPr>
            <a:noAutofit/>
          </a:bodyPr>
          <a:lstStyle/>
          <a:p>
            <a:r>
              <a:rPr lang="fr-FR" sz="3600" dirty="0" smtClean="0"/>
              <a:t>FORMATION SONES </a:t>
            </a:r>
            <a:br>
              <a:rPr lang="fr-FR" sz="3600" dirty="0" smtClean="0"/>
            </a:br>
            <a:r>
              <a:rPr lang="fr-FR" sz="2000" dirty="0" smtClean="0"/>
              <a:t>19 MAES 2025</a:t>
            </a:r>
            <a:endParaRPr lang="fr-FR" sz="28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3E4712D-CB56-26EB-894E-16FEDB7E4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171" y="4197927"/>
            <a:ext cx="5663637" cy="1035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200"/>
              </a:spcAft>
            </a:pPr>
            <a:r>
              <a:rPr lang="fr-FR" sz="1100" b="1" dirty="0" smtClean="0"/>
              <a:t>Marion </a:t>
            </a:r>
            <a:r>
              <a:rPr lang="fr-FR" sz="1100" b="1" dirty="0"/>
              <a:t>BLAVET</a:t>
            </a:r>
            <a:r>
              <a:rPr lang="fr-FR" sz="1100" dirty="0"/>
              <a:t>, Chef de projet au Service Hydraulique - Cabinet MERLIN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dirty="0"/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sz="1100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31BCB3-AB17-F9D7-A1C4-0A361AA80A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15188" y="3555332"/>
            <a:ext cx="5979361" cy="544395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Simulation 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 incidents et faire évoluer un modèle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</a:t>
            </a:r>
            <a:r>
              <a:rPr lang="fr-FR" cap="all" dirty="0" smtClean="0"/>
              <a:t>défense incendie</a:t>
            </a:r>
            <a:endParaRPr lang="fr-FR" cap="all" dirty="0"/>
          </a:p>
        </p:txBody>
      </p:sp>
      <p:pic>
        <p:nvPicPr>
          <p:cNvPr id="16" name="Picture 2" descr="Résultat de recherche d'images pour &quot;poteau incendi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73" y="2039997"/>
            <a:ext cx="2780198" cy="278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e 16"/>
          <p:cNvGrpSpPr/>
          <p:nvPr/>
        </p:nvGrpSpPr>
        <p:grpSpPr>
          <a:xfrm>
            <a:off x="9476742" y="531485"/>
            <a:ext cx="2450061" cy="2160323"/>
            <a:chOff x="911151" y="2262448"/>
            <a:chExt cx="3261912" cy="2876166"/>
          </a:xfrm>
        </p:grpSpPr>
        <p:sp>
          <p:nvSpPr>
            <p:cNvPr id="18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19" name="Groupe 18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</p:grpSpPr>
          <p:sp>
            <p:nvSpPr>
              <p:cNvPr id="20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21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22" name="Rectangle 21"/>
          <p:cNvSpPr/>
          <p:nvPr/>
        </p:nvSpPr>
        <p:spPr>
          <a:xfrm rot="18900000">
            <a:off x="8844692" y="813635"/>
            <a:ext cx="1307634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 rot="2149474">
            <a:off x="10660915" y="522999"/>
            <a:ext cx="1358377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 rot="20890343">
            <a:off x="9468174" y="1067530"/>
            <a:ext cx="2260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Segoe Print" panose="02000600000000000000" pitchFamily="2" charset="0"/>
              </a:rPr>
              <a:t>Maintenant c’est parti !</a:t>
            </a:r>
            <a:endParaRPr lang="fr-FR" sz="2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73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6" y="1173079"/>
            <a:ext cx="11318965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Définition des critères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 Pression de 1bar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Demande à 60 m³/h en général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Donc sur les simulations, on regarde: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Maintien </a:t>
            </a:r>
            <a:r>
              <a:rPr lang="fr-FR" sz="1800" dirty="0"/>
              <a:t>d’une pression supérieure à 1 bar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Comportement </a:t>
            </a:r>
            <a:r>
              <a:rPr lang="fr-FR" sz="1800" dirty="0"/>
              <a:t>des réservoirs (vérifier qu’ils ne se vident pas)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18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503" y="1173079"/>
            <a:ext cx="4902258" cy="303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8141168" y="4205994"/>
            <a:ext cx="2454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8AB3"/>
                </a:solidFill>
              </a:rPr>
              <a:t>Pour les habitations </a:t>
            </a:r>
            <a:endParaRPr lang="fr-FR" b="1" dirty="0">
              <a:solidFill>
                <a:srgbClr val="00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6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6547798" cy="4940338"/>
          </a:xfrm>
        </p:spPr>
        <p:txBody>
          <a:bodyPr>
            <a:normAutofit fontScale="92500" lnSpcReduction="2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Méthode 1 : Utilisation du pattern PI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Permet </a:t>
            </a:r>
            <a:r>
              <a:rPr lang="fr-FR" sz="2000" dirty="0"/>
              <a:t>de diagnostiquer le comportement du réseau avec un tirage à 30 m³/h? 60 m³/h? 120 m³/h? sur un ou plusieurs PI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une demande en m³/h sur un nœud PI : 30, 60 ou 120 m³/h ?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Test en moyenne ou en pointe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Attention aux unités </a:t>
            </a:r>
            <a:r>
              <a:rPr lang="fr-FR" sz="2000" dirty="0" smtClean="0"/>
              <a:t>!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Lancement de la simulation. Regarder les points de contrôle 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réservoirs</a:t>
            </a:r>
            <a:r>
              <a:rPr lang="fr-FR" sz="1800" dirty="0" smtClean="0"/>
              <a:t>?</a:t>
            </a: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840" y="46691"/>
            <a:ext cx="3085229" cy="378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976" y="3298825"/>
            <a:ext cx="4595813" cy="35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à coins arrondis 9"/>
          <p:cNvSpPr/>
          <p:nvPr/>
        </p:nvSpPr>
        <p:spPr>
          <a:xfrm>
            <a:off x="8954589" y="1534887"/>
            <a:ext cx="2582350" cy="40216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32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7151892" cy="5279972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Méthode 2 </a:t>
            </a:r>
            <a:r>
              <a:rPr lang="fr-FR" sz="2600" b="1" i="1" u="sng" dirty="0"/>
              <a:t>: Modélisation d’un réservoir à une côte 10 m au dessus du PI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Déterminer </a:t>
            </a:r>
            <a:r>
              <a:rPr lang="fr-FR" sz="2000" dirty="0"/>
              <a:t>quel débit peut fournir le PI à 1 bar résiduel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 réservoir (tank) situé 10 m au dessus du PI (volume infini)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 tronçon (de longueur 1m) qui relie le PI au réservoir (DN1000) et un clapet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une règle d’asservissement pour ouvrir le tronçon seulement de 12h à 14h (temps de l’intervention incendie)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Test en moyenne ou en </a:t>
            </a:r>
            <a:r>
              <a:rPr lang="fr-FR" sz="2000" dirty="0" smtClean="0"/>
              <a:t>pointe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Lancement de la simulation. Regarder le débit entrant dans le réservoir fictif. Et vérifier les pressions/vitesses dans le </a:t>
            </a:r>
            <a:r>
              <a:rPr lang="fr-FR" sz="2000" dirty="0" smtClean="0"/>
              <a:t>réseau</a:t>
            </a: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819" y="657168"/>
            <a:ext cx="3246437" cy="397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Line 37"/>
          <p:cNvSpPr>
            <a:spLocks noChangeShapeType="1"/>
          </p:cNvSpPr>
          <p:nvPr/>
        </p:nvSpPr>
        <p:spPr bwMode="auto">
          <a:xfrm flipH="1">
            <a:off x="9238717" y="2154683"/>
            <a:ext cx="7620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2" name="Line 37"/>
          <p:cNvSpPr>
            <a:spLocks noChangeShapeType="1"/>
          </p:cNvSpPr>
          <p:nvPr/>
        </p:nvSpPr>
        <p:spPr bwMode="auto">
          <a:xfrm flipH="1">
            <a:off x="9238717" y="2889789"/>
            <a:ext cx="7620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10305120" y="2031572"/>
            <a:ext cx="161027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Côte +10m / au PI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10305120" y="2766678"/>
            <a:ext cx="161027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Volume infini</a:t>
            </a:r>
            <a:endParaRPr lang="fr-FR" sz="1000" dirty="0">
              <a:solidFill>
                <a:schemeClr val="folHlink"/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0" t="34713" r="53723" b="35569"/>
          <a:stretch/>
        </p:blipFill>
        <p:spPr bwMode="auto">
          <a:xfrm>
            <a:off x="8119974" y="4582724"/>
            <a:ext cx="2185146" cy="1802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37"/>
          <p:cNvSpPr>
            <a:spLocks noChangeShapeType="1"/>
          </p:cNvSpPr>
          <p:nvPr/>
        </p:nvSpPr>
        <p:spPr bwMode="auto">
          <a:xfrm flipH="1">
            <a:off x="9391116" y="5889021"/>
            <a:ext cx="762000" cy="0"/>
          </a:xfrm>
          <a:prstGeom prst="line">
            <a:avLst/>
          </a:prstGeom>
          <a:noFill/>
          <a:ln w="38100">
            <a:solidFill>
              <a:srgbClr val="7030A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10262448" y="5749328"/>
            <a:ext cx="80513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7030A0"/>
                </a:solidFill>
              </a:rPr>
              <a:t>Nœud PI</a:t>
            </a:r>
            <a:endParaRPr lang="fr-FR" sz="1000" dirty="0">
              <a:solidFill>
                <a:srgbClr val="7030A0"/>
              </a:solidFill>
            </a:endParaRPr>
          </a:p>
        </p:txBody>
      </p:sp>
      <p:sp>
        <p:nvSpPr>
          <p:cNvPr id="18" name="Line 37"/>
          <p:cNvSpPr>
            <a:spLocks noChangeShapeType="1"/>
          </p:cNvSpPr>
          <p:nvPr/>
        </p:nvSpPr>
        <p:spPr bwMode="auto">
          <a:xfrm flipH="1">
            <a:off x="9391116" y="5623792"/>
            <a:ext cx="762000" cy="0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10262448" y="5423737"/>
            <a:ext cx="19295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FFC000"/>
                </a:solidFill>
              </a:rPr>
              <a:t>Tronçon </a:t>
            </a:r>
            <a:r>
              <a:rPr lang="fr-FR" sz="1000" dirty="0" err="1" smtClean="0">
                <a:solidFill>
                  <a:srgbClr val="FFC000"/>
                </a:solidFill>
              </a:rPr>
              <a:t>Ouv_PI</a:t>
            </a:r>
            <a:r>
              <a:rPr lang="fr-FR" sz="1000" dirty="0" smtClean="0">
                <a:solidFill>
                  <a:srgbClr val="FFC000"/>
                </a:solidFill>
              </a:rPr>
              <a:t> sur lequel on fait l’asservissement </a:t>
            </a:r>
            <a:endParaRPr lang="fr-FR" sz="1000" dirty="0">
              <a:solidFill>
                <a:srgbClr val="FFC000"/>
              </a:solidFill>
            </a:endParaRPr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 flipH="1">
            <a:off x="9487037" y="5215360"/>
            <a:ext cx="762000" cy="0"/>
          </a:xfrm>
          <a:prstGeom prst="line">
            <a:avLst/>
          </a:prstGeom>
          <a:noFill/>
          <a:ln w="38100">
            <a:solidFill>
              <a:schemeClr val="accent5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10305120" y="5092249"/>
            <a:ext cx="80513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accent5"/>
                </a:solidFill>
              </a:rPr>
              <a:t>Clapet</a:t>
            </a:r>
            <a:endParaRPr lang="fr-FR" sz="1000" dirty="0">
              <a:solidFill>
                <a:schemeClr val="accent5"/>
              </a:solidFill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 flipH="1">
            <a:off x="9500448" y="4995904"/>
            <a:ext cx="762000" cy="0"/>
          </a:xfrm>
          <a:prstGeom prst="line">
            <a:avLst/>
          </a:prstGeom>
          <a:noFill/>
          <a:ln w="38100">
            <a:solidFill>
              <a:schemeClr val="bg2">
                <a:lumMod val="50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10372176" y="4872793"/>
            <a:ext cx="181982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bg2">
                    <a:lumMod val="50000"/>
                  </a:schemeClr>
                </a:solidFill>
              </a:rPr>
              <a:t>Réservoir à volume infini</a:t>
            </a:r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4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24160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Exercice </a:t>
            </a:r>
            <a:r>
              <a:rPr lang="fr-FR" sz="2600" b="1" i="1" u="sng" dirty="0"/>
              <a:t>: Test Défense </a:t>
            </a:r>
            <a:r>
              <a:rPr lang="fr-FR" sz="2600" b="1" i="1" u="sng" dirty="0" smtClean="0"/>
              <a:t>incendie 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Faire un test 60 m³/h sur le PI : </a:t>
            </a:r>
            <a:r>
              <a:rPr lang="fr-FR" sz="2000" dirty="0" smtClean="0"/>
              <a:t>-&gt; </a:t>
            </a:r>
            <a:r>
              <a:rPr lang="fr-FR" sz="2000" dirty="0"/>
              <a:t>Méthode 1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Influence sur le réseau?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 (Pressions &gt; 1 bar)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 (vitesses &lt; 2m/s)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ouvrages (réservoirs vides)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Quel </a:t>
            </a:r>
            <a:r>
              <a:rPr lang="fr-FR" sz="2000" dirty="0"/>
              <a:t>débit (théorique) à 1 bar? -&gt; Méthode 2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0306594" y="197879"/>
            <a:ext cx="1716900" cy="1199847"/>
            <a:chOff x="7363163" y="100906"/>
            <a:chExt cx="1285056" cy="943851"/>
          </a:xfrm>
        </p:grpSpPr>
        <p:grpSp>
          <p:nvGrpSpPr>
            <p:cNvPr id="8" name="Groupe 7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2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3" name="Groupe 12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14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9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 rot="20890343">
              <a:off x="7604341" y="410865"/>
              <a:ext cx="932000" cy="24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latin typeface="Segoe Print" panose="02000600000000000000" pitchFamily="2" charset="0"/>
                </a:rPr>
                <a:t>EXERCICE</a:t>
              </a:r>
              <a:endParaRPr lang="fr-FR" sz="1400" b="1" dirty="0">
                <a:latin typeface="Segoe Print" panose="02000600000000000000" pitchFamily="2" charset="0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761" y="2471894"/>
            <a:ext cx="3658218" cy="279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045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4211732" y="1933566"/>
            <a:ext cx="3174600" cy="2160323"/>
            <a:chOff x="8844692" y="514068"/>
            <a:chExt cx="3174600" cy="2160323"/>
          </a:xfrm>
        </p:grpSpPr>
        <p:grpSp>
          <p:nvGrpSpPr>
            <p:cNvPr id="17" name="Groupe 16"/>
            <p:cNvGrpSpPr/>
            <p:nvPr/>
          </p:nvGrpSpPr>
          <p:grpSpPr>
            <a:xfrm>
              <a:off x="9511737" y="514068"/>
              <a:ext cx="2450061" cy="2160323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22" name="Rectangle 21"/>
            <p:cNvSpPr/>
            <p:nvPr/>
          </p:nvSpPr>
          <p:spPr>
            <a:xfrm rot="18900000">
              <a:off x="8844692" y="813635"/>
              <a:ext cx="1307634" cy="24260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Rectangle 22"/>
            <p:cNvSpPr/>
            <p:nvPr/>
          </p:nvSpPr>
          <p:spPr>
            <a:xfrm rot="2149474">
              <a:off x="10660915" y="522999"/>
              <a:ext cx="1358377" cy="24260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/>
            <p:cNvSpPr txBox="1"/>
            <p:nvPr/>
          </p:nvSpPr>
          <p:spPr>
            <a:xfrm rot="20890343">
              <a:off x="9468174" y="1067530"/>
              <a:ext cx="2260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latin typeface="Segoe Print" panose="02000600000000000000" pitchFamily="2" charset="0"/>
                </a:rPr>
                <a:t>Maintenant c’est parti !</a:t>
              </a:r>
              <a:endParaRPr lang="fr-FR" sz="2400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44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Rappel demande/besoins en eau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Demande en eau : volume d’eau potable consommé par l’ensemble des abonnés desservis, sans prise en compte des pertes ou volumes non comptabilisés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Besoins </a:t>
            </a:r>
            <a:r>
              <a:rPr lang="fr-FR" sz="2000" dirty="0"/>
              <a:t>en eau : Prise en compte des pertes ou des volumes d’eau nécessaires au service non comptabilisés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Lors de la création du modèle EPANET : donnée attribuée aux nœuds des différents modèles = consommations en eau potable des abonnés (issues de la base de données « Points de Livraison »)</a:t>
            </a:r>
          </a:p>
          <a:p>
            <a:pPr marL="0" indent="0">
              <a:buNone/>
            </a:pPr>
            <a:r>
              <a:rPr lang="fr-FR" dirty="0" smtClean="0"/>
              <a:t>--&gt; </a:t>
            </a:r>
            <a:r>
              <a:rPr lang="fr-FR" dirty="0"/>
              <a:t>permet d’avoir la répartition spatiale de la consommation</a:t>
            </a: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</p:spTree>
    <p:extLst>
      <p:ext uri="{BB962C8B-B14F-4D97-AF65-F5344CB8AC3E}">
        <p14:creationId xmlns:p14="http://schemas.microsoft.com/office/powerpoint/2010/main" val="159012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Rappel demande/besoins en eau 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Lors </a:t>
            </a:r>
            <a:r>
              <a:rPr lang="fr-FR" sz="2000" dirty="0"/>
              <a:t>des calages des modèles :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Application d’un coefficient à cette consommation pour retrouver les volumes réellement mis en distribution lors du jour de calage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Puis </a:t>
            </a:r>
            <a:r>
              <a:rPr lang="fr-FR" sz="2000" dirty="0"/>
              <a:t>pour le diagnostic, application d’un coefficient pour se placer en configuration « jour moyen » et « jour de pointe »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Données </a:t>
            </a:r>
            <a:r>
              <a:rPr lang="fr-FR" sz="2000" dirty="0"/>
              <a:t>dans EPANET = besoins en eau (prise en compte des pertes</a:t>
            </a:r>
            <a:r>
              <a:rPr lang="fr-FR" sz="2000" dirty="0" smtClean="0"/>
              <a:t>)</a:t>
            </a:r>
            <a:endParaRPr lang="fr-FR" sz="2000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</p:spTree>
    <p:extLst>
      <p:ext uri="{BB962C8B-B14F-4D97-AF65-F5344CB8AC3E}">
        <p14:creationId xmlns:p14="http://schemas.microsoft.com/office/powerpoint/2010/main" val="17048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Gestion des besoins en eau dans </a:t>
            </a:r>
            <a:r>
              <a:rPr lang="fr-FR" sz="2600" b="1" i="1" u="sng" dirty="0" smtClean="0"/>
              <a:t>EPANET 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/>
              <a:t>Sur les modèles créés, chaque nœud avec des besoins dispose </a:t>
            </a:r>
            <a:r>
              <a:rPr lang="fr-FR" sz="2000" dirty="0" smtClean="0"/>
              <a:t>d’un </a:t>
            </a:r>
            <a:r>
              <a:rPr lang="fr-FR" sz="2000" dirty="0"/>
              <a:t>pattern spécifique =&gt; utiliser ces attributs pour gérer les besoins en eau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Méthode 1 : Modification des besoins directement avec EPANET</a:t>
            </a:r>
            <a:endParaRPr lang="fr-FR" sz="2000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276" y="3588415"/>
            <a:ext cx="3785696" cy="172163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1" y="2957636"/>
            <a:ext cx="2775856" cy="3601649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>
            <a:off x="5281158" y="4403461"/>
            <a:ext cx="1002603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15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Gestion des besoins en eau dans </a:t>
            </a:r>
            <a:r>
              <a:rPr lang="fr-FR" sz="2600" b="1" i="1" u="sng" dirty="0" smtClean="0"/>
              <a:t>EPANET 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/>
              <a:t>Sur les modèles créés, chaque nœud avec des besoins dispose </a:t>
            </a:r>
            <a:r>
              <a:rPr lang="fr-FR" sz="2000" dirty="0" smtClean="0"/>
              <a:t>d’un </a:t>
            </a:r>
            <a:r>
              <a:rPr lang="fr-FR" sz="2000" dirty="0"/>
              <a:t>pattern spécifique =&gt; utiliser ces attributs pour gérer les besoins en eau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Méthode </a:t>
            </a:r>
            <a:r>
              <a:rPr lang="fr-FR" sz="2000" dirty="0" smtClean="0"/>
              <a:t>2 </a:t>
            </a:r>
            <a:r>
              <a:rPr lang="fr-FR" sz="2000" dirty="0"/>
              <a:t>: </a:t>
            </a:r>
            <a:r>
              <a:rPr lang="fr-FR" sz="2000" dirty="0" smtClean="0"/>
              <a:t>Génération </a:t>
            </a:r>
            <a:r>
              <a:rPr lang="fr-FR" sz="2000" dirty="0"/>
              <a:t>d’une base de données (.</a:t>
            </a:r>
            <a:r>
              <a:rPr lang="fr-FR" sz="2000" dirty="0" err="1"/>
              <a:t>scn</a:t>
            </a:r>
            <a:r>
              <a:rPr lang="fr-FR" sz="2000" dirty="0"/>
              <a:t>) avec l’ensemble des besoins en eau – à gérer avec </a:t>
            </a:r>
            <a:r>
              <a:rPr lang="fr-FR" sz="2000" dirty="0" err="1"/>
              <a:t>NotePad</a:t>
            </a:r>
            <a:r>
              <a:rPr lang="fr-FR" sz="2000" dirty="0"/>
              <a:t>++ et Excel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50104" r="33906" b="50556"/>
          <a:stretch/>
        </p:blipFill>
        <p:spPr>
          <a:xfrm>
            <a:off x="1700659" y="3432092"/>
            <a:ext cx="2965991" cy="257954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806" y="3718153"/>
            <a:ext cx="2935801" cy="2225310"/>
          </a:xfrm>
          <a:prstGeom prst="rect">
            <a:avLst/>
          </a:prstGeom>
        </p:spPr>
      </p:pic>
      <p:cxnSp>
        <p:nvCxnSpPr>
          <p:cNvPr id="8" name="Connecteur droit avec flèche 7"/>
          <p:cNvCxnSpPr/>
          <p:nvPr/>
        </p:nvCxnSpPr>
        <p:spPr>
          <a:xfrm>
            <a:off x="5052557" y="4752289"/>
            <a:ext cx="1002603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6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Les objectifs de la </a:t>
            </a:r>
            <a:r>
              <a:rPr lang="fr-FR" sz="2800" dirty="0" smtClean="0">
                <a:solidFill>
                  <a:schemeClr val="accent6"/>
                </a:solidFill>
                <a:ea typeface="+mj-ea"/>
              </a:rPr>
              <a:t>formation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sz="1900" dirty="0" smtClean="0"/>
              <a:t>Savoir utiliser le modèle pour simuler des cas pratique</a:t>
            </a:r>
          </a:p>
          <a:p>
            <a:r>
              <a:rPr lang="fr-FR" sz="1900" dirty="0" smtClean="0"/>
              <a:t>Savoir faire évoluer le modèle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INTRODUCTION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11224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5325692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Gestion des besoins en eau dans </a:t>
            </a:r>
            <a:r>
              <a:rPr lang="fr-FR" sz="2600" b="1" i="1" u="sng" dirty="0" smtClean="0"/>
              <a:t>EPANET </a:t>
            </a:r>
            <a:endParaRPr lang="fr-FR" sz="2600" b="1" i="1" u="sng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base </a:t>
            </a:r>
            <a:r>
              <a:rPr lang="fr-FR" sz="2000" dirty="0"/>
              <a:t>de données (.</a:t>
            </a:r>
            <a:r>
              <a:rPr lang="fr-FR" sz="2000" dirty="0" err="1"/>
              <a:t>scn</a:t>
            </a:r>
            <a:r>
              <a:rPr lang="fr-FR" sz="2000" dirty="0"/>
              <a:t>) modifiée à importer ensuite dans </a:t>
            </a:r>
            <a:r>
              <a:rPr lang="fr-FR" sz="2000" dirty="0" smtClean="0"/>
              <a:t>EPANT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Permet de vérifier les besoins en eau de chaque secteur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Egalement possible « à la main » secteur par secteur en faisant tourner le modèle en « </a:t>
            </a:r>
            <a:r>
              <a:rPr lang="fr-FR" sz="2000" dirty="0" err="1"/>
              <a:t>average</a:t>
            </a:r>
            <a:r>
              <a:rPr lang="fr-FR" sz="2000" dirty="0"/>
              <a:t> » 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032" y="2135084"/>
            <a:ext cx="4996667" cy="318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7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24160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Exercice </a:t>
            </a:r>
            <a:r>
              <a:rPr lang="fr-FR" sz="2600" b="1" i="1" u="sng" dirty="0"/>
              <a:t>: </a:t>
            </a:r>
            <a:r>
              <a:rPr lang="fr-FR" sz="2600" b="1" i="1" u="sng" dirty="0" smtClean="0"/>
              <a:t>Modification des besoins en eau d’un secteur </a:t>
            </a:r>
            <a:endParaRPr lang="fr-FR" sz="2600" b="1" i="1" u="sng" dirty="0" smtClean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600" b="1" i="1" u="sng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Ajouter une consommation de ZAC 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5 m³/h</a:t>
            </a:r>
            <a:endParaRPr lang="fr-FR" sz="18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0132422" y="452562"/>
            <a:ext cx="1716900" cy="1199847"/>
            <a:chOff x="7363163" y="100906"/>
            <a:chExt cx="1285056" cy="943851"/>
          </a:xfrm>
        </p:grpSpPr>
        <p:grpSp>
          <p:nvGrpSpPr>
            <p:cNvPr id="8" name="Groupe 7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2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3" name="Groupe 12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14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9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 rot="20890343">
              <a:off x="7604341" y="410865"/>
              <a:ext cx="932000" cy="24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latin typeface="Segoe Print" panose="02000600000000000000" pitchFamily="2" charset="0"/>
                </a:rPr>
                <a:t>EXERCICE</a:t>
              </a:r>
              <a:endParaRPr lang="fr-FR" sz="14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84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Jour </a:t>
            </a:r>
            <a:r>
              <a:rPr lang="fr-FR" sz="2600" b="1" i="1" u="sng" dirty="0" smtClean="0"/>
              <a:t>3</a:t>
            </a:r>
            <a:endParaRPr lang="fr-FR" sz="2600" b="1" i="1" u="sng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Présentation du modèle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Simulation </a:t>
            </a:r>
            <a:r>
              <a:rPr lang="fr-FR" sz="2000" dirty="0" smtClean="0"/>
              <a:t>d’une casse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Simulation d’une défense incendie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Gestion de la demande/besoin en eau</a:t>
            </a: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Simulation de la mise en place d’une sectorisation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Impact du raccordement sur les ALG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64638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Présentation du </a:t>
            </a:r>
            <a:r>
              <a:rPr lang="fr-FR" cap="all" dirty="0" err="1" smtClean="0"/>
              <a:t>modelE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869" y="994525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Caractéristiques du modèle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4" name="Forme libre 13"/>
          <p:cNvSpPr/>
          <p:nvPr/>
        </p:nvSpPr>
        <p:spPr>
          <a:xfrm>
            <a:off x="6727868" y="1190383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kern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4 742 </a:t>
            </a:r>
            <a:r>
              <a:rPr lang="fr-FR" sz="1400" kern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nœuds</a:t>
            </a:r>
            <a:endParaRPr lang="fr-FR" sz="1400" kern="12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Forme libre 14"/>
          <p:cNvSpPr/>
          <p:nvPr/>
        </p:nvSpPr>
        <p:spPr>
          <a:xfrm>
            <a:off x="5312388" y="1190383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13 pompes</a:t>
            </a:r>
            <a:endParaRPr lang="fr-FR" sz="14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Forme libre 16"/>
          <p:cNvSpPr/>
          <p:nvPr/>
        </p:nvSpPr>
        <p:spPr>
          <a:xfrm>
            <a:off x="6017416" y="2469075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5 131 </a:t>
            </a: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tronçons</a:t>
            </a:r>
            <a:endParaRPr lang="fr-FR" sz="14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Forme libre 21"/>
          <p:cNvSpPr/>
          <p:nvPr/>
        </p:nvSpPr>
        <p:spPr>
          <a:xfrm>
            <a:off x="7432897" y="2469075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10 </a:t>
            </a:r>
            <a:r>
              <a:rPr lang="fr-FR" sz="1400" dirty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vannes</a:t>
            </a:r>
          </a:p>
        </p:txBody>
      </p:sp>
      <p:sp>
        <p:nvSpPr>
          <p:cNvPr id="23" name="Forme libre 22"/>
          <p:cNvSpPr/>
          <p:nvPr/>
        </p:nvSpPr>
        <p:spPr>
          <a:xfrm>
            <a:off x="6727868" y="3747768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10 </a:t>
            </a:r>
            <a:r>
              <a:rPr lang="fr-FR" sz="1200" dirty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bâches ou réservoirs</a:t>
            </a:r>
          </a:p>
        </p:txBody>
      </p:sp>
      <p:sp>
        <p:nvSpPr>
          <p:cNvPr id="24" name="Forme libre 23"/>
          <p:cNvSpPr/>
          <p:nvPr/>
        </p:nvSpPr>
        <p:spPr>
          <a:xfrm>
            <a:off x="5312388" y="3747768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240" tIns="234759" rIns="204241" bIns="234758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900" kern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4 modes de </a:t>
            </a:r>
            <a:r>
              <a:rPr lang="fr-FR" sz="900" kern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consommation</a:t>
            </a:r>
            <a:endParaRPr lang="fr-FR" sz="900" kern="12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8132160" y="1621439"/>
            <a:ext cx="2046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Nœuds conso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Nœuds systèmes</a:t>
            </a:r>
            <a:endParaRPr lang="fr-FR" sz="1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743528" y="2849886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Vanne fermée/ouverte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STAB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8132328" y="4266402"/>
            <a:ext cx="18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Châteaux d’eau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Bâches au sol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119" y="4718775"/>
            <a:ext cx="2321865" cy="180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582" y="1943619"/>
            <a:ext cx="2273452" cy="176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20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Présentation du </a:t>
            </a:r>
            <a:r>
              <a:rPr lang="fr-FR" cap="all" dirty="0" err="1" smtClean="0"/>
              <a:t>modele</a:t>
            </a:r>
            <a:r>
              <a:rPr lang="fr-FR" cap="all" dirty="0" smtClean="0"/>
              <a:t> DTPC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869" y="994525"/>
            <a:ext cx="9185708" cy="423932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Prise en main du modèle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sz="2000" dirty="0"/>
              <a:t>Interroger l’altitude d’un nœud, sa demande</a:t>
            </a:r>
          </a:p>
          <a:p>
            <a:r>
              <a:rPr lang="fr-FR" sz="2000" dirty="0"/>
              <a:t>Regarder la côte radier d’un réservoir</a:t>
            </a:r>
          </a:p>
          <a:p>
            <a:r>
              <a:rPr lang="fr-FR" sz="2000" dirty="0" smtClean="0"/>
              <a:t>Repérer </a:t>
            </a:r>
            <a:r>
              <a:rPr lang="fr-FR" sz="2000" dirty="0"/>
              <a:t>les différents ouvrages, sources de production</a:t>
            </a:r>
          </a:p>
          <a:p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0" y="2878969"/>
            <a:ext cx="3856648" cy="374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Présentation du </a:t>
            </a:r>
            <a:r>
              <a:rPr lang="fr-FR" cap="all" dirty="0" err="1" smtClean="0"/>
              <a:t>modele</a:t>
            </a:r>
            <a:r>
              <a:rPr lang="fr-FR" cap="all" dirty="0" smtClean="0"/>
              <a:t> DTPC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188" y="1055485"/>
            <a:ext cx="9185708" cy="423932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Lancement des simulations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sz="2000" dirty="0"/>
              <a:t>Configurer les paramètres de simulation sur 24h</a:t>
            </a:r>
          </a:p>
          <a:p>
            <a:r>
              <a:rPr lang="fr-FR" sz="2000" dirty="0"/>
              <a:t>Faite tourner le modèle</a:t>
            </a:r>
          </a:p>
          <a:p>
            <a:r>
              <a:rPr lang="fr-FR" sz="2000" dirty="0"/>
              <a:t>Régler l’affichage (pression, débits, vitesses, pertes de charge…)</a:t>
            </a:r>
          </a:p>
          <a:p>
            <a:r>
              <a:rPr lang="fr-FR" sz="2000" dirty="0"/>
              <a:t>Regarder les variations de pression sur un nœud</a:t>
            </a:r>
          </a:p>
          <a:p>
            <a:r>
              <a:rPr lang="fr-FR" sz="2000" dirty="0"/>
              <a:t>Regarder les variations de débits sur un tronçon</a:t>
            </a:r>
          </a:p>
          <a:p>
            <a:r>
              <a:rPr lang="fr-FR" sz="2000" dirty="0"/>
              <a:t>Faire tourner la simulation en « valeur max » (Option -&gt;Time        -&gt;</a:t>
            </a:r>
            <a:r>
              <a:rPr lang="fr-FR" sz="2000" dirty="0" err="1"/>
              <a:t>Statistic</a:t>
            </a:r>
            <a:r>
              <a:rPr lang="fr-FR" sz="2000" dirty="0"/>
              <a:t>  -&gt;Maximum)</a:t>
            </a:r>
          </a:p>
          <a:p>
            <a:r>
              <a:rPr lang="fr-FR" sz="2000" dirty="0"/>
              <a:t>Faire apparaître les vitesses max des tronçons sur la journée (supérieures à 2 m/s)</a:t>
            </a:r>
          </a:p>
          <a:p>
            <a:r>
              <a:rPr lang="fr-FR" sz="2000" dirty="0"/>
              <a:t>ASTUCE : jouer sur la mise en page </a:t>
            </a:r>
          </a:p>
          <a:p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53896" y="3064342"/>
            <a:ext cx="1914702" cy="349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491" y="158002"/>
            <a:ext cx="3263266" cy="358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</a:t>
            </a:r>
            <a:r>
              <a:rPr lang="fr-FR" cap="all" dirty="0" smtClean="0"/>
              <a:t>casse</a:t>
            </a:r>
            <a:endParaRPr lang="fr-FR" cap="all" dirty="0"/>
          </a:p>
        </p:txBody>
      </p:sp>
      <p:pic>
        <p:nvPicPr>
          <p:cNvPr id="7" name="Picture 2" descr="http://france3-regions.francetvinfo.fr/occitanie/sites/regions_france3/files/assets/images/2017/01/09/metro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13" y="1611647"/>
            <a:ext cx="6744404" cy="378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e 7"/>
          <p:cNvGrpSpPr/>
          <p:nvPr/>
        </p:nvGrpSpPr>
        <p:grpSpPr>
          <a:xfrm>
            <a:off x="9476742" y="531485"/>
            <a:ext cx="2450061" cy="2160323"/>
            <a:chOff x="911151" y="2262448"/>
            <a:chExt cx="3261912" cy="2876166"/>
          </a:xfrm>
        </p:grpSpPr>
        <p:sp>
          <p:nvSpPr>
            <p:cNvPr id="9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10" name="Groupe 9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</p:grpSpPr>
          <p:sp>
            <p:nvSpPr>
              <p:cNvPr id="11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2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13" name="Rectangle 21"/>
          <p:cNvSpPr/>
          <p:nvPr/>
        </p:nvSpPr>
        <p:spPr>
          <a:xfrm rot="18900000">
            <a:off x="8844692" y="813635"/>
            <a:ext cx="1307634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22"/>
          <p:cNvSpPr/>
          <p:nvPr/>
        </p:nvSpPr>
        <p:spPr>
          <a:xfrm rot="2149474">
            <a:off x="10660915" y="522999"/>
            <a:ext cx="1358377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 rot="20890343">
            <a:off x="9468174" y="1067530"/>
            <a:ext cx="2260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Segoe Print" panose="02000600000000000000" pitchFamily="2" charset="0"/>
              </a:rPr>
              <a:t>Maintenant c’est parti !</a:t>
            </a:r>
            <a:endParaRPr lang="fr-FR" sz="2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786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6" y="1173079"/>
            <a:ext cx="11318965" cy="4379495"/>
          </a:xfrm>
        </p:spPr>
        <p:txBody>
          <a:bodyPr>
            <a:normAutofit fontScale="92500" lnSpcReduction="2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METHODE (très simpliste) : Analyser l’influence d’une casse via un modèle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Identifier le tronçon sur lequel on souhaite tester la casse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Via une règle d’asservissement, fermer le tronçon de 12 à 16h (par exemple) -&gt; durée de casse de 4h (par exemple)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Permet d’évaluer la conséquence hydraulique d’une casse = Criticité </a:t>
            </a:r>
            <a:r>
              <a:rPr lang="fr-FR" sz="2000" dirty="0" smtClean="0"/>
              <a:t>hydraulique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Lancement </a:t>
            </a:r>
            <a:r>
              <a:rPr lang="fr-FR" sz="2000" dirty="0"/>
              <a:t>de la simulation. </a:t>
            </a: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Regarder </a:t>
            </a:r>
            <a:r>
              <a:rPr lang="fr-FR" sz="2000" dirty="0"/>
              <a:t>les résultats 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 (Pressions &gt; 1 bar)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 (vitesses &lt; 2m/s)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ouvrages (réservoirs vides)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casse</a:t>
            </a:r>
          </a:p>
        </p:txBody>
      </p:sp>
    </p:spTree>
    <p:extLst>
      <p:ext uri="{BB962C8B-B14F-4D97-AF65-F5344CB8AC3E}">
        <p14:creationId xmlns:p14="http://schemas.microsoft.com/office/powerpoint/2010/main" val="287569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24160" cy="4379495"/>
          </a:xfrm>
        </p:spPr>
        <p:txBody>
          <a:bodyPr>
            <a:normAutofit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Exercice </a:t>
            </a:r>
            <a:r>
              <a:rPr lang="fr-FR" sz="2600" b="1" i="1" u="sng" dirty="0"/>
              <a:t>: Tester l’influence d’une casse en journée de pointe sur le modèle 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DN500 (pipe : 1400)</a:t>
            </a: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DN100 </a:t>
            </a:r>
            <a:r>
              <a:rPr lang="fr-FR" sz="2000" dirty="0"/>
              <a:t>sur le réseau </a:t>
            </a:r>
            <a:r>
              <a:rPr lang="fr-FR" sz="2000" dirty="0" smtClean="0"/>
              <a:t>maillé </a:t>
            </a:r>
            <a:r>
              <a:rPr lang="fr-FR" sz="2000" dirty="0"/>
              <a:t>(pipe : 975_36)</a:t>
            </a: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Lancement </a:t>
            </a:r>
            <a:r>
              <a:rPr lang="fr-FR" sz="2000" dirty="0"/>
              <a:t>de la simulation. </a:t>
            </a: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Regarder </a:t>
            </a:r>
            <a:r>
              <a:rPr lang="fr-FR" sz="2000" dirty="0"/>
              <a:t>les résultats 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 (Pressions &gt; 1 bar)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 (vitesses &lt; 2m/s)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ouvrages (réservoirs vides)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casse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273" y="3635829"/>
            <a:ext cx="43538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e 6"/>
          <p:cNvGrpSpPr/>
          <p:nvPr/>
        </p:nvGrpSpPr>
        <p:grpSpPr>
          <a:xfrm>
            <a:off x="10306594" y="197879"/>
            <a:ext cx="1716900" cy="1199847"/>
            <a:chOff x="7363163" y="100906"/>
            <a:chExt cx="1285056" cy="943851"/>
          </a:xfrm>
        </p:grpSpPr>
        <p:grpSp>
          <p:nvGrpSpPr>
            <p:cNvPr id="8" name="Groupe 7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2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3" name="Groupe 12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14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9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 rot="20890343">
              <a:off x="7604341" y="410865"/>
              <a:ext cx="932000" cy="24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latin typeface="Segoe Print" panose="02000600000000000000" pitchFamily="2" charset="0"/>
                </a:rPr>
                <a:t>EXERCICE</a:t>
              </a:r>
              <a:endParaRPr lang="fr-FR" sz="14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97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MERLIN">
      <a:dk1>
        <a:srgbClr val="000000"/>
      </a:dk1>
      <a:lt1>
        <a:srgbClr val="FFFFFF"/>
      </a:lt1>
      <a:dk2>
        <a:srgbClr val="083E5E"/>
      </a:dk2>
      <a:lt2>
        <a:srgbClr val="C38F0A"/>
      </a:lt2>
      <a:accent1>
        <a:srgbClr val="E30613"/>
      </a:accent1>
      <a:accent2>
        <a:srgbClr val="005FAC"/>
      </a:accent2>
      <a:accent3>
        <a:srgbClr val="61B130"/>
      </a:accent3>
      <a:accent4>
        <a:srgbClr val="EFAA00"/>
      </a:accent4>
      <a:accent5>
        <a:srgbClr val="026D82"/>
      </a:accent5>
      <a:accent6>
        <a:srgbClr val="749690"/>
      </a:accent6>
      <a:hlink>
        <a:srgbClr val="005FAC"/>
      </a:hlink>
      <a:folHlink>
        <a:srgbClr val="026D8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OUPE MERLIN-Masque PPT.pptx" id="{083CA7D4-6056-4F2A-A3B1-2EA56AEFA0BC}" vid="{1DCE5DD2-AAFA-4E76-93AA-6CF65049037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68E562D93805488726272E352CFFF1" ma:contentTypeVersion="13" ma:contentTypeDescription="Crée un document." ma:contentTypeScope="" ma:versionID="b0dea0c4e0c479a8b3fff894460af0ba">
  <xsd:schema xmlns:xsd="http://www.w3.org/2001/XMLSchema" xmlns:xs="http://www.w3.org/2001/XMLSchema" xmlns:p="http://schemas.microsoft.com/office/2006/metadata/properties" xmlns:ns2="c4db1ec4-dc91-48dc-9186-abd176ee7938" xmlns:ns3="b19b21a0-5784-4a11-8e1b-37969899a864" targetNamespace="http://schemas.microsoft.com/office/2006/metadata/properties" ma:root="true" ma:fieldsID="91e4d20b34496eb0c29ff7c768ee83c0" ns2:_="" ns3:_="">
    <xsd:import namespace="c4db1ec4-dc91-48dc-9186-abd176ee7938"/>
    <xsd:import namespace="b19b21a0-5784-4a11-8e1b-37969899a8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db1ec4-dc91-48dc-9186-abd176ee79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a73eb41e-d9e8-40f6-a099-e944a23ecf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9b21a0-5784-4a11-8e1b-37969899a864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95b12cee-c6f0-46b4-b63d-4a70919d84e2}" ma:internalName="TaxCatchAll" ma:showField="CatchAllData" ma:web="b19b21a0-5784-4a11-8e1b-37969899a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db1ec4-dc91-48dc-9186-abd176ee7938">
      <Terms xmlns="http://schemas.microsoft.com/office/infopath/2007/PartnerControls"/>
    </lcf76f155ced4ddcb4097134ff3c332f>
    <TaxCatchAll xmlns="b19b21a0-5784-4a11-8e1b-37969899a864" xsi:nil="true"/>
    <SharedWithUsers xmlns="b19b21a0-5784-4a11-8e1b-37969899a864">
      <UserInfo>
        <DisplayName>PAGANO Enzo</DisplayName>
        <AccountId>56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9E0F2-E600-4953-859D-2E4904F28F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db1ec4-dc91-48dc-9186-abd176ee7938"/>
    <ds:schemaRef ds:uri="b19b21a0-5784-4a11-8e1b-37969899a8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2B4321-5E2D-4CC4-95A6-86FE2F58B05F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c4db1ec4-dc91-48dc-9186-abd176ee79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19b21a0-5784-4a11-8e1b-37969899a864"/>
  </ds:schemaRefs>
</ds:datastoreItem>
</file>

<file path=customXml/itemProps3.xml><?xml version="1.0" encoding="utf-8"?>
<ds:datastoreItem xmlns:ds="http://schemas.openxmlformats.org/officeDocument/2006/customXml" ds:itemID="{6AA36A9C-3785-4EE4-8E46-CED3BB0343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GROUPE MERLIN-Masque PPT</Template>
  <TotalTime>13648</TotalTime>
  <Words>1135</Words>
  <Application>Microsoft Office PowerPoint</Application>
  <PresentationFormat>Grand écran</PresentationFormat>
  <Paragraphs>194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Arial</vt:lpstr>
      <vt:lpstr>Calibri</vt:lpstr>
      <vt:lpstr>Police système Courant</vt:lpstr>
      <vt:lpstr>Segoe Print</vt:lpstr>
      <vt:lpstr>Tahoma</vt:lpstr>
      <vt:lpstr>Thème Office</vt:lpstr>
      <vt:lpstr>FORMATION SONES  19 MAES 2025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HCM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DIAGNOSTIC ET SCHEMA DIRECTEUR D’EAU POTABLE</dc:title>
  <dc:creator>DELPECH Julie</dc:creator>
  <cp:lastModifiedBy>BLAVET Marion</cp:lastModifiedBy>
  <cp:revision>346</cp:revision>
  <cp:lastPrinted>2024-09-25T14:53:28Z</cp:lastPrinted>
  <dcterms:created xsi:type="dcterms:W3CDTF">2024-04-04T12:48:06Z</dcterms:created>
  <dcterms:modified xsi:type="dcterms:W3CDTF">2025-03-10T09:02:17Z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0x010100DB68E562D93805488726272E352CFFF1</vt:lpwstr>
  </property>
  <property fmtid="{D5CDD505-2E9C-101B-9397-08002B2CF9AE}" pid="3" name="MediaServiceImageTags">
    <vt:lpwstr/>
  </property>
</Properties>
</file>