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charts/chart3.xml" ContentType="application/vnd.openxmlformats-officedocument.drawingml.char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8.xml" ContentType="application/vnd.openxmlformats-officedocument.drawingml.char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charts/chart10.xml" ContentType="application/vnd.openxmlformats-officedocument.drawingml.chart+xml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charts/chart7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6" r:id="rId4"/>
    <p:sldMasterId id="2147483772" r:id="rId5"/>
    <p:sldMasterId id="2147483796" r:id="rId6"/>
    <p:sldMasterId id="2147483809" r:id="rId7"/>
    <p:sldMasterId id="2147483833" r:id="rId8"/>
    <p:sldMasterId id="2147483845" r:id="rId9"/>
    <p:sldMasterId id="2147483857" r:id="rId10"/>
    <p:sldMasterId id="2147483869" r:id="rId11"/>
    <p:sldMasterId id="2147483881" r:id="rId12"/>
  </p:sldMasterIdLst>
  <p:notesMasterIdLst>
    <p:notesMasterId r:id="rId57"/>
  </p:notesMasterIdLst>
  <p:handoutMasterIdLst>
    <p:handoutMasterId r:id="rId58"/>
  </p:handoutMasterIdLst>
  <p:sldIdLst>
    <p:sldId id="256" r:id="rId13"/>
    <p:sldId id="320" r:id="rId14"/>
    <p:sldId id="364" r:id="rId15"/>
    <p:sldId id="289" r:id="rId16"/>
    <p:sldId id="259" r:id="rId17"/>
    <p:sldId id="288" r:id="rId18"/>
    <p:sldId id="321" r:id="rId19"/>
    <p:sldId id="354" r:id="rId20"/>
    <p:sldId id="353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40" r:id="rId30"/>
    <p:sldId id="341" r:id="rId31"/>
    <p:sldId id="342" r:id="rId32"/>
    <p:sldId id="373" r:id="rId33"/>
    <p:sldId id="347" r:id="rId34"/>
    <p:sldId id="366" r:id="rId35"/>
    <p:sldId id="365" r:id="rId36"/>
    <p:sldId id="359" r:id="rId37"/>
    <p:sldId id="360" r:id="rId38"/>
    <p:sldId id="372" r:id="rId39"/>
    <p:sldId id="370" r:id="rId40"/>
    <p:sldId id="367" r:id="rId41"/>
    <p:sldId id="371" r:id="rId42"/>
    <p:sldId id="368" r:id="rId43"/>
    <p:sldId id="330" r:id="rId44"/>
    <p:sldId id="332" r:id="rId45"/>
    <p:sldId id="333" r:id="rId46"/>
    <p:sldId id="335" r:id="rId47"/>
    <p:sldId id="357" r:id="rId48"/>
    <p:sldId id="358" r:id="rId49"/>
    <p:sldId id="362" r:id="rId50"/>
    <p:sldId id="363" r:id="rId51"/>
    <p:sldId id="343" r:id="rId52"/>
    <p:sldId id="374" r:id="rId53"/>
    <p:sldId id="375" r:id="rId54"/>
    <p:sldId id="344" r:id="rId55"/>
    <p:sldId id="323" r:id="rId56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alli-hp\DDE%20Technique\Archive%20Technique\J&#233;r&#233;my\RSTBV\Donn&#233;es\Piscicole\2015%20-%20Synth&#232;se%20piscicole%20RSTBV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alli-hp\DDE%20Technique\Archive%20Technique\J&#233;r&#233;my\RSTBV\Donn&#233;es\Hydrologie\Hydrologie%202004-2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p.faure\Documents\Etudes\Enqu&#234;tes%20p&#234;cheurs%20Rh&#244;ne%20Sa&#244;ne\2015-16\ANALYSE%20DES%20RESULTATS%202015%20V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fr-FR"/>
              <a:t>Densités et biomasses linéaires</a:t>
            </a: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0.1226091170053792"/>
          <c:y val="0.11319345423115534"/>
          <c:w val="0.77783245087145769"/>
          <c:h val="0.76970028217709263"/>
        </c:manualLayout>
      </c:layout>
      <c:lineChart>
        <c:grouping val="standard"/>
        <c:ser>
          <c:idx val="1"/>
          <c:order val="0"/>
          <c:tx>
            <c:v>Densité linéaire</c:v>
          </c:tx>
          <c:spPr>
            <a:ln w="41275">
              <a:solidFill>
                <a:srgbClr val="7030A0"/>
              </a:solidFill>
            </a:ln>
          </c:spPr>
          <c:marker>
            <c:symbol val="diamond"/>
            <c:size val="11"/>
            <c:spPr>
              <a:solidFill>
                <a:srgbClr val="66FFFF"/>
              </a:solidFill>
              <a:ln w="25400">
                <a:solidFill>
                  <a:srgbClr val="7030A0"/>
                </a:solidFill>
              </a:ln>
            </c:spPr>
          </c:marker>
          <c:cat>
            <c:numRef>
              <c:f>TRF!$C$4:$N$4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TRF!$C$51:$N$51</c:f>
              <c:numCache>
                <c:formatCode>0.0</c:formatCode>
                <c:ptCount val="12"/>
                <c:pt idx="0">
                  <c:v>9.3600000000000048</c:v>
                </c:pt>
                <c:pt idx="1">
                  <c:v>26.04</c:v>
                </c:pt>
                <c:pt idx="2">
                  <c:v>33.628800000000012</c:v>
                </c:pt>
                <c:pt idx="3">
                  <c:v>33.861724999999993</c:v>
                </c:pt>
                <c:pt idx="4">
                  <c:v>75.545039716072338</c:v>
                </c:pt>
                <c:pt idx="5">
                  <c:v>129.99551971326159</c:v>
                </c:pt>
                <c:pt idx="6">
                  <c:v>68.273875882570877</c:v>
                </c:pt>
                <c:pt idx="7">
                  <c:v>85.047892720306507</c:v>
                </c:pt>
                <c:pt idx="8">
                  <c:v>45.297393862967631</c:v>
                </c:pt>
                <c:pt idx="9">
                  <c:v>30.555555555555557</c:v>
                </c:pt>
                <c:pt idx="10">
                  <c:v>123.14393939393941</c:v>
                </c:pt>
                <c:pt idx="11">
                  <c:v>119.48529411764706</c:v>
                </c:pt>
              </c:numCache>
            </c:numRef>
          </c:val>
          <c:smooth val="1"/>
        </c:ser>
        <c:marker val="1"/>
        <c:axId val="133484928"/>
        <c:axId val="133486848"/>
      </c:lineChart>
      <c:lineChart>
        <c:grouping val="standard"/>
        <c:ser>
          <c:idx val="0"/>
          <c:order val="1"/>
          <c:tx>
            <c:v>Biomasse linéaire</c:v>
          </c:tx>
          <c:spPr>
            <a:ln w="41275">
              <a:solidFill>
                <a:srgbClr val="FF0000"/>
              </a:solidFill>
            </a:ln>
          </c:spPr>
          <c:marker>
            <c:symbol val="circle"/>
            <c:size val="11"/>
            <c:spPr>
              <a:solidFill>
                <a:srgbClr val="FF0000"/>
              </a:solidFill>
              <a:ln w="25400">
                <a:solidFill>
                  <a:srgbClr val="CC00CC"/>
                </a:solidFill>
              </a:ln>
            </c:spPr>
          </c:marker>
          <c:cat>
            <c:numRef>
              <c:f>TRF!$C$4:$N$4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TRF!$O$51:$Z$51</c:f>
              <c:numCache>
                <c:formatCode>0.000</c:formatCode>
                <c:ptCount val="12"/>
                <c:pt idx="0">
                  <c:v>0.64600000000000313</c:v>
                </c:pt>
                <c:pt idx="1">
                  <c:v>0.97559999999999969</c:v>
                </c:pt>
                <c:pt idx="2">
                  <c:v>0.84480000000000299</c:v>
                </c:pt>
                <c:pt idx="3">
                  <c:v>1.2165625000000002</c:v>
                </c:pt>
                <c:pt idx="4">
                  <c:v>1.6290893470790322</c:v>
                </c:pt>
                <c:pt idx="5">
                  <c:v>1.5457118055555554</c:v>
                </c:pt>
                <c:pt idx="6">
                  <c:v>1.1301008381351501</c:v>
                </c:pt>
                <c:pt idx="7">
                  <c:v>1.2313034188034178</c:v>
                </c:pt>
                <c:pt idx="8">
                  <c:v>1.4972649572649446</c:v>
                </c:pt>
                <c:pt idx="9">
                  <c:v>1.2181034482758619</c:v>
                </c:pt>
                <c:pt idx="10">
                  <c:v>1.5943727355072481</c:v>
                </c:pt>
                <c:pt idx="11">
                  <c:v>2.1358333333333337</c:v>
                </c:pt>
              </c:numCache>
            </c:numRef>
          </c:val>
          <c:smooth val="1"/>
        </c:ser>
        <c:marker val="1"/>
        <c:axId val="138418432"/>
        <c:axId val="138416512"/>
      </c:lineChart>
      <c:catAx>
        <c:axId val="13348492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300" b="1"/>
            </a:pPr>
            <a:endParaRPr lang="fr-FR"/>
          </a:p>
        </c:txPr>
        <c:crossAx val="133486848"/>
        <c:crosses val="autoZero"/>
        <c:auto val="1"/>
        <c:lblAlgn val="ctr"/>
        <c:lblOffset val="100"/>
      </c:catAx>
      <c:valAx>
        <c:axId val="133486848"/>
        <c:scaling>
          <c:orientation val="minMax"/>
          <c:max val="140"/>
        </c:scaling>
        <c:axPos val="l"/>
        <c:title>
          <c:tx>
            <c:rich>
              <a:bodyPr rot="-5400000" vert="horz"/>
              <a:lstStyle/>
              <a:p>
                <a:pPr>
                  <a:defRPr sz="1300"/>
                </a:pPr>
                <a:r>
                  <a:rPr lang="fr-FR" sz="1300"/>
                  <a:t>Densité linéaire (ind/100</a:t>
                </a:r>
                <a:r>
                  <a:rPr lang="fr-FR" sz="1300" baseline="0"/>
                  <a:t> ml)</a:t>
                </a:r>
                <a:endParaRPr lang="fr-FR" sz="1300"/>
              </a:p>
            </c:rich>
          </c:tx>
          <c:layout>
            <c:manualLayout>
              <c:xMode val="edge"/>
              <c:yMode val="edge"/>
              <c:x val="1.6347382156914583E-2"/>
              <c:y val="0.20154644607131991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sz="1300"/>
            </a:pPr>
            <a:endParaRPr lang="fr-FR"/>
          </a:p>
        </c:txPr>
        <c:crossAx val="133484928"/>
        <c:crosses val="autoZero"/>
        <c:crossBetween val="between"/>
      </c:valAx>
      <c:valAx>
        <c:axId val="138416512"/>
        <c:scaling>
          <c:orientation val="minMax"/>
          <c:max val="3"/>
        </c:scaling>
        <c:axPos val="r"/>
        <c:title>
          <c:tx>
            <c:rich>
              <a:bodyPr rot="-5400000" vert="horz"/>
              <a:lstStyle/>
              <a:p>
                <a:pPr>
                  <a:defRPr sz="1300"/>
                </a:pPr>
                <a:r>
                  <a:rPr lang="fr-FR" sz="1300"/>
                  <a:t>Biomasse</a:t>
                </a:r>
                <a:r>
                  <a:rPr lang="fr-FR" sz="1300" baseline="0"/>
                  <a:t> linéaire (kg/100 ml)</a:t>
                </a:r>
                <a:endParaRPr lang="fr-FR" sz="1300"/>
              </a:p>
            </c:rich>
          </c:tx>
          <c:layout>
            <c:manualLayout>
              <c:xMode val="edge"/>
              <c:yMode val="edge"/>
              <c:x val="0.95338711894284056"/>
              <c:y val="0.20796655395583624"/>
            </c:manualLayout>
          </c:layout>
        </c:title>
        <c:numFmt formatCode="0.0" sourceLinked="0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38418432"/>
        <c:crosses val="max"/>
        <c:crossBetween val="between"/>
        <c:majorUnit val="0.30000000000000032"/>
      </c:valAx>
      <c:catAx>
        <c:axId val="138418432"/>
        <c:scaling>
          <c:orientation val="minMax"/>
        </c:scaling>
        <c:delete val="1"/>
        <c:axPos val="b"/>
        <c:numFmt formatCode="General" sourceLinked="1"/>
        <c:tickLblPos val="none"/>
        <c:crossAx val="138416512"/>
        <c:crosses val="autoZero"/>
        <c:auto val="1"/>
        <c:lblAlgn val="ctr"/>
        <c:lblOffset val="100"/>
      </c:catAx>
      <c:spPr>
        <a:solidFill>
          <a:srgbClr val="FFFFCC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4706579042226786"/>
          <c:y val="0.15342529702547203"/>
          <c:w val="0.2021845333886676"/>
          <c:h val="0.13256221877621591"/>
        </c:manualLayout>
      </c:layout>
      <c:overlay val="1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</c:spPr>
      <c:txPr>
        <a:bodyPr/>
        <a:lstStyle/>
        <a:p>
          <a:pPr>
            <a:defRPr sz="1300"/>
          </a:pPr>
          <a:endParaRPr lang="fr-FR"/>
        </a:p>
      </c:txPr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CPUE Brochet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2965387882219706"/>
          <c:y val="0.1038952277428266"/>
          <c:w val="0.8637708558297571"/>
          <c:h val="0.60644728423199845"/>
        </c:manualLayout>
      </c:layout>
      <c:barChart>
        <c:barDir val="col"/>
        <c:grouping val="clustered"/>
        <c:ser>
          <c:idx val="1"/>
          <c:order val="0"/>
          <c:tx>
            <c:strRef>
              <c:f>'CPUE espèces'!$BK$4</c:f>
              <c:strCache>
                <c:ptCount val="1"/>
                <c:pt idx="0">
                  <c:v>BRO 2011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espèces'!$BK$5:$BK$8</c:f>
              <c:numCache>
                <c:formatCode>General</c:formatCode>
                <c:ptCount val="4"/>
                <c:pt idx="0">
                  <c:v>0.10936708860759491</c:v>
                </c:pt>
                <c:pt idx="1">
                  <c:v>1.249024199843872E-2</c:v>
                </c:pt>
                <c:pt idx="2">
                  <c:v>0.39567420403841852</c:v>
                </c:pt>
                <c:pt idx="3">
                  <c:v>7.3131955484896663E-2</c:v>
                </c:pt>
              </c:numCache>
            </c:numRef>
          </c:val>
        </c:ser>
        <c:ser>
          <c:idx val="2"/>
          <c:order val="1"/>
          <c:tx>
            <c:strRef>
              <c:f>'CPUE espèces'!$AY$4</c:f>
              <c:strCache>
                <c:ptCount val="1"/>
                <c:pt idx="0">
                  <c:v>BRO 2012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espèces'!$AY$5:$AY$8</c:f>
              <c:numCache>
                <c:formatCode>General</c:formatCode>
                <c:ptCount val="4"/>
                <c:pt idx="0">
                  <c:v>0.14207650273224043</c:v>
                </c:pt>
                <c:pt idx="1">
                  <c:v>7.7319587628866156E-3</c:v>
                </c:pt>
                <c:pt idx="2">
                  <c:v>0.28743169398907198</c:v>
                </c:pt>
                <c:pt idx="3">
                  <c:v>7.774798927613942E-2</c:v>
                </c:pt>
              </c:numCache>
            </c:numRef>
          </c:val>
        </c:ser>
        <c:ser>
          <c:idx val="3"/>
          <c:order val="2"/>
          <c:tx>
            <c:strRef>
              <c:f>'CPUE espèces'!$AO$4</c:f>
              <c:strCache>
                <c:ptCount val="1"/>
                <c:pt idx="0">
                  <c:v>BRO 2013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espèces'!$AO$5:$AO$9</c:f>
              <c:numCache>
                <c:formatCode>General</c:formatCode>
                <c:ptCount val="5"/>
                <c:pt idx="0">
                  <c:v>9.9750623441396791E-2</c:v>
                </c:pt>
                <c:pt idx="1">
                  <c:v>4.6224961479198771E-3</c:v>
                </c:pt>
                <c:pt idx="2">
                  <c:v>0.32858707557502836</c:v>
                </c:pt>
                <c:pt idx="3">
                  <c:v>8.2949308755760467E-2</c:v>
                </c:pt>
              </c:numCache>
            </c:numRef>
          </c:val>
        </c:ser>
        <c:ser>
          <c:idx val="0"/>
          <c:order val="3"/>
          <c:tx>
            <c:strRef>
              <c:f>'CPUE espèces'!$AG$4</c:f>
              <c:strCache>
                <c:ptCount val="1"/>
                <c:pt idx="0">
                  <c:v>BRO 2014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espèces'!$AG$5:$AG$9</c:f>
              <c:numCache>
                <c:formatCode>General</c:formatCode>
                <c:ptCount val="5"/>
                <c:pt idx="0">
                  <c:v>0.15363511659807971</c:v>
                </c:pt>
                <c:pt idx="1">
                  <c:v>2.367941712204014E-2</c:v>
                </c:pt>
                <c:pt idx="2">
                  <c:v>0.45285063670025438</c:v>
                </c:pt>
                <c:pt idx="3">
                  <c:v>3.95061728395062E-2</c:v>
                </c:pt>
                <c:pt idx="4">
                  <c:v>0.28306059265811589</c:v>
                </c:pt>
              </c:numCache>
            </c:numRef>
          </c:val>
        </c:ser>
        <c:ser>
          <c:idx val="4"/>
          <c:order val="4"/>
          <c:tx>
            <c:strRef>
              <c:f>'CPUE espèces'!$X$4</c:f>
              <c:strCache>
                <c:ptCount val="1"/>
                <c:pt idx="0">
                  <c:v>BRO 2015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espèces'!$X$5:$X$10</c:f>
              <c:numCache>
                <c:formatCode>General</c:formatCode>
                <c:ptCount val="6"/>
                <c:pt idx="0">
                  <c:v>0.1327231121281465</c:v>
                </c:pt>
                <c:pt idx="1">
                  <c:v>1.9388343912290829E-2</c:v>
                </c:pt>
                <c:pt idx="2">
                  <c:v>0.34392702832453181</c:v>
                </c:pt>
                <c:pt idx="3">
                  <c:v>4.9036777583187433E-2</c:v>
                </c:pt>
                <c:pt idx="4">
                  <c:v>0.26981883592445233</c:v>
                </c:pt>
                <c:pt idx="5">
                  <c:v>0.59931895573212046</c:v>
                </c:pt>
              </c:numCache>
            </c:numRef>
          </c:val>
        </c:ser>
        <c:axId val="147665280"/>
        <c:axId val="147666816"/>
      </c:barChart>
      <c:catAx>
        <c:axId val="1476652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endParaRPr lang="fr-FR"/>
          </a:p>
        </c:txPr>
        <c:crossAx val="147666816"/>
        <c:crosses val="autoZero"/>
        <c:auto val="1"/>
        <c:lblAlgn val="ctr"/>
        <c:lblOffset val="100"/>
      </c:catAx>
      <c:valAx>
        <c:axId val="1476668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CPUE ind/h</a:t>
                </a:r>
              </a:p>
            </c:rich>
          </c:tx>
          <c:layout/>
        </c:title>
        <c:numFmt formatCode="General" sourceLinked="1"/>
        <c:tickLblPos val="nextTo"/>
        <c:crossAx val="147665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57327688377501"/>
          <c:y val="7.0934785833534866E-2"/>
          <c:w val="0.1753165411256552"/>
          <c:h val="0.25313021349863174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r-FR"/>
        </a:p>
      </c:txPr>
    </c:legend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CPUE Sandre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3315558807815908"/>
          <c:y val="0.11130263659038331"/>
          <c:w val="0.86225078345723716"/>
          <c:h val="0.55605616130835556"/>
        </c:manualLayout>
      </c:layout>
      <c:barChart>
        <c:barDir val="col"/>
        <c:grouping val="clustered"/>
        <c:ser>
          <c:idx val="1"/>
          <c:order val="0"/>
          <c:tx>
            <c:strRef>
              <c:f>'CPUE espèces'!$BM$4</c:f>
              <c:strCache>
                <c:ptCount val="1"/>
                <c:pt idx="0">
                  <c:v>SAN 2011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espèces'!$BM$5:$BM$8</c:f>
              <c:numCache>
                <c:formatCode>General</c:formatCode>
                <c:ptCount val="4"/>
                <c:pt idx="0">
                  <c:v>3.0379746835443051E-2</c:v>
                </c:pt>
                <c:pt idx="1">
                  <c:v>8.4309133489461396E-2</c:v>
                </c:pt>
                <c:pt idx="2">
                  <c:v>0</c:v>
                </c:pt>
                <c:pt idx="3">
                  <c:v>0.1526232114467409</c:v>
                </c:pt>
              </c:numCache>
            </c:numRef>
          </c:val>
        </c:ser>
        <c:ser>
          <c:idx val="2"/>
          <c:order val="1"/>
          <c:tx>
            <c:strRef>
              <c:f>'CPUE espèces'!$BA$4</c:f>
              <c:strCache>
                <c:ptCount val="1"/>
                <c:pt idx="0">
                  <c:v>SAN 2012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espèces'!$BA$5:$BA$8</c:f>
              <c:numCache>
                <c:formatCode>General</c:formatCode>
                <c:ptCount val="4"/>
                <c:pt idx="0">
                  <c:v>0</c:v>
                </c:pt>
                <c:pt idx="1">
                  <c:v>0.12886597938144329</c:v>
                </c:pt>
                <c:pt idx="2">
                  <c:v>1.0928961748633908E-3</c:v>
                </c:pt>
                <c:pt idx="3">
                  <c:v>3.2171581769436998E-2</c:v>
                </c:pt>
              </c:numCache>
            </c:numRef>
          </c:val>
        </c:ser>
        <c:ser>
          <c:idx val="3"/>
          <c:order val="2"/>
          <c:tx>
            <c:strRef>
              <c:f>'CPUE espèces'!$AQ$4</c:f>
              <c:strCache>
                <c:ptCount val="1"/>
                <c:pt idx="0">
                  <c:v>SAN 2013</c:v>
                </c:pt>
              </c:strCache>
            </c:strRef>
          </c:tx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espèces'!$AQ$5:$AQ$9</c:f>
              <c:numCache>
                <c:formatCode>General</c:formatCode>
                <c:ptCount val="5"/>
                <c:pt idx="0">
                  <c:v>0</c:v>
                </c:pt>
                <c:pt idx="1">
                  <c:v>6.0092449922958577E-2</c:v>
                </c:pt>
                <c:pt idx="2">
                  <c:v>5.055185778077345E-3</c:v>
                </c:pt>
                <c:pt idx="3">
                  <c:v>6.5934065934065963E-2</c:v>
                </c:pt>
              </c:numCache>
            </c:numRef>
          </c:val>
        </c:ser>
        <c:ser>
          <c:idx val="4"/>
          <c:order val="3"/>
          <c:tx>
            <c:strRef>
              <c:f>'CPUE espèces'!$AI$4</c:f>
              <c:strCache>
                <c:ptCount val="1"/>
                <c:pt idx="0">
                  <c:v>SAN 2014</c:v>
                </c:pt>
              </c:strCache>
            </c:strRef>
          </c:tx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espèces'!$AI$5:$AI$9</c:f>
              <c:numCache>
                <c:formatCode>General</c:formatCode>
                <c:ptCount val="5"/>
                <c:pt idx="0">
                  <c:v>0</c:v>
                </c:pt>
                <c:pt idx="1">
                  <c:v>6.7395264116575787E-2</c:v>
                </c:pt>
                <c:pt idx="2">
                  <c:v>7.7410365247906942E-4</c:v>
                </c:pt>
                <c:pt idx="3">
                  <c:v>2.9629629629629693E-2</c:v>
                </c:pt>
                <c:pt idx="4">
                  <c:v>0</c:v>
                </c:pt>
              </c:numCache>
            </c:numRef>
          </c:val>
        </c:ser>
        <c:ser>
          <c:idx val="0"/>
          <c:order val="4"/>
          <c:tx>
            <c:strRef>
              <c:f>'CPUE espèces'!$Z$4</c:f>
              <c:strCache>
                <c:ptCount val="1"/>
                <c:pt idx="0">
                  <c:v>SAN 2015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prstClr val="white"/>
              </a:solidFill>
            </a:ln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espèces'!$Z$5:$Z$10</c:f>
              <c:numCache>
                <c:formatCode>General</c:formatCode>
                <c:ptCount val="6"/>
                <c:pt idx="0">
                  <c:v>4.5766590389016261E-3</c:v>
                </c:pt>
                <c:pt idx="1">
                  <c:v>0.11771494518176574</c:v>
                </c:pt>
                <c:pt idx="2">
                  <c:v>1.1521843494959217E-3</c:v>
                </c:pt>
                <c:pt idx="3">
                  <c:v>4.2031523642732084E-2</c:v>
                </c:pt>
                <c:pt idx="4">
                  <c:v>0</c:v>
                </c:pt>
                <c:pt idx="5">
                  <c:v>3.1782065834279241E-2</c:v>
                </c:pt>
              </c:numCache>
            </c:numRef>
          </c:val>
        </c:ser>
        <c:axId val="147908864"/>
        <c:axId val="147787776"/>
      </c:barChart>
      <c:catAx>
        <c:axId val="1479088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fr-FR"/>
          </a:p>
        </c:txPr>
        <c:crossAx val="147787776"/>
        <c:crosses val="autoZero"/>
        <c:auto val="1"/>
        <c:lblAlgn val="ctr"/>
        <c:lblOffset val="100"/>
      </c:catAx>
      <c:valAx>
        <c:axId val="1477877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CPUE ind/h</a:t>
                </a:r>
              </a:p>
            </c:rich>
          </c:tx>
          <c:layout/>
        </c:title>
        <c:numFmt formatCode="General" sourceLinked="1"/>
        <c:tickLblPos val="nextTo"/>
        <c:crossAx val="147908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525664836457318"/>
          <c:y val="5.8713655999006874E-2"/>
          <c:w val="0.16912332422283677"/>
          <c:h val="0.27906682754203782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r-FR"/>
        </a:p>
      </c:txPr>
    </c:legend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CPUE Silure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3935238691229751"/>
          <c:y val="0.1038952277428266"/>
          <c:w val="0.84011402326812235"/>
          <c:h val="0.60644728423199845"/>
        </c:manualLayout>
      </c:layout>
      <c:barChart>
        <c:barDir val="col"/>
        <c:grouping val="clustered"/>
        <c:ser>
          <c:idx val="1"/>
          <c:order val="0"/>
          <c:tx>
            <c:strRef>
              <c:f>'CPUE espèces'!$BN$4</c:f>
              <c:strCache>
                <c:ptCount val="1"/>
                <c:pt idx="0">
                  <c:v>SIL 2011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espèces'!$BN$5:$BN$8</c:f>
              <c:numCache>
                <c:formatCode>General</c:formatCode>
                <c:ptCount val="4"/>
                <c:pt idx="0">
                  <c:v>6.0759493670886188E-3</c:v>
                </c:pt>
                <c:pt idx="1">
                  <c:v>3.1225604996096803E-2</c:v>
                </c:pt>
                <c:pt idx="2">
                  <c:v>5.4450578537396984E-3</c:v>
                </c:pt>
                <c:pt idx="3">
                  <c:v>3.1796502384737677E-2</c:v>
                </c:pt>
              </c:numCache>
            </c:numRef>
          </c:val>
        </c:ser>
        <c:ser>
          <c:idx val="2"/>
          <c:order val="1"/>
          <c:tx>
            <c:strRef>
              <c:f>'CPUE espèces'!$BB$4</c:f>
              <c:strCache>
                <c:ptCount val="1"/>
                <c:pt idx="0">
                  <c:v>SIL 2012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espèces'!$BB$5:$BB$8</c:f>
              <c:numCache>
                <c:formatCode>General</c:formatCode>
                <c:ptCount val="4"/>
                <c:pt idx="0">
                  <c:v>0</c:v>
                </c:pt>
                <c:pt idx="1">
                  <c:v>3.3505154639175257E-2</c:v>
                </c:pt>
                <c:pt idx="2">
                  <c:v>1.2021857923497269E-2</c:v>
                </c:pt>
                <c:pt idx="3">
                  <c:v>2.6809651474530842E-2</c:v>
                </c:pt>
              </c:numCache>
            </c:numRef>
          </c:val>
        </c:ser>
        <c:ser>
          <c:idx val="3"/>
          <c:order val="2"/>
          <c:tx>
            <c:strRef>
              <c:f>'CPUE espèces'!$AR$4</c:f>
              <c:strCache>
                <c:ptCount val="1"/>
                <c:pt idx="0">
                  <c:v>SIL 2013</c:v>
                </c:pt>
              </c:strCache>
            </c:strRef>
          </c:tx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espèces'!$AR$5:$AR$9</c:f>
              <c:numCache>
                <c:formatCode>General</c:formatCode>
                <c:ptCount val="5"/>
                <c:pt idx="0">
                  <c:v>0</c:v>
                </c:pt>
                <c:pt idx="1">
                  <c:v>2.3112480739599377E-3</c:v>
                </c:pt>
                <c:pt idx="2">
                  <c:v>1.2132445867385627E-2</c:v>
                </c:pt>
                <c:pt idx="3">
                  <c:v>2.9776674937965274E-2</c:v>
                </c:pt>
              </c:numCache>
            </c:numRef>
          </c:val>
        </c:ser>
        <c:ser>
          <c:idx val="4"/>
          <c:order val="3"/>
          <c:tx>
            <c:strRef>
              <c:f>'CPUE espèces'!$AJ$4</c:f>
              <c:strCache>
                <c:ptCount val="1"/>
                <c:pt idx="0">
                  <c:v>SIL 2014</c:v>
                </c:pt>
              </c:strCache>
            </c:strRef>
          </c:tx>
          <c:val>
            <c:numRef>
              <c:f>'CPUE espèces'!$AJ$5:$AJ$9</c:f>
              <c:numCache>
                <c:formatCode>General</c:formatCode>
                <c:ptCount val="5"/>
                <c:pt idx="0">
                  <c:v>5.4869684499314333E-3</c:v>
                </c:pt>
                <c:pt idx="1">
                  <c:v>7.2859744990892532E-3</c:v>
                </c:pt>
                <c:pt idx="2">
                  <c:v>9.2892438297488208E-3</c:v>
                </c:pt>
                <c:pt idx="3">
                  <c:v>3.7530864197530878E-2</c:v>
                </c:pt>
                <c:pt idx="4">
                  <c:v>5.3073861123396834E-3</c:v>
                </c:pt>
              </c:numCache>
            </c:numRef>
          </c:val>
        </c:ser>
        <c:ser>
          <c:idx val="0"/>
          <c:order val="4"/>
          <c:tx>
            <c:strRef>
              <c:f>'CPUE espèces'!$AA$4</c:f>
              <c:strCache>
                <c:ptCount val="1"/>
                <c:pt idx="0">
                  <c:v>SIL 2015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solidFill>
                <a:prstClr val="white"/>
              </a:solidFill>
            </a:ln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espèces'!$AA$5:$AA$10</c:f>
              <c:numCache>
                <c:formatCode>General</c:formatCode>
                <c:ptCount val="6"/>
                <c:pt idx="0">
                  <c:v>4.5766590389016261E-3</c:v>
                </c:pt>
                <c:pt idx="1">
                  <c:v>8.3092902481246809E-3</c:v>
                </c:pt>
                <c:pt idx="2">
                  <c:v>1.4402304368698981E-2</c:v>
                </c:pt>
                <c:pt idx="3">
                  <c:v>7.0052539404553528E-3</c:v>
                </c:pt>
                <c:pt idx="4">
                  <c:v>7.7091095978414582E-3</c:v>
                </c:pt>
                <c:pt idx="5">
                  <c:v>0</c:v>
                </c:pt>
              </c:numCache>
            </c:numRef>
          </c:val>
        </c:ser>
        <c:axId val="147997824"/>
        <c:axId val="147999360"/>
      </c:barChart>
      <c:catAx>
        <c:axId val="14799782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endParaRPr lang="fr-FR"/>
          </a:p>
        </c:txPr>
        <c:crossAx val="147999360"/>
        <c:crosses val="autoZero"/>
        <c:auto val="1"/>
        <c:lblAlgn val="ctr"/>
        <c:lblOffset val="100"/>
      </c:catAx>
      <c:valAx>
        <c:axId val="1479993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CPUE ind/h</a:t>
                </a:r>
              </a:p>
            </c:rich>
          </c:tx>
          <c:layout/>
        </c:title>
        <c:numFmt formatCode="General" sourceLinked="1"/>
        <c:tickLblPos val="nextTo"/>
        <c:crossAx val="147997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68190563700565"/>
          <c:y val="1.4144651335598593E-2"/>
          <c:w val="0.21364929912488426"/>
          <c:h val="0.25313021349863174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r-FR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>
        <c:manualLayout>
          <c:layoutTarget val="inner"/>
          <c:xMode val="edge"/>
          <c:yMode val="edge"/>
          <c:x val="9.5334120014531426E-2"/>
          <c:y val="2.9416073742485803E-2"/>
          <c:w val="0.87291753480276857"/>
          <c:h val="0.8560533324989904"/>
        </c:manualLayout>
      </c:layout>
      <c:scatterChart>
        <c:scatterStyle val="lineMarker"/>
        <c:ser>
          <c:idx val="0"/>
          <c:order val="0"/>
          <c:tx>
            <c:strRef>
              <c:f>'Synthèse Q'!$D$32</c:f>
              <c:strCache>
                <c:ptCount val="1"/>
                <c:pt idx="0">
                  <c:v>VCN30 (01/05 - 15/10)</c:v>
                </c:pt>
              </c:strCache>
            </c:strRef>
          </c:tx>
          <c:spPr>
            <a:ln w="34925">
              <a:solidFill>
                <a:srgbClr val="0000FF"/>
              </a:solidFill>
            </a:ln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'Synthèse Q'!$C$33:$C$45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xVal>
          <c:yVal>
            <c:numRef>
              <c:f>'Synthèse Q'!$D$33:$D$45</c:f>
              <c:numCache>
                <c:formatCode>0.000</c:formatCode>
                <c:ptCount val="13"/>
                <c:pt idx="0">
                  <c:v>7.6499999999999999E-2</c:v>
                </c:pt>
                <c:pt idx="1">
                  <c:v>0.17080000000000001</c:v>
                </c:pt>
                <c:pt idx="2">
                  <c:v>9.6100000000000046E-2</c:v>
                </c:pt>
                <c:pt idx="3">
                  <c:v>0.14790000000000073</c:v>
                </c:pt>
                <c:pt idx="4">
                  <c:v>0.50380000000000003</c:v>
                </c:pt>
                <c:pt idx="5">
                  <c:v>0.46590000000000031</c:v>
                </c:pt>
                <c:pt idx="6">
                  <c:v>0.12229999999999999</c:v>
                </c:pt>
                <c:pt idx="7">
                  <c:v>0.18440000000000081</c:v>
                </c:pt>
                <c:pt idx="8">
                  <c:v>0.13800000000000001</c:v>
                </c:pt>
                <c:pt idx="9">
                  <c:v>0.29900000000000032</c:v>
                </c:pt>
                <c:pt idx="10">
                  <c:v>0.32000000000000151</c:v>
                </c:pt>
                <c:pt idx="11" formatCode="General">
                  <c:v>0.20300000000000001</c:v>
                </c:pt>
                <c:pt idx="12" formatCode="General">
                  <c:v>8.7500000000000008E-2</c:v>
                </c:pt>
              </c:numCache>
            </c:numRef>
          </c:yVal>
          <c:smooth val="1"/>
        </c:ser>
        <c:ser>
          <c:idx val="1"/>
          <c:order val="1"/>
          <c:spPr>
            <a:ln w="38100">
              <a:solidFill>
                <a:srgbClr val="33CCFF">
                  <a:alpha val="55000"/>
                </a:srgbClr>
              </a:solidFill>
            </a:ln>
          </c:spPr>
          <c:marker>
            <c:symbol val="none"/>
          </c:marker>
          <c:xVal>
            <c:numRef>
              <c:f>'Synthèse Q'!$C$33:$C$45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xVal>
          <c:yVal>
            <c:numRef>
              <c:f>'Synthèse Q'!$I$33:$I$45</c:f>
              <c:numCache>
                <c:formatCode>General</c:formatCode>
                <c:ptCount val="13"/>
                <c:pt idx="0">
                  <c:v>0.20800000000000021</c:v>
                </c:pt>
                <c:pt idx="1">
                  <c:v>0.20800000000000021</c:v>
                </c:pt>
                <c:pt idx="2">
                  <c:v>0.20800000000000021</c:v>
                </c:pt>
                <c:pt idx="3">
                  <c:v>0.20800000000000021</c:v>
                </c:pt>
                <c:pt idx="4">
                  <c:v>0.20800000000000021</c:v>
                </c:pt>
                <c:pt idx="5">
                  <c:v>0.20800000000000021</c:v>
                </c:pt>
                <c:pt idx="6">
                  <c:v>0.20800000000000021</c:v>
                </c:pt>
                <c:pt idx="7">
                  <c:v>0.20800000000000021</c:v>
                </c:pt>
                <c:pt idx="8">
                  <c:v>0.20800000000000021</c:v>
                </c:pt>
                <c:pt idx="9">
                  <c:v>0.20800000000000021</c:v>
                </c:pt>
                <c:pt idx="10">
                  <c:v>0.20800000000000021</c:v>
                </c:pt>
                <c:pt idx="11">
                  <c:v>0.20800000000000021</c:v>
                </c:pt>
                <c:pt idx="12">
                  <c:v>0.20800000000000021</c:v>
                </c:pt>
              </c:numCache>
            </c:numRef>
          </c:yVal>
        </c:ser>
        <c:axId val="138444160"/>
        <c:axId val="138462336"/>
      </c:scatterChart>
      <c:valAx>
        <c:axId val="138444160"/>
        <c:scaling>
          <c:orientation val="minMax"/>
          <c:max val="2015"/>
          <c:min val="2003"/>
        </c:scaling>
        <c:axPos val="b"/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fr-FR"/>
          </a:p>
        </c:txPr>
        <c:crossAx val="138462336"/>
        <c:crosses val="autoZero"/>
        <c:crossBetween val="midCat"/>
        <c:majorUnit val="1"/>
      </c:valAx>
      <c:valAx>
        <c:axId val="1384623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VCN30 moyen (m3/s)</a:t>
                </a:r>
              </a:p>
            </c:rich>
          </c:tx>
          <c:layout>
            <c:manualLayout>
              <c:xMode val="edge"/>
              <c:yMode val="edge"/>
              <c:x val="6.5379196021549939E-3"/>
              <c:y val="0.264889620077983"/>
            </c:manualLayout>
          </c:layout>
        </c:title>
        <c:numFmt formatCode="0.0" sourceLinked="0"/>
        <c:tickLblPos val="nextTo"/>
        <c:txPr>
          <a:bodyPr/>
          <a:lstStyle/>
          <a:p>
            <a:pPr>
              <a:defRPr sz="2000"/>
            </a:pPr>
            <a:endParaRPr lang="fr-FR"/>
          </a:p>
        </c:txPr>
        <c:crossAx val="138444160"/>
        <c:crosses val="autoZero"/>
        <c:crossBetween val="midCat"/>
      </c:valAx>
      <c:spPr>
        <a:solidFill>
          <a:schemeClr val="bg1"/>
        </a:solidFill>
        <a:ln w="6350">
          <a:solidFill>
            <a:schemeClr val="bg1">
              <a:lumMod val="7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4555508970436859"/>
          <c:y val="2.0651801899764212E-2"/>
          <c:w val="0.31436385786795512"/>
          <c:h val="0.16734406287571521"/>
        </c:manualLayout>
      </c:layout>
      <c:overlay val="1"/>
      <c:txPr>
        <a:bodyPr/>
        <a:lstStyle/>
        <a:p>
          <a:pPr>
            <a:defRPr sz="1050"/>
          </a:pPr>
          <a:endParaRPr lang="fr-FR"/>
        </a:p>
      </c:txPr>
    </c:legend>
    <c:plotVisOnly val="1"/>
    <c:dispBlanksAs val="gap"/>
  </c:chart>
  <c:spPr>
    <a:solidFill>
      <a:schemeClr val="bg1"/>
    </a:solidFill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'CPUE espèces'!$M$5</c:f>
              <c:strCache>
                <c:ptCount val="1"/>
                <c:pt idx="0">
                  <c:v>Colombier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chemeClr val="tx2"/>
              </a:solidFill>
            </c:spPr>
          </c:dPt>
          <c:dPt>
            <c:idx val="4"/>
            <c:spPr>
              <a:solidFill>
                <a:prstClr val="black">
                  <a:lumMod val="95000"/>
                  <a:lumOff val="5000"/>
                </a:prstClr>
              </a:solidFill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'CPUE espèces'!$N$4:$R$4</c:f>
              <c:strCache>
                <c:ptCount val="5"/>
                <c:pt idx="1">
                  <c:v>BRO</c:v>
                </c:pt>
                <c:pt idx="2">
                  <c:v>PER</c:v>
                </c:pt>
                <c:pt idx="3">
                  <c:v>SAN</c:v>
                </c:pt>
                <c:pt idx="4">
                  <c:v>SIL</c:v>
                </c:pt>
              </c:strCache>
            </c:strRef>
          </c:cat>
          <c:val>
            <c:numRef>
              <c:f>'CPUE espèces'!$N$5:$R$5</c:f>
              <c:numCache>
                <c:formatCode>General</c:formatCode>
                <c:ptCount val="5"/>
                <c:pt idx="1">
                  <c:v>29</c:v>
                </c:pt>
                <c:pt idx="2">
                  <c:v>64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'CPUE espèces'!$M$6</c:f>
              <c:strCache>
                <c:ptCount val="1"/>
                <c:pt idx="0">
                  <c:v>Saône amont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chemeClr val="tx2"/>
              </a:solidFill>
            </c:spPr>
          </c:dPt>
          <c:dPt>
            <c:idx val="4"/>
            <c:spPr>
              <a:solidFill>
                <a:schemeClr val="tx1"/>
              </a:solidFill>
            </c:spPr>
          </c:dPt>
          <c:dLbls>
            <c:dLbl>
              <c:idx val="1"/>
              <c:layout>
                <c:manualLayout>
                  <c:x val="0.10696698064014012"/>
                  <c:y val="3.6167614464858576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dLbl>
            <c:dLbl>
              <c:idx val="4"/>
              <c:layout>
                <c:manualLayout>
                  <c:x val="-3.3771437825536613E-2"/>
                  <c:y val="4.8483522892971823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'CPUE espèces'!$N$4:$R$4</c:f>
              <c:strCache>
                <c:ptCount val="5"/>
                <c:pt idx="1">
                  <c:v>BRO</c:v>
                </c:pt>
                <c:pt idx="2">
                  <c:v>PER</c:v>
                </c:pt>
                <c:pt idx="3">
                  <c:v>SAN</c:v>
                </c:pt>
                <c:pt idx="4">
                  <c:v>SIL</c:v>
                </c:pt>
              </c:strCache>
            </c:strRef>
          </c:cat>
          <c:val>
            <c:numRef>
              <c:f>'CPUE espèces'!$N$6:$R$6</c:f>
              <c:numCache>
                <c:formatCode>General</c:formatCode>
                <c:ptCount val="5"/>
                <c:pt idx="1">
                  <c:v>14</c:v>
                </c:pt>
                <c:pt idx="2">
                  <c:v>109</c:v>
                </c:pt>
                <c:pt idx="3">
                  <c:v>85</c:v>
                </c:pt>
                <c:pt idx="4">
                  <c:v>6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'CPUE espèces'!$M$7</c:f>
              <c:strCache>
                <c:ptCount val="1"/>
                <c:pt idx="0">
                  <c:v>Grand Large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chemeClr val="tx2"/>
              </a:solidFill>
            </c:spPr>
          </c:dPt>
          <c:dPt>
            <c:idx val="4"/>
            <c:spPr>
              <a:solidFill>
                <a:prstClr val="black">
                  <a:lumMod val="95000"/>
                  <a:lumOff val="5000"/>
                </a:prstClr>
              </a:solidFill>
            </c:spPr>
          </c:dPt>
          <c:dLbls>
            <c:dLbl>
              <c:idx val="2"/>
              <c:layout>
                <c:manualLayout>
                  <c:x val="-3.2847115271608017E-2"/>
                  <c:y val="4.9948235637212013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376149134211787E-2"/>
                  <c:y val="-1.408209390492855E-3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21142222874439634"/>
                  <c:y val="7.4113565716387469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'CPUE espèces'!$N$4:$S$4</c:f>
              <c:strCache>
                <c:ptCount val="6"/>
                <c:pt idx="1">
                  <c:v>BRO</c:v>
                </c:pt>
                <c:pt idx="2">
                  <c:v>PER</c:v>
                </c:pt>
                <c:pt idx="3">
                  <c:v>SAN</c:v>
                </c:pt>
                <c:pt idx="4">
                  <c:v>SIL</c:v>
                </c:pt>
                <c:pt idx="5">
                  <c:v>BBG</c:v>
                </c:pt>
              </c:strCache>
            </c:strRef>
          </c:cat>
          <c:val>
            <c:numRef>
              <c:f>'CPUE espèces'!$N$7:$S$7</c:f>
              <c:numCache>
                <c:formatCode>General</c:formatCode>
                <c:ptCount val="6"/>
                <c:pt idx="1">
                  <c:v>597</c:v>
                </c:pt>
                <c:pt idx="2">
                  <c:v>68</c:v>
                </c:pt>
                <c:pt idx="3">
                  <c:v>2</c:v>
                </c:pt>
                <c:pt idx="4">
                  <c:v>25</c:v>
                </c:pt>
                <c:pt idx="5">
                  <c:v>8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Rhône TCC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'CPUE espèces'!$M$8</c:f>
              <c:strCache>
                <c:ptCount val="1"/>
                <c:pt idx="0">
                  <c:v>Rhône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chemeClr val="tx2"/>
              </a:solidFill>
            </c:spPr>
          </c:dPt>
          <c:dPt>
            <c:idx val="4"/>
            <c:spPr>
              <a:solidFill>
                <a:prstClr val="black">
                  <a:lumMod val="95000"/>
                  <a:lumOff val="5000"/>
                </a:prstClr>
              </a:solidFill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35353768695706778"/>
                  <c:y val="-1.011754885972726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'CPUE espèces'!$N$4:$T$4</c:f>
              <c:strCache>
                <c:ptCount val="7"/>
                <c:pt idx="1">
                  <c:v>BRO</c:v>
                </c:pt>
                <c:pt idx="2">
                  <c:v>PER</c:v>
                </c:pt>
                <c:pt idx="3">
                  <c:v>SAN</c:v>
                </c:pt>
                <c:pt idx="4">
                  <c:v>SIL</c:v>
                </c:pt>
                <c:pt idx="5">
                  <c:v>BBG</c:v>
                </c:pt>
                <c:pt idx="6">
                  <c:v>ANG</c:v>
                </c:pt>
              </c:strCache>
            </c:strRef>
          </c:cat>
          <c:val>
            <c:numRef>
              <c:f>'CPUE espèces'!$N$8:$T$8</c:f>
              <c:numCache>
                <c:formatCode>General</c:formatCode>
                <c:ptCount val="7"/>
                <c:pt idx="1">
                  <c:v>21</c:v>
                </c:pt>
                <c:pt idx="2">
                  <c:v>64</c:v>
                </c:pt>
                <c:pt idx="3">
                  <c:v>18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'CPUE espèces'!$M$9</c:f>
              <c:strCache>
                <c:ptCount val="1"/>
                <c:pt idx="0">
                  <c:v>Miribel</c:v>
                </c:pt>
              </c:strCache>
            </c:strRef>
          </c:tx>
          <c:explosion val="25"/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chemeClr val="tx2"/>
              </a:solidFill>
            </c:spPr>
          </c:dPt>
          <c:dPt>
            <c:idx val="4"/>
            <c:spPr>
              <a:solidFill>
                <a:prstClr val="black">
                  <a:lumMod val="95000"/>
                  <a:lumOff val="5000"/>
                </a:prstClr>
              </a:solidFill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'CPUE espèces'!$N$4:$R$4</c:f>
              <c:strCache>
                <c:ptCount val="5"/>
                <c:pt idx="1">
                  <c:v>BRO</c:v>
                </c:pt>
                <c:pt idx="2">
                  <c:v>PER</c:v>
                </c:pt>
                <c:pt idx="3">
                  <c:v>SAN</c:v>
                </c:pt>
                <c:pt idx="4">
                  <c:v>SIL</c:v>
                </c:pt>
              </c:strCache>
            </c:strRef>
          </c:cat>
          <c:val>
            <c:numRef>
              <c:f>'CPUE espèces'!$N$9:$R$9</c:f>
              <c:numCache>
                <c:formatCode>General</c:formatCode>
                <c:ptCount val="5"/>
                <c:pt idx="1">
                  <c:v>175</c:v>
                </c:pt>
                <c:pt idx="2">
                  <c:v>51</c:v>
                </c:pt>
                <c:pt idx="3">
                  <c:v>0</c:v>
                </c:pt>
                <c:pt idx="4">
                  <c:v>5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'CPUE espèces'!$M$10:$N$10</c:f>
              <c:strCache>
                <c:ptCount val="1"/>
                <c:pt idx="0">
                  <c:v>Lac du Ronzey</c:v>
                </c:pt>
              </c:strCache>
            </c:strRef>
          </c:tx>
          <c:explosion val="25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prstClr val="black">
                  <a:lumMod val="95000"/>
                  <a:lumOff val="5000"/>
                </a:prstClr>
              </a:solidFill>
            </c:spPr>
          </c:dPt>
          <c:dLbls>
            <c:dLbl>
              <c:idx val="2"/>
              <c:layout>
                <c:manualLayout>
                  <c:x val="0.11144081675000689"/>
                  <c:y val="4.4140320478794556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'CPUE espèces'!$O$4:$R$4</c:f>
              <c:strCache>
                <c:ptCount val="4"/>
                <c:pt idx="0">
                  <c:v>BRO</c:v>
                </c:pt>
                <c:pt idx="1">
                  <c:v>PER</c:v>
                </c:pt>
                <c:pt idx="2">
                  <c:v>SAN</c:v>
                </c:pt>
                <c:pt idx="3">
                  <c:v>SIL</c:v>
                </c:pt>
              </c:strCache>
            </c:strRef>
          </c:cat>
          <c:val>
            <c:numRef>
              <c:f>'CPUE espèces'!$O$10:$R$10</c:f>
              <c:numCache>
                <c:formatCode>General</c:formatCode>
                <c:ptCount val="4"/>
                <c:pt idx="0">
                  <c:v>132</c:v>
                </c:pt>
                <c:pt idx="1">
                  <c:v>11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CPUE Perche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2965387882219706"/>
          <c:y val="0.11417216765918482"/>
          <c:w val="0.8473633506939876"/>
          <c:h val="0.5675184739128285"/>
        </c:manualLayout>
      </c:layout>
      <c:barChart>
        <c:barDir val="col"/>
        <c:grouping val="clustered"/>
        <c:ser>
          <c:idx val="1"/>
          <c:order val="0"/>
          <c:tx>
            <c:strRef>
              <c:f>'CPUE espèces'!$BL$4</c:f>
              <c:strCache>
                <c:ptCount val="1"/>
                <c:pt idx="0">
                  <c:v>PER 2011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espèces'!$BL$5:$BL$8</c:f>
              <c:numCache>
                <c:formatCode>General</c:formatCode>
                <c:ptCount val="4"/>
                <c:pt idx="0">
                  <c:v>0.18227848101265856</c:v>
                </c:pt>
                <c:pt idx="1">
                  <c:v>0.19672131147540994</c:v>
                </c:pt>
                <c:pt idx="2">
                  <c:v>0.23141495878393734</c:v>
                </c:pt>
                <c:pt idx="3">
                  <c:v>0.38473767885532589</c:v>
                </c:pt>
              </c:numCache>
            </c:numRef>
          </c:val>
        </c:ser>
        <c:ser>
          <c:idx val="2"/>
          <c:order val="1"/>
          <c:tx>
            <c:strRef>
              <c:f>'CPUE espèces'!$AZ$4</c:f>
              <c:strCache>
                <c:ptCount val="1"/>
                <c:pt idx="0">
                  <c:v>PER 2012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espèces'!$AZ$5:$AZ$8</c:f>
              <c:numCache>
                <c:formatCode>General</c:formatCode>
                <c:ptCount val="4"/>
                <c:pt idx="0">
                  <c:v>0.25136612021857935</c:v>
                </c:pt>
                <c:pt idx="1">
                  <c:v>0.1108247422680415</c:v>
                </c:pt>
                <c:pt idx="2">
                  <c:v>3.6065573770491806E-2</c:v>
                </c:pt>
                <c:pt idx="3">
                  <c:v>5.6300268096514762E-2</c:v>
                </c:pt>
              </c:numCache>
            </c:numRef>
          </c:val>
        </c:ser>
        <c:ser>
          <c:idx val="3"/>
          <c:order val="2"/>
          <c:tx>
            <c:strRef>
              <c:f>'CPUE espèces'!$AP$4</c:f>
              <c:strCache>
                <c:ptCount val="1"/>
                <c:pt idx="0">
                  <c:v>PER 2013</c:v>
                </c:pt>
              </c:strCache>
            </c:strRef>
          </c:tx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espèces'!$AP$5:$AP$9</c:f>
              <c:numCache>
                <c:formatCode>General</c:formatCode>
                <c:ptCount val="5"/>
                <c:pt idx="0">
                  <c:v>0.64837905236908111</c:v>
                </c:pt>
                <c:pt idx="1">
                  <c:v>5.0847457627118779E-2</c:v>
                </c:pt>
                <c:pt idx="2">
                  <c:v>9.0993344005392413E-3</c:v>
                </c:pt>
                <c:pt idx="3">
                  <c:v>3.8284296348812495E-2</c:v>
                </c:pt>
              </c:numCache>
            </c:numRef>
          </c:val>
        </c:ser>
        <c:ser>
          <c:idx val="4"/>
          <c:order val="3"/>
          <c:tx>
            <c:strRef>
              <c:f>'CPUE espèces'!$AH$4</c:f>
              <c:strCache>
                <c:ptCount val="1"/>
                <c:pt idx="0">
                  <c:v>PER 2014</c:v>
                </c:pt>
              </c:strCache>
            </c:strRef>
          </c:tx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espèces'!$AH$5:$AH$9</c:f>
              <c:numCache>
                <c:formatCode>General</c:formatCode>
                <c:ptCount val="5"/>
                <c:pt idx="0">
                  <c:v>0.13717421124828502</c:v>
                </c:pt>
                <c:pt idx="1">
                  <c:v>0.10928961748633879</c:v>
                </c:pt>
                <c:pt idx="2">
                  <c:v>3.7156975318995242E-2</c:v>
                </c:pt>
                <c:pt idx="3">
                  <c:v>1.9753086419753135E-2</c:v>
                </c:pt>
                <c:pt idx="4">
                  <c:v>5.8381247235736532E-2</c:v>
                </c:pt>
              </c:numCache>
            </c:numRef>
          </c:val>
        </c:ser>
        <c:ser>
          <c:idx val="0"/>
          <c:order val="4"/>
          <c:tx>
            <c:strRef>
              <c:f>'CPUE espèces'!$Y$4</c:f>
              <c:strCache>
                <c:ptCount val="1"/>
                <c:pt idx="0">
                  <c:v>PER 2015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</c:spPr>
          <c:cat>
            <c:strRef>
              <c:f>'CPUE espèces'!$M$5:$N$10</c:f>
              <c:strCache>
                <c:ptCount val="6"/>
                <c:pt idx="0">
                  <c:v>Colombier</c:v>
                </c:pt>
                <c:pt idx="1">
                  <c:v>Saône amont</c:v>
                </c:pt>
                <c:pt idx="2">
                  <c:v>Grand Large</c:v>
                </c:pt>
                <c:pt idx="3">
                  <c:v>Rhône</c:v>
                </c:pt>
                <c:pt idx="4">
                  <c:v>Miribel</c:v>
                </c:pt>
                <c:pt idx="5">
                  <c:v>Lac du Ronzey</c:v>
                </c:pt>
              </c:strCache>
            </c:strRef>
          </c:cat>
          <c:val>
            <c:numRef>
              <c:f>'CPUE espèces'!$Y$5:$Y$10</c:f>
              <c:numCache>
                <c:formatCode>General</c:formatCode>
                <c:ptCount val="6"/>
                <c:pt idx="0">
                  <c:v>0.29290617848970341</c:v>
                </c:pt>
                <c:pt idx="1">
                  <c:v>0.15095210617426483</c:v>
                </c:pt>
                <c:pt idx="2">
                  <c:v>3.9174267882861304E-2</c:v>
                </c:pt>
                <c:pt idx="3">
                  <c:v>0.14944541739638126</c:v>
                </c:pt>
                <c:pt idx="4">
                  <c:v>7.8632917897982824E-2</c:v>
                </c:pt>
                <c:pt idx="5">
                  <c:v>4.9943246311010214E-2</c:v>
                </c:pt>
              </c:numCache>
            </c:numRef>
          </c:val>
        </c:ser>
        <c:axId val="147609856"/>
        <c:axId val="147619840"/>
      </c:barChart>
      <c:catAx>
        <c:axId val="1476098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endParaRPr lang="fr-FR"/>
          </a:p>
        </c:txPr>
        <c:crossAx val="147619840"/>
        <c:crosses val="autoZero"/>
        <c:auto val="1"/>
        <c:lblAlgn val="ctr"/>
        <c:lblOffset val="100"/>
      </c:catAx>
      <c:valAx>
        <c:axId val="1476198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CPUE ind/h</a:t>
                </a:r>
              </a:p>
            </c:rich>
          </c:tx>
          <c:layout/>
        </c:title>
        <c:numFmt formatCode="General" sourceLinked="1"/>
        <c:tickLblPos val="nextTo"/>
        <c:crossAx val="147609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625716867707851"/>
          <c:y val="4.7486827849646945E-2"/>
          <c:w val="0.16931925551107532"/>
          <c:h val="0.2781689381028051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fr-FR"/>
        </a:p>
      </c:txPr>
    </c:legend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28CBC-40F1-48ED-A9EB-A17BFA95DB01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EDAA8-9039-443F-A4BF-9886DC5773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60007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FEC00-AD42-49E6-838A-6AC2AA84BE4B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44D37-AF5E-40B3-B6D7-DFE2FE0C18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5681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2EC42-30F5-4928-B4A3-21662B31D60A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70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2EC42-30F5-4928-B4A3-21662B31D60A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85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B75-4C4C-4A0C-B4EF-BF26AEB8C88A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85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DED54B5-F059-47D9-AC3B-57EDBB54B3D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r-F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FFCC6A3-1A10-461E-B119-FBF789F9E513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95C93-550B-4D08-8F78-EE6741428F01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FF497-062F-45B5-BC86-6CE780F22AEE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2355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8689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055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7888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6289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34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3C58-BE5E-4C9F-AA51-BB441AF5ECE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8397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1063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109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9165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1420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9502-2115-495A-AD76-EE4D4210B02D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35F2-6A19-4D78-A83C-44955BF93661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12702-03C2-4621-886C-D75BB76935E1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A160E-4054-425F-A21F-3EC8F2B10345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3BE8F-938D-445B-8A2C-889C66065254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AF80-2F33-4ECB-9430-897B34C30F77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6C1F5-8B4A-46F8-9AFB-E1B082C1E6BC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3C3E8-2988-49DE-A185-011F5D35B8EB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211A0-856D-4218-B31C-71A8116BB2D8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BC225-98C9-47A9-8111-5DC78D5C9BBF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AD3DD-19A0-43D9-B02E-C575BBF22EA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7DBFF-96B2-45E7-8AB6-D72D852CD063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F57EE-3A5D-453A-A29A-2E8B8060CC05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943AF-DCB0-4C64-90E2-50D2A497B551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5025F-3B59-4C3B-B399-F564A3715C4D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E12F9-ED93-4BD6-A6A8-7FB96645FFC7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6D97-50BB-4A44-8E2C-42D1B0BD6D6B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7D03-06BC-4D16-B6C9-33B584148F8B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CE65C-5881-4931-BA4D-30739EF41BAE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F9B1F-0DF8-4EEF-A019-203505C1BE93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CD34-9BDC-4F71-A9D2-C41087354803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BC003-BB1E-4180-8435-E58205A048EF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EC399-1C4B-4358-A134-B24DD6475659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6208B-7D29-43C8-927C-E1B59DE1427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49B83-1AC2-4030-A63A-25B5C93E912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3C410-716A-47BA-8615-E278F9215C9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E0804-8029-4E8D-9195-258223DD255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93159-7D9F-425C-9363-F6E0DAD7089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A95A1-40D3-443A-8D3F-1F0568C2CDF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5ABB-7542-47D0-AFD0-3A6106068CE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695FF-87C6-4B47-BCF0-652230828BF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F9D77-3C52-4101-AAA0-90D44F12200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A30B0-389F-4897-93AC-9B2430DEB68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DD416-FD32-4BFB-BD8A-82E39199F3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3267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A30B0-389F-4897-93AC-9B2430DEB68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8A815-86DE-46E4-B802-F68EA4852CA9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3EC98-B80A-4D87-A169-B02313326696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3EFD3-CC6B-40CE-976B-E6BB215B8F45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D4333-AE1A-4123-ADB6-D0EE572421A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F3A4C-0469-437D-A097-AE2C0CE2D335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20D7E-73B8-46BD-9A1E-B540F16DE0BC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986CE-9167-4AE1-9C0D-70BF40BA3C0D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93F0F-5C45-4134-A40D-9E2853F00E03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FFCC6A3-1A10-461E-B119-FBF789F9E513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95C93-550B-4D08-8F78-EE6741428F01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FF497-062F-45B5-BC86-6CE780F22AEE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8A815-86DE-46E4-B802-F68EA4852CA9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3EC98-B80A-4D87-A169-B02313326696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3EFD3-CC6B-40CE-976B-E6BB215B8F45}" type="slidenum">
              <a:rPr lang="fr-F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D4333-AE1A-4123-ADB6-D0EE572421A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F3A4C-0469-437D-A097-AE2C0CE2D335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20D7E-73B8-46BD-9A1E-B540F16DE0BC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986CE-9167-4AE1-9C0D-70BF40BA3C0D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93F0F-5C45-4134-A40D-9E2853F00E03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3BD41-8DE1-4E09-A333-467C9AFCAE75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471C8-C14F-4189-8530-AFAB1CF72A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72763E-3931-407A-A273-8FC68C62CDCB}" type="datetimeFigureOut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21/09/2016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06B5C4-AD52-4682-A4CE-3E9D30ACCA9A}" type="slidenum">
              <a:rPr lang="fr-FR" smtClean="0">
                <a:solidFill>
                  <a:srgbClr val="04617B">
                    <a:shade val="90000"/>
                  </a:srgbClr>
                </a:solidFill>
              </a:rPr>
              <a:pPr/>
              <a:t>‹N°›</a:t>
            </a:fld>
            <a:endParaRPr lang="fr-FR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2D0CB-D0B9-407A-BCBE-57185907952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C37FE-D717-4ADD-AE1E-988E44AA35E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3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FB4567-2D22-4CE9-B728-AF9D0989E22F}" type="datetimeFigureOut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21/09/2016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CDBBD0-C09E-4C16-84ED-2DAF69625ADA}" type="slidenum">
              <a:rPr lang="fr-FR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90905-1114-4D3C-8719-38081C727F25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3774-4648-4AC2-9974-AE35A55E878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AC270-AAF1-4CD7-8A01-9534F108245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36C4A-2288-4986-9803-86C914306EC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9AAA9-614D-4D0C-B194-923A365C91F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D63CD-58B3-4E24-A3C6-231C1742983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12187-7EEB-41E1-93D4-BBFE3C2398A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4E808-4C86-4511-91F0-035834A85EE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65104-BF1A-4714-AFA0-A5671B07827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0ABF-3537-4269-A2AB-D144476507F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43CCC-E3F4-469D-9A53-853BEB89246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7A6A1-BDA3-4A23-8619-C163F2BA9150}" type="slidenum">
              <a:rPr lang="fr-FR" smtClean="0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7A6A1-BDA3-4A23-8619-C163F2BA9150}" type="slidenum">
              <a:rPr lang="fr-FR" smtClean="0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4.gif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98.jpeg"/><Relationship Id="rId7" Type="http://schemas.openxmlformats.org/officeDocument/2006/relationships/image" Target="../media/image99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1.wmf"/><Relationship Id="rId9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60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file:///C:\Users\jp.faure\Documents\Etudes\lac%20du%20colombier%20anse\film%20CVP%20colombier%202015.mp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rganigramme : Affichage 16"/>
          <p:cNvSpPr/>
          <p:nvPr/>
        </p:nvSpPr>
        <p:spPr>
          <a:xfrm>
            <a:off x="-532928" y="-315416"/>
            <a:ext cx="2808312" cy="6696744"/>
          </a:xfrm>
          <a:prstGeom prst="flowChartDisplay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27784" y="349023"/>
            <a:ext cx="7772400" cy="1470025"/>
          </a:xfrm>
        </p:spPr>
        <p:txBody>
          <a:bodyPr/>
          <a:lstStyle/>
          <a:p>
            <a:r>
              <a:rPr lang="fr-FR" b="1" dirty="0" smtClean="0"/>
              <a:t>Service technique</a:t>
            </a:r>
            <a:br>
              <a:rPr lang="fr-FR" b="1" dirty="0" smtClean="0"/>
            </a:br>
            <a:r>
              <a:rPr lang="fr-FR" sz="3600" dirty="0" smtClean="0"/>
              <a:t>Bilan </a:t>
            </a:r>
            <a:r>
              <a:rPr lang="fr-FR" sz="3600" dirty="0" smtClean="0"/>
              <a:t>d’activité 2015</a:t>
            </a:r>
            <a:endParaRPr lang="fr-FR" sz="36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8374" y="318974"/>
            <a:ext cx="1593564" cy="16115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76708" y="6165304"/>
            <a:ext cx="9361040" cy="8640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1907704" y="5949280"/>
            <a:ext cx="834846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cxnSp>
        <p:nvCxnSpPr>
          <p:cNvPr id="29" name="Connecteur droit 28"/>
          <p:cNvCxnSpPr/>
          <p:nvPr/>
        </p:nvCxnSpPr>
        <p:spPr>
          <a:xfrm>
            <a:off x="3203848" y="2060848"/>
            <a:ext cx="51019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260648"/>
            <a:ext cx="1526181" cy="1440160"/>
          </a:xfrm>
          <a:prstGeom prst="rect">
            <a:avLst/>
          </a:prstGeom>
        </p:spPr>
      </p:pic>
      <p:pic>
        <p:nvPicPr>
          <p:cNvPr id="1031" name="Picture 7" descr="\\valli-hp\DDE Technique\Archive Technique\Photographies\2015\PAP Jons\Après travaux seuil de mai 2015\IMG_7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645024"/>
            <a:ext cx="3348372" cy="2232248"/>
          </a:xfrm>
          <a:prstGeom prst="rect">
            <a:avLst/>
          </a:prstGeom>
          <a:noFill/>
        </p:spPr>
      </p:pic>
      <p:pic>
        <p:nvPicPr>
          <p:cNvPr id="20" name="Image 19" descr="IMG_744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645024"/>
            <a:ext cx="3600400" cy="24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\\valli-hp\DDE Technique\Archive Technique\Photographies\2015\Bassenon\Ruisseau des Haies\Travaux\IMG_58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204864"/>
            <a:ext cx="2939819" cy="2204864"/>
          </a:xfrm>
          <a:prstGeom prst="rect">
            <a:avLst/>
          </a:prstGeom>
          <a:noFill/>
        </p:spPr>
      </p:pic>
      <p:pic>
        <p:nvPicPr>
          <p:cNvPr id="1027" name="Picture 3" descr="\\valli-hp\DDE Technique\Archive Technique\Photographies\2015\Rhône\Sauvetage passeà poissons\IMG_57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2132856"/>
            <a:ext cx="2087724" cy="1391816"/>
          </a:xfrm>
          <a:prstGeom prst="rect">
            <a:avLst/>
          </a:prstGeom>
          <a:noFill/>
        </p:spPr>
      </p:pic>
      <p:pic>
        <p:nvPicPr>
          <p:cNvPr id="1028" name="Picture 4" descr="C:\Users\jp.faure\Desktop\Photos\dde pour\miribel 2015\sselec\IMG_1526v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276872"/>
            <a:ext cx="1536170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P:\Anne\Bozancon 2014\2015\Carto\Prospections 2015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7112"/>
            <a:ext cx="9144000" cy="647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200" dirty="0" smtClean="0">
                <a:solidFill>
                  <a:srgbClr val="000000"/>
                </a:solidFill>
              </a:rPr>
              <a:t>Suivi de l’effacement des barrages sur le Bozançon</a:t>
            </a:r>
            <a:endParaRPr lang="fr-FR" sz="3200" dirty="0">
              <a:solidFill>
                <a:srgbClr val="000000"/>
              </a:solidFill>
            </a:endParaRPr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2843808" y="5373216"/>
            <a:ext cx="6300192" cy="1296144"/>
          </a:xfrm>
          <a:solidFill>
            <a:schemeClr val="bg1">
              <a:alpha val="54000"/>
            </a:schemeClr>
          </a:solidFill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Diagnostic écologique FDAAPPMA69 en 2008</a:t>
            </a:r>
          </a:p>
          <a:p>
            <a:r>
              <a:rPr lang="fr-FR" sz="2400" dirty="0" smtClean="0"/>
              <a:t>Travaux en 2012</a:t>
            </a:r>
          </a:p>
          <a:p>
            <a:r>
              <a:rPr lang="fr-FR" sz="2400" dirty="0" smtClean="0"/>
              <a:t>Condamnation des entreprises</a:t>
            </a:r>
          </a:p>
          <a:p>
            <a:endParaRPr lang="fr-FR" sz="2000" dirty="0" smtClean="0"/>
          </a:p>
          <a:p>
            <a:pPr lvl="1">
              <a:buNone/>
            </a:pPr>
            <a:endParaRPr lang="fr-FR" sz="1600" dirty="0" smtClean="0"/>
          </a:p>
          <a:p>
            <a:pPr lvl="1">
              <a:buNone/>
            </a:pPr>
            <a:endParaRPr lang="fr-FR" sz="2000" dirty="0" smtClean="0"/>
          </a:p>
          <a:p>
            <a:pPr>
              <a:buNone/>
            </a:pPr>
            <a:endParaRPr lang="fr-FR" sz="1600" dirty="0" smtClean="0"/>
          </a:p>
          <a:p>
            <a:pPr>
              <a:buNone/>
            </a:pPr>
            <a:endParaRPr lang="fr-FR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348880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660304" cy="220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914400" y="737320"/>
            <a:ext cx="8229600" cy="612068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Résultats des suivis écrevisses et truite </a:t>
            </a:r>
            <a:r>
              <a:rPr lang="fr-FR" sz="2400" dirty="0" err="1" smtClean="0"/>
              <a:t>fario</a:t>
            </a:r>
            <a:r>
              <a:rPr lang="fr-FR" sz="2400" dirty="0" smtClean="0"/>
              <a:t> :</a:t>
            </a:r>
          </a:p>
          <a:p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  <a:p>
            <a:endParaRPr lang="fr-FR" sz="2400" dirty="0"/>
          </a:p>
          <a:p>
            <a:pPr lvl="1"/>
            <a:endParaRPr lang="fr-FR" sz="1600" dirty="0" smtClean="0"/>
          </a:p>
          <a:p>
            <a:pPr lvl="1">
              <a:buNone/>
            </a:pPr>
            <a:endParaRPr lang="fr-FR" sz="2000" dirty="0" smtClean="0"/>
          </a:p>
          <a:p>
            <a:pPr>
              <a:buNone/>
            </a:pPr>
            <a:endParaRPr lang="fr-FR" sz="1600" b="1" dirty="0" smtClean="0"/>
          </a:p>
          <a:p>
            <a:pPr>
              <a:buNone/>
            </a:pPr>
            <a:endParaRPr lang="fr-FR" sz="2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200" dirty="0" smtClean="0">
                <a:solidFill>
                  <a:srgbClr val="000000"/>
                </a:solidFill>
              </a:rPr>
              <a:t>Effacement des barrages sur le Bozançon</a:t>
            </a:r>
            <a:endParaRPr lang="fr-FR" sz="3200" dirty="0">
              <a:solidFill>
                <a:srgbClr val="000000"/>
              </a:solidFill>
            </a:endParaRPr>
          </a:p>
        </p:txBody>
      </p:sp>
      <p:grpSp>
        <p:nvGrpSpPr>
          <p:cNvPr id="2" name="Groupe 24"/>
          <p:cNvGrpSpPr/>
          <p:nvPr/>
        </p:nvGrpSpPr>
        <p:grpSpPr>
          <a:xfrm>
            <a:off x="1835696" y="1340768"/>
            <a:ext cx="1009635" cy="853136"/>
            <a:chOff x="1979712" y="1484784"/>
            <a:chExt cx="1009635" cy="853136"/>
          </a:xfrm>
        </p:grpSpPr>
        <p:cxnSp>
          <p:nvCxnSpPr>
            <p:cNvPr id="22" name="Connecteur droit avec flèche 21"/>
            <p:cNvCxnSpPr/>
            <p:nvPr/>
          </p:nvCxnSpPr>
          <p:spPr>
            <a:xfrm>
              <a:off x="2339752" y="1916832"/>
              <a:ext cx="0" cy="421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1979712" y="1484784"/>
              <a:ext cx="100963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 smtClean="0">
                  <a:solidFill>
                    <a:srgbClr val="000000"/>
                  </a:solidFill>
                </a:rPr>
                <a:t>Travaux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4788024" y="1412776"/>
            <a:ext cx="4355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</a:rPr>
              <a:t>Ecrevisses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/>
              <a:buChar char="Þ"/>
            </a:pPr>
            <a:r>
              <a:rPr lang="fr-FR" dirty="0" smtClean="0">
                <a:solidFill>
                  <a:srgbClr val="000000"/>
                </a:solidFill>
              </a:rPr>
              <a:t>Diminution des biomasses sur la station 1(aval proche des travaux), mais conservation du linéaire reconquis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/>
              <a:buChar char="Þ"/>
            </a:pPr>
            <a:r>
              <a:rPr lang="fr-FR" dirty="0" smtClean="0">
                <a:solidFill>
                  <a:srgbClr val="000000"/>
                </a:solidFill>
              </a:rPr>
              <a:t>Assèchement total de la station 2 (aval éloigné), régression sur 200ml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/>
              <a:buChar char="Þ"/>
            </a:pPr>
            <a:endParaRPr lang="fr-FR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/>
              <a:buChar char="Þ"/>
            </a:pPr>
            <a:endParaRPr lang="fr-FR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/>
              <a:buChar char="Þ"/>
            </a:pPr>
            <a:endParaRPr lang="fr-FR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/>
              <a:buChar char="Þ"/>
            </a:pPr>
            <a:endParaRPr lang="fr-FR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</a:rPr>
              <a:t>Truites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</a:rPr>
              <a:t>=&gt;Meilleur niveau jamais atteint, retour à des fluctuations normales de la population?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</a:rPr>
              <a:t>Affaire à suivre.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2051720" y="2348880"/>
            <a:ext cx="421767" cy="198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/>
          <p:nvPr/>
        </p:nvPicPr>
        <p:blipFill>
          <a:blip r:embed="rId5" cstate="print"/>
          <a:srcRect l="9936" t="65000" r="12440" b="4251"/>
          <a:stretch>
            <a:fillRect/>
          </a:stretch>
        </p:blipFill>
        <p:spPr bwMode="auto">
          <a:xfrm>
            <a:off x="0" y="3645024"/>
            <a:ext cx="4572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22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VALLI-HP\Archive Technique\Photographies\2015\Yzeron\Travaux Yzeron\Yzeron station amont (aval carrosserie).JPG"/>
          <p:cNvPicPr>
            <a:picLocks noChangeAspect="1" noChangeArrowheads="1"/>
          </p:cNvPicPr>
          <p:nvPr/>
        </p:nvPicPr>
        <p:blipFill>
          <a:blip r:embed="rId2" cstate="print"/>
          <a:srcRect t="15351"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Suivi post-travaux de l’Yzeron et du Charbonnières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021288"/>
            <a:ext cx="2859980" cy="53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10" descr="\\Myriam2\dde (g)\Archive Technique\Logos\FD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06682"/>
            <a:ext cx="1008112" cy="105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H:\logoagencecouleur6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5817885"/>
            <a:ext cx="1080120" cy="104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logo fnp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5821710"/>
            <a:ext cx="980319" cy="103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4548" y="2492896"/>
            <a:ext cx="4279452" cy="323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908720"/>
            <a:ext cx="3888432" cy="2664296"/>
          </a:xfr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r>
              <a:rPr lang="fr-FR" sz="2400" dirty="0" smtClean="0"/>
              <a:t>Indice d’attractivité </a:t>
            </a:r>
            <a:r>
              <a:rPr lang="fr-FR" sz="2400" dirty="0" err="1" smtClean="0"/>
              <a:t>Morphodynamique</a:t>
            </a:r>
            <a:r>
              <a:rPr lang="fr-FR" sz="2400" dirty="0" smtClean="0"/>
              <a:t> (IAM)</a:t>
            </a:r>
          </a:p>
          <a:p>
            <a:endParaRPr lang="fr-FR" sz="2400" dirty="0" smtClean="0"/>
          </a:p>
          <a:p>
            <a:r>
              <a:rPr lang="fr-FR" sz="2400" dirty="0" smtClean="0"/>
              <a:t>Pêches électriques</a:t>
            </a:r>
          </a:p>
          <a:p>
            <a:endParaRPr lang="fr-FR" sz="2400" dirty="0" smtClean="0"/>
          </a:p>
          <a:p>
            <a:r>
              <a:rPr lang="fr-FR" sz="2400" dirty="0" smtClean="0"/>
              <a:t>IBGN</a:t>
            </a:r>
            <a:endParaRPr lang="fr-FR" sz="2400" dirty="0"/>
          </a:p>
        </p:txBody>
      </p:sp>
      <p:pic>
        <p:nvPicPr>
          <p:cNvPr id="4" name="Picture 1" descr="C:\Users\Muriel\Desktop\IAM\QUARTIER BEAUNANT\PB02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764704"/>
            <a:ext cx="25193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uriel\Desktop\IAM\QUARTIER BEAUNANT\PB03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89040"/>
            <a:ext cx="3215569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870854"/>
            <a:ext cx="2878603" cy="298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1728192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Charbonnières, parc de la </a:t>
            </a:r>
            <a:r>
              <a:rPr lang="fr-FR" dirty="0" err="1" smtClean="0"/>
              <a:t>Bressonnière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Tronçon amont dégradé, ensablé, pas de changement physique notable</a:t>
            </a:r>
          </a:p>
          <a:p>
            <a:pPr lvl="1"/>
            <a:r>
              <a:rPr lang="fr-FR" dirty="0" smtClean="0"/>
              <a:t>Tronçon aval qui se structure et se diversifie</a:t>
            </a:r>
            <a:endParaRPr lang="fr-FR" dirty="0"/>
          </a:p>
        </p:txBody>
      </p:sp>
      <p:pic>
        <p:nvPicPr>
          <p:cNvPr id="2051" name="Picture 3" descr="\\valli-hp\DDE Technique\Archive Technique\Photographies\2015\Yzeron\Ruisseau Charbonnière\Station amont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2052" name="Picture 4" descr="\\valli-hp\DDE Technique\Archive Technique\Photographies\2015\Yzeron\Ruisseau Charbonnière\Station aval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2" y="5085185"/>
          <a:ext cx="9143998" cy="1772815"/>
        </p:xfrm>
        <a:graphic>
          <a:graphicData uri="http://schemas.openxmlformats.org/drawingml/2006/table">
            <a:tbl>
              <a:tblPr/>
              <a:tblGrid>
                <a:gridCol w="2178799"/>
                <a:gridCol w="1393040"/>
                <a:gridCol w="1094752"/>
                <a:gridCol w="1290100"/>
                <a:gridCol w="1567635"/>
                <a:gridCol w="1619672"/>
              </a:tblGrid>
              <a:tr h="354563"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Amont</a:t>
                      </a:r>
                      <a:endParaRPr lang="fr-FR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Aval</a:t>
                      </a:r>
                      <a:endParaRPr lang="fr-FR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4563">
                <a:tc>
                  <a:txBody>
                    <a:bodyPr/>
                    <a:lstStyle/>
                    <a:p>
                      <a:pPr algn="just"/>
                      <a:endParaRPr lang="fr-FR" sz="18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2011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IAM optimal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7280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7280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7280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7280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7280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IAM  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2215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1377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1416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1830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2235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fr-FR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fr-FR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fr-F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fr-FR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95" y="404664"/>
            <a:ext cx="914918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\\valli-hp\DDE Technique\Archive Technique\Photographies\2015\Yzeron\Travaux Yzeron\Yzeron station amont (aval carrosserie)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7656" y="0"/>
            <a:ext cx="386634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2555776" y="5301208"/>
          <a:ext cx="4648289" cy="1365870"/>
        </p:xfrm>
        <a:graphic>
          <a:graphicData uri="http://schemas.openxmlformats.org/drawingml/2006/table">
            <a:tbl>
              <a:tblPr/>
              <a:tblGrid>
                <a:gridCol w="3567614"/>
                <a:gridCol w="1080675"/>
              </a:tblGrid>
              <a:tr h="455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IAM optimal</a:t>
                      </a:r>
                      <a:endParaRPr lang="fr-FR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8880</a:t>
                      </a:r>
                      <a:endParaRPr lang="fr-FR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5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IAM </a:t>
                      </a:r>
                      <a:r>
                        <a:rPr lang="fr-FR" sz="2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2015 </a:t>
                      </a:r>
                      <a:endParaRPr lang="fr-FR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2130</a:t>
                      </a:r>
                      <a:endParaRPr lang="fr-FR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5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fr-FR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24,0</a:t>
                      </a:r>
                      <a:endParaRPr lang="fr-FR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119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rgbClr val="FFC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defRPr/>
            </a:pPr>
            <a:r>
              <a:rPr lang="fr-FR" sz="2000" b="1" dirty="0" smtClean="0">
                <a:solidFill>
                  <a:srgbClr val="003E1C"/>
                </a:solidFill>
                <a:latin typeface="Arial" pitchFamily="34" charset="0"/>
                <a:cs typeface="Arial" pitchFamily="34" charset="0"/>
              </a:rPr>
              <a:t>SUIVIS PHYSIQUES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IAM 2011</a:t>
            </a:r>
            <a:endParaRPr lang="fr-FR" sz="15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0" y="692150"/>
            <a:ext cx="896461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fr-FR" sz="20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L’ YZERON </a:t>
            </a:r>
            <a:r>
              <a:rPr lang="fr-FR" sz="2000" dirty="0">
                <a:solidFill>
                  <a:prstClr val="black"/>
                </a:solidFill>
                <a:latin typeface="Arial" charset="0"/>
                <a:cs typeface="Arial" charset="0"/>
              </a:rPr>
              <a:t>AVAL : </a:t>
            </a:r>
            <a:r>
              <a:rPr lang="fr-FR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4 STATIONS</a:t>
            </a: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prstClr val="black"/>
                </a:solidFill>
                <a:latin typeface="Arial" charset="0"/>
                <a:cs typeface="Arial" charset="0"/>
              </a:rPr>
              <a:t>		</a:t>
            </a:r>
            <a:r>
              <a:rPr lang="fr-FR" dirty="0">
                <a:solidFill>
                  <a:prstClr val="black"/>
                </a:solidFill>
                <a:latin typeface="Arial" charset="0"/>
                <a:cs typeface="Arial" charset="0"/>
              </a:rPr>
              <a:t>1.</a:t>
            </a:r>
            <a:r>
              <a:rPr lang="fr-FR" i="1" dirty="0">
                <a:solidFill>
                  <a:prstClr val="black"/>
                </a:solidFill>
                <a:latin typeface="Arial" charset="0"/>
                <a:cs typeface="Arial" charset="0"/>
              </a:rPr>
              <a:t>Gué Ruette Mulet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>
                <a:solidFill>
                  <a:prstClr val="black"/>
                </a:solidFill>
                <a:latin typeface="Arial" charset="0"/>
                <a:cs typeface="Arial" charset="0"/>
              </a:rPr>
              <a:t>		</a:t>
            </a:r>
            <a:r>
              <a:rPr lang="fr-FR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2.La Gravière</a:t>
            </a:r>
            <a:endParaRPr lang="fr-FR" i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>
                <a:solidFill>
                  <a:prstClr val="black"/>
                </a:solidFill>
                <a:latin typeface="Arial" charset="0"/>
                <a:cs typeface="Arial" charset="0"/>
              </a:rPr>
              <a:t>		</a:t>
            </a:r>
            <a:r>
              <a:rPr lang="fr-FR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3.Quartier Beaunant </a:t>
            </a:r>
            <a:r>
              <a:rPr lang="fr-FR" i="1" dirty="0">
                <a:solidFill>
                  <a:prstClr val="black"/>
                </a:solidFill>
                <a:latin typeface="Arial" charset="0"/>
                <a:cs typeface="Arial" charset="0"/>
              </a:rPr>
              <a:t>: entre les 2 </a:t>
            </a:r>
            <a:r>
              <a:rPr lang="fr-FR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seuils</a:t>
            </a:r>
            <a:endParaRPr lang="fr-FR" i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>
                <a:solidFill>
                  <a:prstClr val="black"/>
                </a:solidFill>
                <a:latin typeface="Arial" charset="0"/>
                <a:cs typeface="Arial" charset="0"/>
              </a:rPr>
              <a:t>		4.Quartier Merlo</a:t>
            </a: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solidFill>
                  <a:prstClr val="black"/>
                </a:solidFill>
                <a:latin typeface="Arial" charset="0"/>
                <a:cs typeface="Arial" charset="0"/>
              </a:rPr>
              <a:t>		</a:t>
            </a:r>
            <a:endParaRPr lang="fr-FR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8" descr="C:\Users\Muriel\Desktop\IAM\IAM LES 2 SEUILS\PB03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420888"/>
            <a:ext cx="2159304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C:\Users\Muriel\Desktop\IAM\QUARTIER BEAUNANT\PB02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149080"/>
            <a:ext cx="1809243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C:\Users\Muriel\Desktop\IAM\QUARTIER BEAUNANT\PB020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420888"/>
            <a:ext cx="2160545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 descr="C:\Users\Muriel\Desktop\yz merlo\P91344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700808"/>
            <a:ext cx="1807938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 descr="C:\Users\Muriel\Desktop\yz merlo\P91344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221088"/>
            <a:ext cx="1782000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Connecteur droit avec flèche 25"/>
          <p:cNvCxnSpPr/>
          <p:nvPr/>
        </p:nvCxnSpPr>
        <p:spPr>
          <a:xfrm>
            <a:off x="899592" y="6669360"/>
            <a:ext cx="7200652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4"/>
          <p:cNvSpPr txBox="1">
            <a:spLocks noChangeArrowheads="1"/>
          </p:cNvSpPr>
          <p:nvPr/>
        </p:nvSpPr>
        <p:spPr bwMode="auto">
          <a:xfrm>
            <a:off x="0" y="6488113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amont</a:t>
            </a:r>
          </a:p>
        </p:txBody>
      </p:sp>
      <p:sp>
        <p:nvSpPr>
          <p:cNvPr id="28" name="ZoneTexte 25"/>
          <p:cNvSpPr txBox="1">
            <a:spLocks noChangeArrowheads="1"/>
          </p:cNvSpPr>
          <p:nvPr/>
        </p:nvSpPr>
        <p:spPr bwMode="auto">
          <a:xfrm>
            <a:off x="8064500" y="6488113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aval</a:t>
            </a:r>
          </a:p>
        </p:txBody>
      </p:sp>
      <p:pic>
        <p:nvPicPr>
          <p:cNvPr id="30" name="Picture 4" descr="\\FD\dde\Archive Technique\Photographies\2011\PHOTOS YZERON\A TRIER\PA2702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293096"/>
            <a:ext cx="2160298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 descr="\\FD\dde\Archive Technique\Photographies\2011\PHOTOS YZERON\A TRIER\PA2702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2420888"/>
            <a:ext cx="2160299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uriel\Desktop\CDD FD 69\YZERON\IAM\IAM LES 2 SEUILS BEAUNANT\PB030037.JPG"/>
          <p:cNvPicPr>
            <a:picLocks noChangeAspect="1" noChangeArrowheads="1"/>
          </p:cNvPicPr>
          <p:nvPr/>
        </p:nvPicPr>
        <p:blipFill>
          <a:blip r:embed="rId11" cstate="print"/>
          <a:srcRect l="45013"/>
          <a:stretch>
            <a:fillRect/>
          </a:stretch>
        </p:blipFill>
        <p:spPr bwMode="auto">
          <a:xfrm>
            <a:off x="5004048" y="4221088"/>
            <a:ext cx="1741712" cy="2376000"/>
          </a:xfrm>
          <a:prstGeom prst="rect">
            <a:avLst/>
          </a:prstGeom>
          <a:noFill/>
        </p:spPr>
      </p:pic>
      <p:pic>
        <p:nvPicPr>
          <p:cNvPr id="48" name="Image 11" descr="carte PP 2.jpg"/>
          <p:cNvPicPr>
            <a:picLocks noChangeAspect="1"/>
          </p:cNvPicPr>
          <p:nvPr/>
        </p:nvPicPr>
        <p:blipFill>
          <a:blip r:embed="rId12" cstate="print"/>
          <a:srcRect l="4326" t="23273" r="70474" b="2113"/>
          <a:stretch>
            <a:fillRect/>
          </a:stretch>
        </p:blipFill>
        <p:spPr bwMode="auto">
          <a:xfrm>
            <a:off x="2411413" y="1628775"/>
            <a:ext cx="20637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Image 13" descr="carte PP 2.jpg"/>
          <p:cNvPicPr>
            <a:picLocks noChangeAspect="1"/>
          </p:cNvPicPr>
          <p:nvPr/>
        </p:nvPicPr>
        <p:blipFill>
          <a:blip r:embed="rId13" cstate="print"/>
          <a:srcRect l="9450" t="19621" r="74013" b="2425"/>
          <a:stretch>
            <a:fillRect/>
          </a:stretch>
        </p:blipFill>
        <p:spPr bwMode="auto">
          <a:xfrm>
            <a:off x="4500563" y="1844675"/>
            <a:ext cx="12192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 15" descr="carte PP 2.jpg"/>
          <p:cNvPicPr>
            <a:picLocks noChangeAspect="1"/>
          </p:cNvPicPr>
          <p:nvPr/>
        </p:nvPicPr>
        <p:blipFill>
          <a:blip r:embed="rId14" cstate="print"/>
          <a:srcRect l="16537" t="15157" r="49602" b="5833"/>
          <a:stretch>
            <a:fillRect/>
          </a:stretch>
        </p:blipFill>
        <p:spPr bwMode="auto">
          <a:xfrm>
            <a:off x="5652120" y="1628800"/>
            <a:ext cx="25304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ZoneTexte 16"/>
          <p:cNvSpPr txBox="1">
            <a:spLocks noChangeArrowheads="1"/>
          </p:cNvSpPr>
          <p:nvPr/>
        </p:nvSpPr>
        <p:spPr bwMode="auto">
          <a:xfrm>
            <a:off x="2484438" y="1268413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u="sng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La Gravière</a:t>
            </a:r>
            <a:endParaRPr lang="fr-FR" sz="1400" b="1" u="sng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2" name="ZoneTexte 17"/>
          <p:cNvSpPr txBox="1">
            <a:spLocks noChangeArrowheads="1"/>
          </p:cNvSpPr>
          <p:nvPr/>
        </p:nvSpPr>
        <p:spPr bwMode="auto">
          <a:xfrm>
            <a:off x="4211638" y="1052513"/>
            <a:ext cx="1584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u="sng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Quartier Beaunant </a:t>
            </a:r>
            <a:endParaRPr lang="fr-FR" sz="1400" b="1" u="sng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3" name="ZoneTexte 18"/>
          <p:cNvSpPr txBox="1">
            <a:spLocks noChangeArrowheads="1"/>
          </p:cNvSpPr>
          <p:nvPr/>
        </p:nvSpPr>
        <p:spPr bwMode="auto">
          <a:xfrm>
            <a:off x="5940425" y="1196975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u="sng">
                <a:solidFill>
                  <a:prstClr val="black"/>
                </a:solidFill>
                <a:latin typeface="Arial" charset="0"/>
                <a:cs typeface="Arial" charset="0"/>
              </a:rPr>
              <a:t>Quartier Merlo</a:t>
            </a:r>
          </a:p>
        </p:txBody>
      </p:sp>
      <p:cxnSp>
        <p:nvCxnSpPr>
          <p:cNvPr id="54" name="Connecteur droit 53"/>
          <p:cNvCxnSpPr>
            <a:endCxn id="61" idx="0"/>
          </p:cNvCxnSpPr>
          <p:nvPr/>
        </p:nvCxnSpPr>
        <p:spPr>
          <a:xfrm>
            <a:off x="4463034" y="1340421"/>
            <a:ext cx="954" cy="45368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5651500" y="1268413"/>
            <a:ext cx="0" cy="532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29"/>
          <p:cNvSpPr txBox="1">
            <a:spLocks noChangeArrowheads="1"/>
          </p:cNvSpPr>
          <p:nvPr/>
        </p:nvSpPr>
        <p:spPr bwMode="auto">
          <a:xfrm>
            <a:off x="468313" y="1268413"/>
            <a:ext cx="1835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u="sng">
                <a:solidFill>
                  <a:prstClr val="black"/>
                </a:solidFill>
                <a:latin typeface="Arial" charset="0"/>
                <a:cs typeface="Arial" charset="0"/>
              </a:rPr>
              <a:t>Gué Ruette Mulet</a:t>
            </a:r>
          </a:p>
        </p:txBody>
      </p:sp>
      <p:pic>
        <p:nvPicPr>
          <p:cNvPr id="57" name="Image 30" descr="carte PP 2.jpg"/>
          <p:cNvPicPr>
            <a:picLocks noChangeAspect="1"/>
          </p:cNvPicPr>
          <p:nvPr/>
        </p:nvPicPr>
        <p:blipFill>
          <a:blip r:embed="rId15" cstate="print"/>
          <a:srcRect l="11414" t="23273" r="57875" b="5455"/>
          <a:stretch>
            <a:fillRect/>
          </a:stretch>
        </p:blipFill>
        <p:spPr bwMode="auto">
          <a:xfrm>
            <a:off x="179388" y="1916113"/>
            <a:ext cx="2376487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Connecteur droit 57"/>
          <p:cNvCxnSpPr/>
          <p:nvPr/>
        </p:nvCxnSpPr>
        <p:spPr>
          <a:xfrm>
            <a:off x="2484438" y="1268413"/>
            <a:ext cx="0" cy="532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33"/>
          <p:cNvSpPr txBox="1">
            <a:spLocks noChangeArrowheads="1"/>
          </p:cNvSpPr>
          <p:nvPr/>
        </p:nvSpPr>
        <p:spPr bwMode="auto">
          <a:xfrm rot="-5400000">
            <a:off x="7677151" y="1835150"/>
            <a:ext cx="2305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i="1">
                <a:solidFill>
                  <a:srgbClr val="002060"/>
                </a:solidFill>
                <a:latin typeface="Arial" charset="0"/>
                <a:cs typeface="Arial" charset="0"/>
              </a:rPr>
              <a:t>Sens de l’écoulement</a:t>
            </a:r>
          </a:p>
        </p:txBody>
      </p:sp>
      <p:sp>
        <p:nvSpPr>
          <p:cNvPr id="60" name="Ellipse 59"/>
          <p:cNvSpPr/>
          <p:nvPr/>
        </p:nvSpPr>
        <p:spPr>
          <a:xfrm>
            <a:off x="4067944" y="5877272"/>
            <a:ext cx="864096" cy="6926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067944" y="58772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IAM</a:t>
            </a:r>
            <a:endParaRPr lang="fr-FR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527376" y="6237312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Qualité Mauvaise</a:t>
            </a:r>
            <a:endParaRPr lang="fr-FR" b="1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83568" y="5877272"/>
            <a:ext cx="864096" cy="692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83568" y="594928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IAM</a:t>
            </a:r>
            <a:endParaRPr lang="fr-FR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-180528" y="6237312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Qualité Très mauvaise</a:t>
            </a:r>
            <a:endParaRPr lang="fr-FR" b="1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300192" y="5805264"/>
            <a:ext cx="864096" cy="692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6300192" y="58772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IAM</a:t>
            </a:r>
            <a:endParaRPr lang="fr-FR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5616624" y="6165304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Qualité Très mauvaise</a:t>
            </a:r>
            <a:endParaRPr lang="fr-FR" b="1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6" grpId="0"/>
      <p:bldP spid="59" grpId="0"/>
      <p:bldP spid="60" grpId="0" animBg="1"/>
      <p:bldP spid="61" grpId="0"/>
      <p:bldP spid="62" grpId="0"/>
      <p:bldP spid="63" grpId="0" animBg="1"/>
      <p:bldP spid="64" grpId="0"/>
      <p:bldP spid="65" grpId="0"/>
      <p:bldP spid="66" grpId="0" animBg="1"/>
      <p:bldP spid="67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23745"/>
          <a:stretch>
            <a:fillRect/>
          </a:stretch>
        </p:blipFill>
        <p:spPr bwMode="auto">
          <a:xfrm>
            <a:off x="626332" y="-171400"/>
            <a:ext cx="7906108" cy="77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3024336"/>
          </a:xfrm>
          <a:solidFill>
            <a:schemeClr val="bg1">
              <a:alpha val="59000"/>
            </a:schemeClr>
          </a:solidFill>
        </p:spPr>
        <p:txBody>
          <a:bodyPr>
            <a:normAutofit/>
          </a:bodyPr>
          <a:lstStyle/>
          <a:p>
            <a:r>
              <a:rPr lang="fr-FR" sz="3500" b="1" dirty="0" smtClean="0"/>
              <a:t>Restauration de la continuité écologique sur le bassin du Bassenon</a:t>
            </a:r>
            <a:r>
              <a:rPr lang="fr-FR" sz="3500" dirty="0" smtClean="0"/>
              <a:t/>
            </a:r>
            <a:br>
              <a:rPr lang="fr-FR" sz="3500" dirty="0" smtClean="0"/>
            </a:br>
            <a:r>
              <a:rPr lang="fr-FR" sz="3500" dirty="0"/>
              <a:t/>
            </a:r>
            <a:br>
              <a:rPr lang="fr-FR" sz="3500" dirty="0"/>
            </a:br>
            <a:r>
              <a:rPr lang="fr-FR" sz="3500" dirty="0" smtClean="0"/>
              <a:t>Action 2015 : Arasement d’un seuil sur le ruisseau des Haies</a:t>
            </a:r>
            <a:endParaRPr lang="fr-FR" sz="3500" dirty="0"/>
          </a:p>
        </p:txBody>
      </p:sp>
      <p:pic>
        <p:nvPicPr>
          <p:cNvPr id="5" name="Image 4" descr="Logo_FNPF_GP_166_36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592" y="5958693"/>
            <a:ext cx="755601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5035" y="5958794"/>
            <a:ext cx="756175" cy="7647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5949280"/>
            <a:ext cx="1372048" cy="7835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731" y="5949280"/>
            <a:ext cx="854143" cy="7647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64088" y="6381328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AAPPMA de Givors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836712"/>
            <a:ext cx="4644008" cy="6021288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Contexte </a:t>
            </a:r>
          </a:p>
          <a:p>
            <a:pPr algn="l">
              <a:buFont typeface="Arial" pitchFamily="34" charset="0"/>
              <a:buChar char="•"/>
            </a:pPr>
            <a:endParaRPr lang="fr-FR" sz="1800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 Affluent rive droite du Rhône, massif du Pilat</a:t>
            </a:r>
          </a:p>
          <a:p>
            <a:pPr algn="l"/>
            <a:endParaRPr lang="fr-FR" sz="20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 Très petite masse d’eau (code : FRDR10256), Bassenon amont classé en liste 2 (Art. L214.17 du Code de l’Environnement)</a:t>
            </a:r>
          </a:p>
          <a:p>
            <a:pPr algn="l"/>
            <a:endParaRPr lang="fr-FR" sz="20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 Secteur orphelin, absence de programme de restauration</a:t>
            </a:r>
          </a:p>
          <a:p>
            <a:pPr algn="l">
              <a:buFont typeface="Arial" pitchFamily="34" charset="0"/>
              <a:buChar char="•"/>
            </a:pPr>
            <a:endParaRPr lang="fr-FR" sz="1800" dirty="0">
              <a:solidFill>
                <a:schemeClr val="tx1"/>
              </a:solidFill>
            </a:endParaRPr>
          </a:p>
          <a:p>
            <a:pPr algn="l"/>
            <a:endParaRPr lang="fr-FR" sz="1800" dirty="0" smtClean="0">
              <a:solidFill>
                <a:schemeClr val="tx1"/>
              </a:solidFill>
            </a:endParaRPr>
          </a:p>
          <a:p>
            <a:pPr algn="l"/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4703"/>
          </a:xfr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2600" b="1" dirty="0" smtClean="0"/>
              <a:t>Restauration de la continuité écologique du Bassenon médian et de ses affluents</a:t>
            </a:r>
            <a:endParaRPr lang="fr-FR" sz="2600" b="1" dirty="0"/>
          </a:p>
        </p:txBody>
      </p:sp>
      <p:pic>
        <p:nvPicPr>
          <p:cNvPr id="11" name="Image 10" descr="Localisation.jpg"/>
          <p:cNvPicPr>
            <a:picLocks noChangeAspect="1"/>
          </p:cNvPicPr>
          <p:nvPr/>
        </p:nvPicPr>
        <p:blipFill>
          <a:blip r:embed="rId2" cstate="print"/>
          <a:srcRect l="9285" t="3801" r="6453" b="5901"/>
          <a:stretch>
            <a:fillRect/>
          </a:stretch>
        </p:blipFill>
        <p:spPr>
          <a:xfrm>
            <a:off x="-55068" y="764704"/>
            <a:ext cx="4647145" cy="5877272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1529108" y="5200224"/>
            <a:ext cx="2127966" cy="219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Fd\dde\Archive Technique\Présentations\CA et AG FD\2013 AG\RSTB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4425439" cy="5748139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31"/>
          <p:cNvGrpSpPr/>
          <p:nvPr/>
        </p:nvGrpSpPr>
        <p:grpSpPr>
          <a:xfrm>
            <a:off x="7010400" y="1866900"/>
            <a:ext cx="1690237" cy="4082380"/>
            <a:chOff x="7010400" y="1866900"/>
            <a:chExt cx="1690237" cy="4082380"/>
          </a:xfrm>
        </p:grpSpPr>
        <p:grpSp>
          <p:nvGrpSpPr>
            <p:cNvPr id="3" name="Groupe 18"/>
            <p:cNvGrpSpPr/>
            <p:nvPr/>
          </p:nvGrpSpPr>
          <p:grpSpPr>
            <a:xfrm>
              <a:off x="7380312" y="3717032"/>
              <a:ext cx="360040" cy="2232248"/>
              <a:chOff x="7380312" y="3717032"/>
              <a:chExt cx="360040" cy="2232248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7380312" y="5733256"/>
                <a:ext cx="216024" cy="216024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7380312" y="3717032"/>
                <a:ext cx="360040" cy="648072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 rot="1004891">
                <a:off x="7444602" y="4421635"/>
                <a:ext cx="158657" cy="681662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e 23"/>
            <p:cNvGrpSpPr/>
            <p:nvPr/>
          </p:nvGrpSpPr>
          <p:grpSpPr>
            <a:xfrm>
              <a:off x="7010400" y="1866900"/>
              <a:ext cx="1690237" cy="2232113"/>
              <a:chOff x="7010400" y="1866900"/>
              <a:chExt cx="1690237" cy="2232113"/>
            </a:xfrm>
          </p:grpSpPr>
          <p:sp>
            <p:nvSpPr>
              <p:cNvPr id="25" name="Ellipse 24"/>
              <p:cNvSpPr/>
              <p:nvPr/>
            </p:nvSpPr>
            <p:spPr>
              <a:xfrm rot="20356420">
                <a:off x="7748664" y="3729513"/>
                <a:ext cx="951973" cy="369500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7010400" y="1866900"/>
                <a:ext cx="295275" cy="1271588"/>
              </a:xfrm>
              <a:custGeom>
                <a:avLst/>
                <a:gdLst>
                  <a:gd name="connsiteX0" fmla="*/ 280988 w 295275"/>
                  <a:gd name="connsiteY0" fmla="*/ 28575 h 1271588"/>
                  <a:gd name="connsiteX1" fmla="*/ 214313 w 295275"/>
                  <a:gd name="connsiteY1" fmla="*/ 0 h 1271588"/>
                  <a:gd name="connsiteX2" fmla="*/ 152400 w 295275"/>
                  <a:gd name="connsiteY2" fmla="*/ 133350 h 1271588"/>
                  <a:gd name="connsiteX3" fmla="*/ 76200 w 295275"/>
                  <a:gd name="connsiteY3" fmla="*/ 242888 h 1271588"/>
                  <a:gd name="connsiteX4" fmla="*/ 119063 w 295275"/>
                  <a:gd name="connsiteY4" fmla="*/ 385763 h 1271588"/>
                  <a:gd name="connsiteX5" fmla="*/ 61913 w 295275"/>
                  <a:gd name="connsiteY5" fmla="*/ 495300 h 1271588"/>
                  <a:gd name="connsiteX6" fmla="*/ 61913 w 295275"/>
                  <a:gd name="connsiteY6" fmla="*/ 585788 h 1271588"/>
                  <a:gd name="connsiteX7" fmla="*/ 76200 w 295275"/>
                  <a:gd name="connsiteY7" fmla="*/ 709613 h 1271588"/>
                  <a:gd name="connsiteX8" fmla="*/ 85725 w 295275"/>
                  <a:gd name="connsiteY8" fmla="*/ 819150 h 1271588"/>
                  <a:gd name="connsiteX9" fmla="*/ 104775 w 295275"/>
                  <a:gd name="connsiteY9" fmla="*/ 938213 h 1271588"/>
                  <a:gd name="connsiteX10" fmla="*/ 66675 w 295275"/>
                  <a:gd name="connsiteY10" fmla="*/ 1052513 h 1271588"/>
                  <a:gd name="connsiteX11" fmla="*/ 0 w 295275"/>
                  <a:gd name="connsiteY11" fmla="*/ 1128713 h 1271588"/>
                  <a:gd name="connsiteX12" fmla="*/ 42863 w 295275"/>
                  <a:gd name="connsiteY12" fmla="*/ 1238250 h 1271588"/>
                  <a:gd name="connsiteX13" fmla="*/ 152400 w 295275"/>
                  <a:gd name="connsiteY13" fmla="*/ 1271588 h 1271588"/>
                  <a:gd name="connsiteX14" fmla="*/ 247650 w 295275"/>
                  <a:gd name="connsiteY14" fmla="*/ 1252538 h 1271588"/>
                  <a:gd name="connsiteX15" fmla="*/ 295275 w 295275"/>
                  <a:gd name="connsiteY15" fmla="*/ 1200150 h 1271588"/>
                  <a:gd name="connsiteX16" fmla="*/ 223838 w 295275"/>
                  <a:gd name="connsiteY16" fmla="*/ 1133475 h 1271588"/>
                  <a:gd name="connsiteX17" fmla="*/ 123825 w 295275"/>
                  <a:gd name="connsiteY17" fmla="*/ 1152525 h 1271588"/>
                  <a:gd name="connsiteX18" fmla="*/ 190500 w 295275"/>
                  <a:gd name="connsiteY18" fmla="*/ 1042988 h 1271588"/>
                  <a:gd name="connsiteX19" fmla="*/ 209550 w 295275"/>
                  <a:gd name="connsiteY19" fmla="*/ 957263 h 1271588"/>
                  <a:gd name="connsiteX20" fmla="*/ 190500 w 295275"/>
                  <a:gd name="connsiteY20" fmla="*/ 914400 h 1271588"/>
                  <a:gd name="connsiteX21" fmla="*/ 171450 w 295275"/>
                  <a:gd name="connsiteY21" fmla="*/ 800100 h 1271588"/>
                  <a:gd name="connsiteX22" fmla="*/ 161925 w 295275"/>
                  <a:gd name="connsiteY22" fmla="*/ 647700 h 1271588"/>
                  <a:gd name="connsiteX23" fmla="*/ 133350 w 295275"/>
                  <a:gd name="connsiteY23" fmla="*/ 533400 h 1271588"/>
                  <a:gd name="connsiteX24" fmla="*/ 200025 w 295275"/>
                  <a:gd name="connsiteY24" fmla="*/ 428625 h 1271588"/>
                  <a:gd name="connsiteX25" fmla="*/ 214313 w 295275"/>
                  <a:gd name="connsiteY25" fmla="*/ 347663 h 1271588"/>
                  <a:gd name="connsiteX26" fmla="*/ 161925 w 295275"/>
                  <a:gd name="connsiteY26" fmla="*/ 276225 h 1271588"/>
                  <a:gd name="connsiteX27" fmla="*/ 219075 w 295275"/>
                  <a:gd name="connsiteY27" fmla="*/ 195263 h 1271588"/>
                  <a:gd name="connsiteX28" fmla="*/ 280988 w 295275"/>
                  <a:gd name="connsiteY28" fmla="*/ 28575 h 127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95275" h="1271588">
                    <a:moveTo>
                      <a:pt x="280988" y="28575"/>
                    </a:moveTo>
                    <a:lnTo>
                      <a:pt x="214313" y="0"/>
                    </a:lnTo>
                    <a:lnTo>
                      <a:pt x="152400" y="133350"/>
                    </a:lnTo>
                    <a:lnTo>
                      <a:pt x="76200" y="242888"/>
                    </a:lnTo>
                    <a:lnTo>
                      <a:pt x="119063" y="385763"/>
                    </a:lnTo>
                    <a:lnTo>
                      <a:pt x="61913" y="495300"/>
                    </a:lnTo>
                    <a:lnTo>
                      <a:pt x="61913" y="585788"/>
                    </a:lnTo>
                    <a:lnTo>
                      <a:pt x="76200" y="709613"/>
                    </a:lnTo>
                    <a:lnTo>
                      <a:pt x="85725" y="819150"/>
                    </a:lnTo>
                    <a:lnTo>
                      <a:pt x="104775" y="938213"/>
                    </a:lnTo>
                    <a:lnTo>
                      <a:pt x="66675" y="1052513"/>
                    </a:lnTo>
                    <a:lnTo>
                      <a:pt x="0" y="1128713"/>
                    </a:lnTo>
                    <a:lnTo>
                      <a:pt x="42863" y="1238250"/>
                    </a:lnTo>
                    <a:lnTo>
                      <a:pt x="152400" y="1271588"/>
                    </a:lnTo>
                    <a:lnTo>
                      <a:pt x="247650" y="1252538"/>
                    </a:lnTo>
                    <a:lnTo>
                      <a:pt x="295275" y="1200150"/>
                    </a:lnTo>
                    <a:lnTo>
                      <a:pt x="223838" y="1133475"/>
                    </a:lnTo>
                    <a:lnTo>
                      <a:pt x="123825" y="1152525"/>
                    </a:lnTo>
                    <a:lnTo>
                      <a:pt x="190500" y="1042988"/>
                    </a:lnTo>
                    <a:lnTo>
                      <a:pt x="209550" y="957263"/>
                    </a:lnTo>
                    <a:lnTo>
                      <a:pt x="190500" y="914400"/>
                    </a:lnTo>
                    <a:lnTo>
                      <a:pt x="171450" y="800100"/>
                    </a:lnTo>
                    <a:lnTo>
                      <a:pt x="161925" y="647700"/>
                    </a:lnTo>
                    <a:lnTo>
                      <a:pt x="133350" y="533400"/>
                    </a:lnTo>
                    <a:lnTo>
                      <a:pt x="200025" y="428625"/>
                    </a:lnTo>
                    <a:lnTo>
                      <a:pt x="214313" y="347663"/>
                    </a:lnTo>
                    <a:lnTo>
                      <a:pt x="161925" y="276225"/>
                    </a:lnTo>
                    <a:lnTo>
                      <a:pt x="219075" y="195263"/>
                    </a:lnTo>
                    <a:lnTo>
                      <a:pt x="280988" y="28575"/>
                    </a:lnTo>
                    <a:close/>
                  </a:path>
                </a:pathLst>
              </a:cu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39750" y="0"/>
            <a:ext cx="7993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000000"/>
                </a:solidFill>
              </a:rPr>
              <a:t>BILAN 2015</a:t>
            </a:r>
            <a:endParaRPr lang="fr-FR" sz="2800" b="1" dirty="0">
              <a:solidFill>
                <a:srgbClr val="000000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-324544" y="1340768"/>
            <a:ext cx="4896544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Suivi </a:t>
            </a:r>
            <a:r>
              <a:rPr lang="fr-FR" sz="1600" dirty="0">
                <a:solidFill>
                  <a:srgbClr val="000000"/>
                </a:solidFill>
              </a:rPr>
              <a:t>des têtes de bassin</a:t>
            </a:r>
            <a:r>
              <a:rPr lang="fr-FR" sz="1600" dirty="0" smtClean="0">
                <a:solidFill>
                  <a:srgbClr val="000000"/>
                </a:solidFill>
              </a:rPr>
              <a:t>,</a:t>
            </a:r>
            <a:endParaRPr lang="fr-FR" sz="1600" dirty="0">
              <a:solidFill>
                <a:srgbClr val="000000"/>
              </a:solidFill>
            </a:endParaRP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Suivi piscicole des contrats de rivières </a:t>
            </a:r>
            <a:r>
              <a:rPr lang="fr-FR" sz="1600" b="1" dirty="0" err="1" smtClean="0"/>
              <a:t>Garon</a:t>
            </a:r>
            <a:r>
              <a:rPr lang="fr-FR" sz="1600" b="1" dirty="0" smtClean="0"/>
              <a:t>, Beaujolais, Reins, </a:t>
            </a:r>
            <a:r>
              <a:rPr lang="fr-FR" sz="1600" b="1" dirty="0" err="1" smtClean="0"/>
              <a:t>Loise</a:t>
            </a:r>
            <a:r>
              <a:rPr lang="fr-FR" sz="1600" b="1" dirty="0" smtClean="0"/>
              <a:t>-</a:t>
            </a:r>
            <a:r>
              <a:rPr lang="fr-FR" sz="1600" b="1" dirty="0" err="1" smtClean="0"/>
              <a:t>Thoranche</a:t>
            </a:r>
            <a:endParaRPr lang="fr-FR" sz="1600" b="1" dirty="0" smtClean="0"/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FF0000"/>
                </a:solidFill>
              </a:rPr>
              <a:t>Etude prédateurs et suivi piscicole Rhône-Saône, 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FF0000"/>
                </a:solidFill>
              </a:rPr>
              <a:t> Suivi Ile du Beurre, Lône du </a:t>
            </a:r>
            <a:r>
              <a:rPr lang="fr-FR" sz="1600" b="1" dirty="0" err="1" smtClean="0">
                <a:solidFill>
                  <a:srgbClr val="FF0000"/>
                </a:solidFill>
              </a:rPr>
              <a:t>Prin</a:t>
            </a:r>
            <a:r>
              <a:rPr lang="fr-FR" sz="1600" b="1" dirty="0" smtClean="0">
                <a:solidFill>
                  <a:srgbClr val="FF0000"/>
                </a:solidFill>
              </a:rPr>
              <a:t>, faucardage GL, </a:t>
            </a:r>
            <a:r>
              <a:rPr lang="fr-FR" sz="1600" b="1" dirty="0" err="1" smtClean="0">
                <a:solidFill>
                  <a:srgbClr val="FF0000"/>
                </a:solidFill>
              </a:rPr>
              <a:t>Crépieux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Charmy</a:t>
            </a:r>
            <a:r>
              <a:rPr lang="fr-FR" sz="1600" b="1" dirty="0" smtClean="0">
                <a:solidFill>
                  <a:srgbClr val="000000"/>
                </a:solidFill>
              </a:rPr>
              <a:t>	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FF0000"/>
                </a:solidFill>
              </a:rPr>
              <a:t>Etudes </a:t>
            </a:r>
            <a:r>
              <a:rPr lang="fr-FR" sz="1600" b="1" dirty="0" err="1" smtClean="0">
                <a:solidFill>
                  <a:srgbClr val="FF0000"/>
                </a:solidFill>
              </a:rPr>
              <a:t>lônes</a:t>
            </a:r>
            <a:r>
              <a:rPr lang="fr-FR" sz="1600" b="1" dirty="0" smtClean="0">
                <a:solidFill>
                  <a:srgbClr val="FF0000"/>
                </a:solidFill>
              </a:rPr>
              <a:t> de la Saône (Reyrieux)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FF0000"/>
                </a:solidFill>
              </a:rPr>
              <a:t> Etat initial au Lac du Colombier 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Suivi PAP Jons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</a:pP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2" y="4941168"/>
            <a:ext cx="8713788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lvl="1" indent="-18097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Suivis A89 -&gt; phase exploitation</a:t>
            </a:r>
          </a:p>
          <a:p>
            <a:pPr marL="180975" lvl="1" indent="-18097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Sauvetages avant travaux</a:t>
            </a:r>
          </a:p>
          <a:p>
            <a:pPr marL="180975" lvl="1" indent="-180975" fontAlgn="base">
              <a:spcBef>
                <a:spcPct val="5000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0000"/>
                </a:solidFill>
              </a:rPr>
              <a:t>	</a:t>
            </a:r>
            <a:endParaRPr lang="fr-FR" sz="1400" dirty="0">
              <a:solidFill>
                <a:srgbClr val="000000"/>
              </a:solidFill>
            </a:endParaRPr>
          </a:p>
        </p:txBody>
      </p:sp>
      <p:grpSp>
        <p:nvGrpSpPr>
          <p:cNvPr id="5" name="Groupe 32"/>
          <p:cNvGrpSpPr/>
          <p:nvPr/>
        </p:nvGrpSpPr>
        <p:grpSpPr>
          <a:xfrm>
            <a:off x="4981575" y="1000125"/>
            <a:ext cx="2381250" cy="4271963"/>
            <a:chOff x="4981575" y="1000125"/>
            <a:chExt cx="2381250" cy="4271963"/>
          </a:xfrm>
        </p:grpSpPr>
        <p:grpSp>
          <p:nvGrpSpPr>
            <p:cNvPr id="6" name="Groupe 32"/>
            <p:cNvGrpSpPr/>
            <p:nvPr/>
          </p:nvGrpSpPr>
          <p:grpSpPr>
            <a:xfrm>
              <a:off x="4981575" y="1000125"/>
              <a:ext cx="2381250" cy="4271963"/>
              <a:chOff x="4981575" y="1000125"/>
              <a:chExt cx="2381250" cy="4271963"/>
            </a:xfrm>
          </p:grpSpPr>
          <p:sp>
            <p:nvSpPr>
              <p:cNvPr id="28" name="Forme libre 27"/>
              <p:cNvSpPr/>
              <p:nvPr/>
            </p:nvSpPr>
            <p:spPr>
              <a:xfrm>
                <a:off x="5981700" y="1000125"/>
                <a:ext cx="1338263" cy="2333625"/>
              </a:xfrm>
              <a:custGeom>
                <a:avLst/>
                <a:gdLst>
                  <a:gd name="connsiteX0" fmla="*/ 909638 w 1338263"/>
                  <a:gd name="connsiteY0" fmla="*/ 28575 h 2333625"/>
                  <a:gd name="connsiteX1" fmla="*/ 838200 w 1338263"/>
                  <a:gd name="connsiteY1" fmla="*/ 0 h 2333625"/>
                  <a:gd name="connsiteX2" fmla="*/ 757238 w 1338263"/>
                  <a:gd name="connsiteY2" fmla="*/ 19050 h 2333625"/>
                  <a:gd name="connsiteX3" fmla="*/ 666750 w 1338263"/>
                  <a:gd name="connsiteY3" fmla="*/ 142875 h 2333625"/>
                  <a:gd name="connsiteX4" fmla="*/ 566738 w 1338263"/>
                  <a:gd name="connsiteY4" fmla="*/ 176213 h 2333625"/>
                  <a:gd name="connsiteX5" fmla="*/ 557213 w 1338263"/>
                  <a:gd name="connsiteY5" fmla="*/ 290513 h 2333625"/>
                  <a:gd name="connsiteX6" fmla="*/ 585788 w 1338263"/>
                  <a:gd name="connsiteY6" fmla="*/ 414338 h 2333625"/>
                  <a:gd name="connsiteX7" fmla="*/ 557213 w 1338263"/>
                  <a:gd name="connsiteY7" fmla="*/ 519113 h 2333625"/>
                  <a:gd name="connsiteX8" fmla="*/ 447675 w 1338263"/>
                  <a:gd name="connsiteY8" fmla="*/ 566738 h 2333625"/>
                  <a:gd name="connsiteX9" fmla="*/ 342900 w 1338263"/>
                  <a:gd name="connsiteY9" fmla="*/ 500063 h 2333625"/>
                  <a:gd name="connsiteX10" fmla="*/ 300038 w 1338263"/>
                  <a:gd name="connsiteY10" fmla="*/ 447675 h 2333625"/>
                  <a:gd name="connsiteX11" fmla="*/ 247650 w 1338263"/>
                  <a:gd name="connsiteY11" fmla="*/ 428625 h 2333625"/>
                  <a:gd name="connsiteX12" fmla="*/ 119063 w 1338263"/>
                  <a:gd name="connsiteY12" fmla="*/ 471488 h 2333625"/>
                  <a:gd name="connsiteX13" fmla="*/ 0 w 1338263"/>
                  <a:gd name="connsiteY13" fmla="*/ 509588 h 2333625"/>
                  <a:gd name="connsiteX14" fmla="*/ 4763 w 1338263"/>
                  <a:gd name="connsiteY14" fmla="*/ 619125 h 2333625"/>
                  <a:gd name="connsiteX15" fmla="*/ 66675 w 1338263"/>
                  <a:gd name="connsiteY15" fmla="*/ 695325 h 2333625"/>
                  <a:gd name="connsiteX16" fmla="*/ 104775 w 1338263"/>
                  <a:gd name="connsiteY16" fmla="*/ 738188 h 2333625"/>
                  <a:gd name="connsiteX17" fmla="*/ 104775 w 1338263"/>
                  <a:gd name="connsiteY17" fmla="*/ 852488 h 2333625"/>
                  <a:gd name="connsiteX18" fmla="*/ 128588 w 1338263"/>
                  <a:gd name="connsiteY18" fmla="*/ 895350 h 2333625"/>
                  <a:gd name="connsiteX19" fmla="*/ 166688 w 1338263"/>
                  <a:gd name="connsiteY19" fmla="*/ 933450 h 2333625"/>
                  <a:gd name="connsiteX20" fmla="*/ 195263 w 1338263"/>
                  <a:gd name="connsiteY20" fmla="*/ 971550 h 2333625"/>
                  <a:gd name="connsiteX21" fmla="*/ 233363 w 1338263"/>
                  <a:gd name="connsiteY21" fmla="*/ 1047750 h 2333625"/>
                  <a:gd name="connsiteX22" fmla="*/ 276225 w 1338263"/>
                  <a:gd name="connsiteY22" fmla="*/ 1138238 h 2333625"/>
                  <a:gd name="connsiteX23" fmla="*/ 290513 w 1338263"/>
                  <a:gd name="connsiteY23" fmla="*/ 1181100 h 2333625"/>
                  <a:gd name="connsiteX24" fmla="*/ 285750 w 1338263"/>
                  <a:gd name="connsiteY24" fmla="*/ 1271588 h 2333625"/>
                  <a:gd name="connsiteX25" fmla="*/ 223838 w 1338263"/>
                  <a:gd name="connsiteY25" fmla="*/ 1328738 h 2333625"/>
                  <a:gd name="connsiteX26" fmla="*/ 238125 w 1338263"/>
                  <a:gd name="connsiteY26" fmla="*/ 1414463 h 2333625"/>
                  <a:gd name="connsiteX27" fmla="*/ 304800 w 1338263"/>
                  <a:gd name="connsiteY27" fmla="*/ 1495425 h 2333625"/>
                  <a:gd name="connsiteX28" fmla="*/ 300038 w 1338263"/>
                  <a:gd name="connsiteY28" fmla="*/ 1585913 h 2333625"/>
                  <a:gd name="connsiteX29" fmla="*/ 304800 w 1338263"/>
                  <a:gd name="connsiteY29" fmla="*/ 1662113 h 2333625"/>
                  <a:gd name="connsiteX30" fmla="*/ 342900 w 1338263"/>
                  <a:gd name="connsiteY30" fmla="*/ 1724025 h 2333625"/>
                  <a:gd name="connsiteX31" fmla="*/ 390525 w 1338263"/>
                  <a:gd name="connsiteY31" fmla="*/ 1762125 h 2333625"/>
                  <a:gd name="connsiteX32" fmla="*/ 442913 w 1338263"/>
                  <a:gd name="connsiteY32" fmla="*/ 1809750 h 2333625"/>
                  <a:gd name="connsiteX33" fmla="*/ 471488 w 1338263"/>
                  <a:gd name="connsiteY33" fmla="*/ 1885950 h 2333625"/>
                  <a:gd name="connsiteX34" fmla="*/ 528638 w 1338263"/>
                  <a:gd name="connsiteY34" fmla="*/ 2019300 h 2333625"/>
                  <a:gd name="connsiteX35" fmla="*/ 542925 w 1338263"/>
                  <a:gd name="connsiteY35" fmla="*/ 2114550 h 2333625"/>
                  <a:gd name="connsiteX36" fmla="*/ 623888 w 1338263"/>
                  <a:gd name="connsiteY36" fmla="*/ 2138363 h 2333625"/>
                  <a:gd name="connsiteX37" fmla="*/ 762000 w 1338263"/>
                  <a:gd name="connsiteY37" fmla="*/ 2124075 h 2333625"/>
                  <a:gd name="connsiteX38" fmla="*/ 823913 w 1338263"/>
                  <a:gd name="connsiteY38" fmla="*/ 2138363 h 2333625"/>
                  <a:gd name="connsiteX39" fmla="*/ 857250 w 1338263"/>
                  <a:gd name="connsiteY39" fmla="*/ 2333625 h 2333625"/>
                  <a:gd name="connsiteX40" fmla="*/ 947738 w 1338263"/>
                  <a:gd name="connsiteY40" fmla="*/ 2071688 h 2333625"/>
                  <a:gd name="connsiteX41" fmla="*/ 1000125 w 1338263"/>
                  <a:gd name="connsiteY41" fmla="*/ 1900238 h 2333625"/>
                  <a:gd name="connsiteX42" fmla="*/ 1133475 w 1338263"/>
                  <a:gd name="connsiteY42" fmla="*/ 1790700 h 2333625"/>
                  <a:gd name="connsiteX43" fmla="*/ 1100138 w 1338263"/>
                  <a:gd name="connsiteY43" fmla="*/ 1576388 h 2333625"/>
                  <a:gd name="connsiteX44" fmla="*/ 1085850 w 1338263"/>
                  <a:gd name="connsiteY44" fmla="*/ 1366838 h 2333625"/>
                  <a:gd name="connsiteX45" fmla="*/ 1143000 w 1338263"/>
                  <a:gd name="connsiteY45" fmla="*/ 1262063 h 2333625"/>
                  <a:gd name="connsiteX46" fmla="*/ 1119188 w 1338263"/>
                  <a:gd name="connsiteY46" fmla="*/ 1171575 h 2333625"/>
                  <a:gd name="connsiteX47" fmla="*/ 1085850 w 1338263"/>
                  <a:gd name="connsiteY47" fmla="*/ 1095375 h 2333625"/>
                  <a:gd name="connsiteX48" fmla="*/ 1195388 w 1338263"/>
                  <a:gd name="connsiteY48" fmla="*/ 962025 h 2333625"/>
                  <a:gd name="connsiteX49" fmla="*/ 1247775 w 1338263"/>
                  <a:gd name="connsiteY49" fmla="*/ 847725 h 2333625"/>
                  <a:gd name="connsiteX50" fmla="*/ 1323975 w 1338263"/>
                  <a:gd name="connsiteY50" fmla="*/ 847725 h 2333625"/>
                  <a:gd name="connsiteX51" fmla="*/ 1338263 w 1338263"/>
                  <a:gd name="connsiteY51" fmla="*/ 719138 h 2333625"/>
                  <a:gd name="connsiteX52" fmla="*/ 1223963 w 1338263"/>
                  <a:gd name="connsiteY52" fmla="*/ 585788 h 2333625"/>
                  <a:gd name="connsiteX53" fmla="*/ 1133475 w 1338263"/>
                  <a:gd name="connsiteY53" fmla="*/ 300038 h 2333625"/>
                  <a:gd name="connsiteX54" fmla="*/ 981075 w 1338263"/>
                  <a:gd name="connsiteY54" fmla="*/ 61913 h 2333625"/>
                  <a:gd name="connsiteX55" fmla="*/ 909638 w 1338263"/>
                  <a:gd name="connsiteY55" fmla="*/ 28575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338263" h="2333625">
                    <a:moveTo>
                      <a:pt x="909638" y="28575"/>
                    </a:moveTo>
                    <a:lnTo>
                      <a:pt x="838200" y="0"/>
                    </a:lnTo>
                    <a:lnTo>
                      <a:pt x="757238" y="19050"/>
                    </a:lnTo>
                    <a:lnTo>
                      <a:pt x="666750" y="142875"/>
                    </a:lnTo>
                    <a:lnTo>
                      <a:pt x="566738" y="176213"/>
                    </a:lnTo>
                    <a:lnTo>
                      <a:pt x="557213" y="290513"/>
                    </a:lnTo>
                    <a:lnTo>
                      <a:pt x="585788" y="414338"/>
                    </a:lnTo>
                    <a:lnTo>
                      <a:pt x="557213" y="519113"/>
                    </a:lnTo>
                    <a:lnTo>
                      <a:pt x="447675" y="566738"/>
                    </a:lnTo>
                    <a:lnTo>
                      <a:pt x="342900" y="500063"/>
                    </a:lnTo>
                    <a:lnTo>
                      <a:pt x="300038" y="447675"/>
                    </a:lnTo>
                    <a:lnTo>
                      <a:pt x="247650" y="428625"/>
                    </a:lnTo>
                    <a:lnTo>
                      <a:pt x="119063" y="471488"/>
                    </a:lnTo>
                    <a:lnTo>
                      <a:pt x="0" y="509588"/>
                    </a:lnTo>
                    <a:lnTo>
                      <a:pt x="4763" y="619125"/>
                    </a:lnTo>
                    <a:lnTo>
                      <a:pt x="66675" y="695325"/>
                    </a:lnTo>
                    <a:lnTo>
                      <a:pt x="104775" y="738188"/>
                    </a:lnTo>
                    <a:lnTo>
                      <a:pt x="104775" y="852488"/>
                    </a:lnTo>
                    <a:lnTo>
                      <a:pt x="128588" y="895350"/>
                    </a:lnTo>
                    <a:lnTo>
                      <a:pt x="166688" y="933450"/>
                    </a:lnTo>
                    <a:lnTo>
                      <a:pt x="195263" y="971550"/>
                    </a:lnTo>
                    <a:lnTo>
                      <a:pt x="233363" y="1047750"/>
                    </a:lnTo>
                    <a:lnTo>
                      <a:pt x="276225" y="1138238"/>
                    </a:lnTo>
                    <a:lnTo>
                      <a:pt x="290513" y="1181100"/>
                    </a:lnTo>
                    <a:lnTo>
                      <a:pt x="285750" y="1271588"/>
                    </a:lnTo>
                    <a:lnTo>
                      <a:pt x="223838" y="1328738"/>
                    </a:lnTo>
                    <a:lnTo>
                      <a:pt x="238125" y="1414463"/>
                    </a:lnTo>
                    <a:lnTo>
                      <a:pt x="304800" y="1495425"/>
                    </a:lnTo>
                    <a:lnTo>
                      <a:pt x="300038" y="1585913"/>
                    </a:lnTo>
                    <a:lnTo>
                      <a:pt x="304800" y="1662113"/>
                    </a:lnTo>
                    <a:lnTo>
                      <a:pt x="342900" y="1724025"/>
                    </a:lnTo>
                    <a:lnTo>
                      <a:pt x="390525" y="1762125"/>
                    </a:lnTo>
                    <a:lnTo>
                      <a:pt x="442913" y="1809750"/>
                    </a:lnTo>
                    <a:lnTo>
                      <a:pt x="471488" y="1885950"/>
                    </a:lnTo>
                    <a:lnTo>
                      <a:pt x="528638" y="2019300"/>
                    </a:lnTo>
                    <a:lnTo>
                      <a:pt x="542925" y="2114550"/>
                    </a:lnTo>
                    <a:lnTo>
                      <a:pt x="623888" y="2138363"/>
                    </a:lnTo>
                    <a:lnTo>
                      <a:pt x="762000" y="2124075"/>
                    </a:lnTo>
                    <a:lnTo>
                      <a:pt x="823913" y="2138363"/>
                    </a:lnTo>
                    <a:lnTo>
                      <a:pt x="857250" y="2333625"/>
                    </a:lnTo>
                    <a:lnTo>
                      <a:pt x="947738" y="2071688"/>
                    </a:lnTo>
                    <a:lnTo>
                      <a:pt x="1000125" y="1900238"/>
                    </a:lnTo>
                    <a:lnTo>
                      <a:pt x="1133475" y="1790700"/>
                    </a:lnTo>
                    <a:lnTo>
                      <a:pt x="1100138" y="1576388"/>
                    </a:lnTo>
                    <a:lnTo>
                      <a:pt x="1085850" y="1366838"/>
                    </a:lnTo>
                    <a:lnTo>
                      <a:pt x="1143000" y="1262063"/>
                    </a:lnTo>
                    <a:lnTo>
                      <a:pt x="1119188" y="1171575"/>
                    </a:lnTo>
                    <a:lnTo>
                      <a:pt x="1085850" y="1095375"/>
                    </a:lnTo>
                    <a:lnTo>
                      <a:pt x="1195388" y="962025"/>
                    </a:lnTo>
                    <a:lnTo>
                      <a:pt x="1247775" y="847725"/>
                    </a:lnTo>
                    <a:lnTo>
                      <a:pt x="1323975" y="847725"/>
                    </a:lnTo>
                    <a:lnTo>
                      <a:pt x="1338263" y="719138"/>
                    </a:lnTo>
                    <a:lnTo>
                      <a:pt x="1223963" y="585788"/>
                    </a:lnTo>
                    <a:lnTo>
                      <a:pt x="1133475" y="300038"/>
                    </a:lnTo>
                    <a:lnTo>
                      <a:pt x="981075" y="61913"/>
                    </a:lnTo>
                    <a:lnTo>
                      <a:pt x="909638" y="2857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orme libre 28"/>
              <p:cNvSpPr/>
              <p:nvPr/>
            </p:nvSpPr>
            <p:spPr>
              <a:xfrm>
                <a:off x="4981575" y="1814513"/>
                <a:ext cx="847725" cy="1485900"/>
              </a:xfrm>
              <a:custGeom>
                <a:avLst/>
                <a:gdLst>
                  <a:gd name="connsiteX0" fmla="*/ 700088 w 847725"/>
                  <a:gd name="connsiteY0" fmla="*/ 61912 h 1485900"/>
                  <a:gd name="connsiteX1" fmla="*/ 771525 w 847725"/>
                  <a:gd name="connsiteY1" fmla="*/ 223837 h 1485900"/>
                  <a:gd name="connsiteX2" fmla="*/ 804863 w 847725"/>
                  <a:gd name="connsiteY2" fmla="*/ 309562 h 1485900"/>
                  <a:gd name="connsiteX3" fmla="*/ 833438 w 847725"/>
                  <a:gd name="connsiteY3" fmla="*/ 385762 h 1485900"/>
                  <a:gd name="connsiteX4" fmla="*/ 847725 w 847725"/>
                  <a:gd name="connsiteY4" fmla="*/ 514350 h 1485900"/>
                  <a:gd name="connsiteX5" fmla="*/ 795338 w 847725"/>
                  <a:gd name="connsiteY5" fmla="*/ 652462 h 1485900"/>
                  <a:gd name="connsiteX6" fmla="*/ 790575 w 847725"/>
                  <a:gd name="connsiteY6" fmla="*/ 695325 h 1485900"/>
                  <a:gd name="connsiteX7" fmla="*/ 762000 w 847725"/>
                  <a:gd name="connsiteY7" fmla="*/ 742950 h 1485900"/>
                  <a:gd name="connsiteX8" fmla="*/ 776288 w 847725"/>
                  <a:gd name="connsiteY8" fmla="*/ 842962 h 1485900"/>
                  <a:gd name="connsiteX9" fmla="*/ 762000 w 847725"/>
                  <a:gd name="connsiteY9" fmla="*/ 923925 h 1485900"/>
                  <a:gd name="connsiteX10" fmla="*/ 742950 w 847725"/>
                  <a:gd name="connsiteY10" fmla="*/ 990600 h 1485900"/>
                  <a:gd name="connsiteX11" fmla="*/ 709613 w 847725"/>
                  <a:gd name="connsiteY11" fmla="*/ 1062037 h 1485900"/>
                  <a:gd name="connsiteX12" fmla="*/ 657225 w 847725"/>
                  <a:gd name="connsiteY12" fmla="*/ 1066800 h 1485900"/>
                  <a:gd name="connsiteX13" fmla="*/ 623888 w 847725"/>
                  <a:gd name="connsiteY13" fmla="*/ 1176337 h 1485900"/>
                  <a:gd name="connsiteX14" fmla="*/ 638175 w 847725"/>
                  <a:gd name="connsiteY14" fmla="*/ 1252537 h 1485900"/>
                  <a:gd name="connsiteX15" fmla="*/ 614363 w 847725"/>
                  <a:gd name="connsiteY15" fmla="*/ 1323975 h 1485900"/>
                  <a:gd name="connsiteX16" fmla="*/ 571500 w 847725"/>
                  <a:gd name="connsiteY16" fmla="*/ 1395412 h 1485900"/>
                  <a:gd name="connsiteX17" fmla="*/ 533400 w 847725"/>
                  <a:gd name="connsiteY17" fmla="*/ 1485900 h 1485900"/>
                  <a:gd name="connsiteX18" fmla="*/ 433388 w 847725"/>
                  <a:gd name="connsiteY18" fmla="*/ 1433512 h 1485900"/>
                  <a:gd name="connsiteX19" fmla="*/ 404813 w 847725"/>
                  <a:gd name="connsiteY19" fmla="*/ 1404937 h 1485900"/>
                  <a:gd name="connsiteX20" fmla="*/ 295275 w 847725"/>
                  <a:gd name="connsiteY20" fmla="*/ 1257300 h 1485900"/>
                  <a:gd name="connsiteX21" fmla="*/ 233363 w 847725"/>
                  <a:gd name="connsiteY21" fmla="*/ 1200150 h 1485900"/>
                  <a:gd name="connsiteX22" fmla="*/ 204788 w 847725"/>
                  <a:gd name="connsiteY22" fmla="*/ 1100137 h 1485900"/>
                  <a:gd name="connsiteX23" fmla="*/ 28575 w 847725"/>
                  <a:gd name="connsiteY23" fmla="*/ 1019175 h 1485900"/>
                  <a:gd name="connsiteX24" fmla="*/ 0 w 847725"/>
                  <a:gd name="connsiteY24" fmla="*/ 947737 h 1485900"/>
                  <a:gd name="connsiteX25" fmla="*/ 9525 w 847725"/>
                  <a:gd name="connsiteY25" fmla="*/ 666750 h 1485900"/>
                  <a:gd name="connsiteX26" fmla="*/ 52388 w 847725"/>
                  <a:gd name="connsiteY26" fmla="*/ 585787 h 1485900"/>
                  <a:gd name="connsiteX27" fmla="*/ 190500 w 847725"/>
                  <a:gd name="connsiteY27" fmla="*/ 576262 h 1485900"/>
                  <a:gd name="connsiteX28" fmla="*/ 271463 w 847725"/>
                  <a:gd name="connsiteY28" fmla="*/ 414337 h 1485900"/>
                  <a:gd name="connsiteX29" fmla="*/ 271463 w 847725"/>
                  <a:gd name="connsiteY29" fmla="*/ 290512 h 1485900"/>
                  <a:gd name="connsiteX30" fmla="*/ 300038 w 847725"/>
                  <a:gd name="connsiteY30" fmla="*/ 166687 h 1485900"/>
                  <a:gd name="connsiteX31" fmla="*/ 390525 w 847725"/>
                  <a:gd name="connsiteY31" fmla="*/ 80962 h 1485900"/>
                  <a:gd name="connsiteX32" fmla="*/ 485775 w 847725"/>
                  <a:gd name="connsiteY32" fmla="*/ 42862 h 1485900"/>
                  <a:gd name="connsiteX33" fmla="*/ 552450 w 847725"/>
                  <a:gd name="connsiteY33" fmla="*/ 0 h 1485900"/>
                  <a:gd name="connsiteX34" fmla="*/ 700088 w 847725"/>
                  <a:gd name="connsiteY34" fmla="*/ 61912 h 1485900"/>
                  <a:gd name="connsiteX0" fmla="*/ 700088 w 847725"/>
                  <a:gd name="connsiteY0" fmla="*/ 61912 h 1485900"/>
                  <a:gd name="connsiteX1" fmla="*/ 771525 w 847725"/>
                  <a:gd name="connsiteY1" fmla="*/ 223837 h 1485900"/>
                  <a:gd name="connsiteX2" fmla="*/ 804863 w 847725"/>
                  <a:gd name="connsiteY2" fmla="*/ 309562 h 1485900"/>
                  <a:gd name="connsiteX3" fmla="*/ 833438 w 847725"/>
                  <a:gd name="connsiteY3" fmla="*/ 385762 h 1485900"/>
                  <a:gd name="connsiteX4" fmla="*/ 847725 w 847725"/>
                  <a:gd name="connsiteY4" fmla="*/ 514350 h 1485900"/>
                  <a:gd name="connsiteX5" fmla="*/ 795338 w 847725"/>
                  <a:gd name="connsiteY5" fmla="*/ 652462 h 1485900"/>
                  <a:gd name="connsiteX6" fmla="*/ 790575 w 847725"/>
                  <a:gd name="connsiteY6" fmla="*/ 695325 h 1485900"/>
                  <a:gd name="connsiteX7" fmla="*/ 762000 w 847725"/>
                  <a:gd name="connsiteY7" fmla="*/ 742950 h 1485900"/>
                  <a:gd name="connsiteX8" fmla="*/ 776288 w 847725"/>
                  <a:gd name="connsiteY8" fmla="*/ 842962 h 1485900"/>
                  <a:gd name="connsiteX9" fmla="*/ 762000 w 847725"/>
                  <a:gd name="connsiteY9" fmla="*/ 923925 h 1485900"/>
                  <a:gd name="connsiteX10" fmla="*/ 742950 w 847725"/>
                  <a:gd name="connsiteY10" fmla="*/ 990600 h 1485900"/>
                  <a:gd name="connsiteX11" fmla="*/ 709613 w 847725"/>
                  <a:gd name="connsiteY11" fmla="*/ 1062037 h 1485900"/>
                  <a:gd name="connsiteX12" fmla="*/ 657225 w 847725"/>
                  <a:gd name="connsiteY12" fmla="*/ 1066800 h 1485900"/>
                  <a:gd name="connsiteX13" fmla="*/ 623888 w 847725"/>
                  <a:gd name="connsiteY13" fmla="*/ 1176337 h 1485900"/>
                  <a:gd name="connsiteX14" fmla="*/ 638175 w 847725"/>
                  <a:gd name="connsiteY14" fmla="*/ 1252537 h 1485900"/>
                  <a:gd name="connsiteX15" fmla="*/ 614363 w 847725"/>
                  <a:gd name="connsiteY15" fmla="*/ 1323975 h 1485900"/>
                  <a:gd name="connsiteX16" fmla="*/ 571500 w 847725"/>
                  <a:gd name="connsiteY16" fmla="*/ 1395412 h 1485900"/>
                  <a:gd name="connsiteX17" fmla="*/ 533400 w 847725"/>
                  <a:gd name="connsiteY17" fmla="*/ 1485900 h 1485900"/>
                  <a:gd name="connsiteX18" fmla="*/ 433388 w 847725"/>
                  <a:gd name="connsiteY18" fmla="*/ 1433512 h 1485900"/>
                  <a:gd name="connsiteX19" fmla="*/ 404813 w 847725"/>
                  <a:gd name="connsiteY19" fmla="*/ 1404937 h 1485900"/>
                  <a:gd name="connsiteX20" fmla="*/ 295275 w 847725"/>
                  <a:gd name="connsiteY20" fmla="*/ 1257300 h 1485900"/>
                  <a:gd name="connsiteX21" fmla="*/ 233363 w 847725"/>
                  <a:gd name="connsiteY21" fmla="*/ 1200150 h 1485900"/>
                  <a:gd name="connsiteX22" fmla="*/ 204788 w 847725"/>
                  <a:gd name="connsiteY22" fmla="*/ 1100137 h 1485900"/>
                  <a:gd name="connsiteX23" fmla="*/ 28575 w 847725"/>
                  <a:gd name="connsiteY23" fmla="*/ 1019175 h 1485900"/>
                  <a:gd name="connsiteX24" fmla="*/ 0 w 847725"/>
                  <a:gd name="connsiteY24" fmla="*/ 947737 h 1485900"/>
                  <a:gd name="connsiteX25" fmla="*/ 9525 w 847725"/>
                  <a:gd name="connsiteY25" fmla="*/ 666750 h 1485900"/>
                  <a:gd name="connsiteX26" fmla="*/ 52388 w 847725"/>
                  <a:gd name="connsiteY26" fmla="*/ 585787 h 1485900"/>
                  <a:gd name="connsiteX27" fmla="*/ 190500 w 847725"/>
                  <a:gd name="connsiteY27" fmla="*/ 576262 h 1485900"/>
                  <a:gd name="connsiteX28" fmla="*/ 271463 w 847725"/>
                  <a:gd name="connsiteY28" fmla="*/ 414337 h 1485900"/>
                  <a:gd name="connsiteX29" fmla="*/ 271463 w 847725"/>
                  <a:gd name="connsiteY29" fmla="*/ 290512 h 1485900"/>
                  <a:gd name="connsiteX30" fmla="*/ 300038 w 847725"/>
                  <a:gd name="connsiteY30" fmla="*/ 166687 h 1485900"/>
                  <a:gd name="connsiteX31" fmla="*/ 310505 w 847725"/>
                  <a:gd name="connsiteY31" fmla="*/ 102319 h 1485900"/>
                  <a:gd name="connsiteX32" fmla="*/ 485775 w 847725"/>
                  <a:gd name="connsiteY32" fmla="*/ 42862 h 1485900"/>
                  <a:gd name="connsiteX33" fmla="*/ 552450 w 847725"/>
                  <a:gd name="connsiteY33" fmla="*/ 0 h 1485900"/>
                  <a:gd name="connsiteX34" fmla="*/ 700088 w 847725"/>
                  <a:gd name="connsiteY34" fmla="*/ 61912 h 1485900"/>
                  <a:gd name="connsiteX0" fmla="*/ 700088 w 847725"/>
                  <a:gd name="connsiteY0" fmla="*/ 61912 h 1485900"/>
                  <a:gd name="connsiteX1" fmla="*/ 771525 w 847725"/>
                  <a:gd name="connsiteY1" fmla="*/ 223837 h 1485900"/>
                  <a:gd name="connsiteX2" fmla="*/ 804863 w 847725"/>
                  <a:gd name="connsiteY2" fmla="*/ 309562 h 1485900"/>
                  <a:gd name="connsiteX3" fmla="*/ 833438 w 847725"/>
                  <a:gd name="connsiteY3" fmla="*/ 385762 h 1485900"/>
                  <a:gd name="connsiteX4" fmla="*/ 847725 w 847725"/>
                  <a:gd name="connsiteY4" fmla="*/ 514350 h 1485900"/>
                  <a:gd name="connsiteX5" fmla="*/ 795338 w 847725"/>
                  <a:gd name="connsiteY5" fmla="*/ 652462 h 1485900"/>
                  <a:gd name="connsiteX6" fmla="*/ 790575 w 847725"/>
                  <a:gd name="connsiteY6" fmla="*/ 695325 h 1485900"/>
                  <a:gd name="connsiteX7" fmla="*/ 762000 w 847725"/>
                  <a:gd name="connsiteY7" fmla="*/ 742950 h 1485900"/>
                  <a:gd name="connsiteX8" fmla="*/ 776288 w 847725"/>
                  <a:gd name="connsiteY8" fmla="*/ 842962 h 1485900"/>
                  <a:gd name="connsiteX9" fmla="*/ 762000 w 847725"/>
                  <a:gd name="connsiteY9" fmla="*/ 923925 h 1485900"/>
                  <a:gd name="connsiteX10" fmla="*/ 742950 w 847725"/>
                  <a:gd name="connsiteY10" fmla="*/ 990600 h 1485900"/>
                  <a:gd name="connsiteX11" fmla="*/ 709613 w 847725"/>
                  <a:gd name="connsiteY11" fmla="*/ 1062037 h 1485900"/>
                  <a:gd name="connsiteX12" fmla="*/ 657225 w 847725"/>
                  <a:gd name="connsiteY12" fmla="*/ 1066800 h 1485900"/>
                  <a:gd name="connsiteX13" fmla="*/ 623888 w 847725"/>
                  <a:gd name="connsiteY13" fmla="*/ 1176337 h 1485900"/>
                  <a:gd name="connsiteX14" fmla="*/ 638175 w 847725"/>
                  <a:gd name="connsiteY14" fmla="*/ 1252537 h 1485900"/>
                  <a:gd name="connsiteX15" fmla="*/ 614363 w 847725"/>
                  <a:gd name="connsiteY15" fmla="*/ 1323975 h 1485900"/>
                  <a:gd name="connsiteX16" fmla="*/ 571500 w 847725"/>
                  <a:gd name="connsiteY16" fmla="*/ 1395412 h 1485900"/>
                  <a:gd name="connsiteX17" fmla="*/ 533400 w 847725"/>
                  <a:gd name="connsiteY17" fmla="*/ 1485900 h 1485900"/>
                  <a:gd name="connsiteX18" fmla="*/ 433388 w 847725"/>
                  <a:gd name="connsiteY18" fmla="*/ 1433512 h 1485900"/>
                  <a:gd name="connsiteX19" fmla="*/ 404813 w 847725"/>
                  <a:gd name="connsiteY19" fmla="*/ 1404937 h 1485900"/>
                  <a:gd name="connsiteX20" fmla="*/ 295275 w 847725"/>
                  <a:gd name="connsiteY20" fmla="*/ 1257300 h 1485900"/>
                  <a:gd name="connsiteX21" fmla="*/ 233363 w 847725"/>
                  <a:gd name="connsiteY21" fmla="*/ 1200150 h 1485900"/>
                  <a:gd name="connsiteX22" fmla="*/ 204788 w 847725"/>
                  <a:gd name="connsiteY22" fmla="*/ 1100137 h 1485900"/>
                  <a:gd name="connsiteX23" fmla="*/ 28575 w 847725"/>
                  <a:gd name="connsiteY23" fmla="*/ 1019175 h 1485900"/>
                  <a:gd name="connsiteX24" fmla="*/ 0 w 847725"/>
                  <a:gd name="connsiteY24" fmla="*/ 947737 h 1485900"/>
                  <a:gd name="connsiteX25" fmla="*/ 9525 w 847725"/>
                  <a:gd name="connsiteY25" fmla="*/ 666750 h 1485900"/>
                  <a:gd name="connsiteX26" fmla="*/ 52388 w 847725"/>
                  <a:gd name="connsiteY26" fmla="*/ 585787 h 1485900"/>
                  <a:gd name="connsiteX27" fmla="*/ 190500 w 847725"/>
                  <a:gd name="connsiteY27" fmla="*/ 576262 h 1485900"/>
                  <a:gd name="connsiteX28" fmla="*/ 271463 w 847725"/>
                  <a:gd name="connsiteY28" fmla="*/ 414337 h 1485900"/>
                  <a:gd name="connsiteX29" fmla="*/ 238497 w 847725"/>
                  <a:gd name="connsiteY29" fmla="*/ 318343 h 1485900"/>
                  <a:gd name="connsiteX30" fmla="*/ 300038 w 847725"/>
                  <a:gd name="connsiteY30" fmla="*/ 166687 h 1485900"/>
                  <a:gd name="connsiteX31" fmla="*/ 310505 w 847725"/>
                  <a:gd name="connsiteY31" fmla="*/ 102319 h 1485900"/>
                  <a:gd name="connsiteX32" fmla="*/ 485775 w 847725"/>
                  <a:gd name="connsiteY32" fmla="*/ 42862 h 1485900"/>
                  <a:gd name="connsiteX33" fmla="*/ 552450 w 847725"/>
                  <a:gd name="connsiteY33" fmla="*/ 0 h 1485900"/>
                  <a:gd name="connsiteX34" fmla="*/ 700088 w 847725"/>
                  <a:gd name="connsiteY34" fmla="*/ 61912 h 1485900"/>
                  <a:gd name="connsiteX0" fmla="*/ 700088 w 847725"/>
                  <a:gd name="connsiteY0" fmla="*/ 61912 h 1485900"/>
                  <a:gd name="connsiteX1" fmla="*/ 771525 w 847725"/>
                  <a:gd name="connsiteY1" fmla="*/ 223837 h 1485900"/>
                  <a:gd name="connsiteX2" fmla="*/ 804863 w 847725"/>
                  <a:gd name="connsiteY2" fmla="*/ 309562 h 1485900"/>
                  <a:gd name="connsiteX3" fmla="*/ 833438 w 847725"/>
                  <a:gd name="connsiteY3" fmla="*/ 385762 h 1485900"/>
                  <a:gd name="connsiteX4" fmla="*/ 847725 w 847725"/>
                  <a:gd name="connsiteY4" fmla="*/ 514350 h 1485900"/>
                  <a:gd name="connsiteX5" fmla="*/ 795338 w 847725"/>
                  <a:gd name="connsiteY5" fmla="*/ 652462 h 1485900"/>
                  <a:gd name="connsiteX6" fmla="*/ 790575 w 847725"/>
                  <a:gd name="connsiteY6" fmla="*/ 695325 h 1485900"/>
                  <a:gd name="connsiteX7" fmla="*/ 762000 w 847725"/>
                  <a:gd name="connsiteY7" fmla="*/ 742950 h 1485900"/>
                  <a:gd name="connsiteX8" fmla="*/ 776288 w 847725"/>
                  <a:gd name="connsiteY8" fmla="*/ 842962 h 1485900"/>
                  <a:gd name="connsiteX9" fmla="*/ 762000 w 847725"/>
                  <a:gd name="connsiteY9" fmla="*/ 923925 h 1485900"/>
                  <a:gd name="connsiteX10" fmla="*/ 742950 w 847725"/>
                  <a:gd name="connsiteY10" fmla="*/ 990600 h 1485900"/>
                  <a:gd name="connsiteX11" fmla="*/ 709613 w 847725"/>
                  <a:gd name="connsiteY11" fmla="*/ 1062037 h 1485900"/>
                  <a:gd name="connsiteX12" fmla="*/ 657225 w 847725"/>
                  <a:gd name="connsiteY12" fmla="*/ 1066800 h 1485900"/>
                  <a:gd name="connsiteX13" fmla="*/ 623888 w 847725"/>
                  <a:gd name="connsiteY13" fmla="*/ 1176337 h 1485900"/>
                  <a:gd name="connsiteX14" fmla="*/ 638175 w 847725"/>
                  <a:gd name="connsiteY14" fmla="*/ 1252537 h 1485900"/>
                  <a:gd name="connsiteX15" fmla="*/ 614363 w 847725"/>
                  <a:gd name="connsiteY15" fmla="*/ 1323975 h 1485900"/>
                  <a:gd name="connsiteX16" fmla="*/ 571500 w 847725"/>
                  <a:gd name="connsiteY16" fmla="*/ 1395412 h 1485900"/>
                  <a:gd name="connsiteX17" fmla="*/ 533400 w 847725"/>
                  <a:gd name="connsiteY17" fmla="*/ 1485900 h 1485900"/>
                  <a:gd name="connsiteX18" fmla="*/ 433388 w 847725"/>
                  <a:gd name="connsiteY18" fmla="*/ 1433512 h 1485900"/>
                  <a:gd name="connsiteX19" fmla="*/ 404813 w 847725"/>
                  <a:gd name="connsiteY19" fmla="*/ 1404937 h 1485900"/>
                  <a:gd name="connsiteX20" fmla="*/ 295275 w 847725"/>
                  <a:gd name="connsiteY20" fmla="*/ 1257300 h 1485900"/>
                  <a:gd name="connsiteX21" fmla="*/ 233363 w 847725"/>
                  <a:gd name="connsiteY21" fmla="*/ 1200150 h 1485900"/>
                  <a:gd name="connsiteX22" fmla="*/ 204788 w 847725"/>
                  <a:gd name="connsiteY22" fmla="*/ 1100137 h 1485900"/>
                  <a:gd name="connsiteX23" fmla="*/ 28575 w 847725"/>
                  <a:gd name="connsiteY23" fmla="*/ 1019175 h 1485900"/>
                  <a:gd name="connsiteX24" fmla="*/ 0 w 847725"/>
                  <a:gd name="connsiteY24" fmla="*/ 947737 h 1485900"/>
                  <a:gd name="connsiteX25" fmla="*/ 9525 w 847725"/>
                  <a:gd name="connsiteY25" fmla="*/ 666750 h 1485900"/>
                  <a:gd name="connsiteX26" fmla="*/ 52388 w 847725"/>
                  <a:gd name="connsiteY26" fmla="*/ 585787 h 1485900"/>
                  <a:gd name="connsiteX27" fmla="*/ 190500 w 847725"/>
                  <a:gd name="connsiteY27" fmla="*/ 576262 h 1485900"/>
                  <a:gd name="connsiteX28" fmla="*/ 238497 w 847725"/>
                  <a:gd name="connsiteY28" fmla="*/ 462359 h 1485900"/>
                  <a:gd name="connsiteX29" fmla="*/ 238497 w 847725"/>
                  <a:gd name="connsiteY29" fmla="*/ 318343 h 1485900"/>
                  <a:gd name="connsiteX30" fmla="*/ 300038 w 847725"/>
                  <a:gd name="connsiteY30" fmla="*/ 166687 h 1485900"/>
                  <a:gd name="connsiteX31" fmla="*/ 310505 w 847725"/>
                  <a:gd name="connsiteY31" fmla="*/ 102319 h 1485900"/>
                  <a:gd name="connsiteX32" fmla="*/ 485775 w 847725"/>
                  <a:gd name="connsiteY32" fmla="*/ 42862 h 1485900"/>
                  <a:gd name="connsiteX33" fmla="*/ 552450 w 847725"/>
                  <a:gd name="connsiteY33" fmla="*/ 0 h 1485900"/>
                  <a:gd name="connsiteX34" fmla="*/ 700088 w 847725"/>
                  <a:gd name="connsiteY34" fmla="*/ 61912 h 148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47725" h="1485900">
                    <a:moveTo>
                      <a:pt x="700088" y="61912"/>
                    </a:moveTo>
                    <a:lnTo>
                      <a:pt x="771525" y="223837"/>
                    </a:lnTo>
                    <a:lnTo>
                      <a:pt x="804863" y="309562"/>
                    </a:lnTo>
                    <a:lnTo>
                      <a:pt x="833438" y="385762"/>
                    </a:lnTo>
                    <a:lnTo>
                      <a:pt x="847725" y="514350"/>
                    </a:lnTo>
                    <a:lnTo>
                      <a:pt x="795338" y="652462"/>
                    </a:lnTo>
                    <a:lnTo>
                      <a:pt x="790575" y="695325"/>
                    </a:lnTo>
                    <a:lnTo>
                      <a:pt x="762000" y="742950"/>
                    </a:lnTo>
                    <a:lnTo>
                      <a:pt x="776288" y="842962"/>
                    </a:lnTo>
                    <a:lnTo>
                      <a:pt x="762000" y="923925"/>
                    </a:lnTo>
                    <a:lnTo>
                      <a:pt x="742950" y="990600"/>
                    </a:lnTo>
                    <a:lnTo>
                      <a:pt x="709613" y="1062037"/>
                    </a:lnTo>
                    <a:lnTo>
                      <a:pt x="657225" y="1066800"/>
                    </a:lnTo>
                    <a:lnTo>
                      <a:pt x="623888" y="1176337"/>
                    </a:lnTo>
                    <a:lnTo>
                      <a:pt x="638175" y="1252537"/>
                    </a:lnTo>
                    <a:lnTo>
                      <a:pt x="614363" y="1323975"/>
                    </a:lnTo>
                    <a:lnTo>
                      <a:pt x="571500" y="1395412"/>
                    </a:lnTo>
                    <a:lnTo>
                      <a:pt x="533400" y="1485900"/>
                    </a:lnTo>
                    <a:lnTo>
                      <a:pt x="433388" y="1433512"/>
                    </a:lnTo>
                    <a:lnTo>
                      <a:pt x="404813" y="1404937"/>
                    </a:lnTo>
                    <a:lnTo>
                      <a:pt x="295275" y="1257300"/>
                    </a:lnTo>
                    <a:lnTo>
                      <a:pt x="233363" y="1200150"/>
                    </a:lnTo>
                    <a:lnTo>
                      <a:pt x="204788" y="1100137"/>
                    </a:lnTo>
                    <a:lnTo>
                      <a:pt x="28575" y="1019175"/>
                    </a:lnTo>
                    <a:lnTo>
                      <a:pt x="0" y="947737"/>
                    </a:lnTo>
                    <a:lnTo>
                      <a:pt x="9525" y="666750"/>
                    </a:lnTo>
                    <a:lnTo>
                      <a:pt x="52388" y="585787"/>
                    </a:lnTo>
                    <a:lnTo>
                      <a:pt x="190500" y="576262"/>
                    </a:lnTo>
                    <a:lnTo>
                      <a:pt x="238497" y="462359"/>
                    </a:lnTo>
                    <a:lnTo>
                      <a:pt x="238497" y="318343"/>
                    </a:lnTo>
                    <a:lnTo>
                      <a:pt x="300038" y="166687"/>
                    </a:lnTo>
                    <a:lnTo>
                      <a:pt x="310505" y="102319"/>
                    </a:lnTo>
                    <a:lnTo>
                      <a:pt x="485775" y="42862"/>
                    </a:lnTo>
                    <a:lnTo>
                      <a:pt x="552450" y="0"/>
                    </a:lnTo>
                    <a:lnTo>
                      <a:pt x="700088" y="61912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  <a:alpha val="4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orme libre 29"/>
              <p:cNvSpPr/>
              <p:nvPr/>
            </p:nvSpPr>
            <p:spPr>
              <a:xfrm>
                <a:off x="6391275" y="4419600"/>
                <a:ext cx="971550" cy="852488"/>
              </a:xfrm>
              <a:custGeom>
                <a:avLst/>
                <a:gdLst>
                  <a:gd name="connsiteX0" fmla="*/ 947738 w 971550"/>
                  <a:gd name="connsiteY0" fmla="*/ 747713 h 852488"/>
                  <a:gd name="connsiteX1" fmla="*/ 971550 w 971550"/>
                  <a:gd name="connsiteY1" fmla="*/ 581025 h 852488"/>
                  <a:gd name="connsiteX2" fmla="*/ 962025 w 971550"/>
                  <a:gd name="connsiteY2" fmla="*/ 366713 h 852488"/>
                  <a:gd name="connsiteX3" fmla="*/ 947738 w 971550"/>
                  <a:gd name="connsiteY3" fmla="*/ 71438 h 852488"/>
                  <a:gd name="connsiteX4" fmla="*/ 890588 w 971550"/>
                  <a:gd name="connsiteY4" fmla="*/ 0 h 852488"/>
                  <a:gd name="connsiteX5" fmla="*/ 785813 w 971550"/>
                  <a:gd name="connsiteY5" fmla="*/ 0 h 852488"/>
                  <a:gd name="connsiteX6" fmla="*/ 671513 w 971550"/>
                  <a:gd name="connsiteY6" fmla="*/ 47625 h 852488"/>
                  <a:gd name="connsiteX7" fmla="*/ 576263 w 971550"/>
                  <a:gd name="connsiteY7" fmla="*/ 23813 h 852488"/>
                  <a:gd name="connsiteX8" fmla="*/ 495300 w 971550"/>
                  <a:gd name="connsiteY8" fmla="*/ 23813 h 852488"/>
                  <a:gd name="connsiteX9" fmla="*/ 361950 w 971550"/>
                  <a:gd name="connsiteY9" fmla="*/ 85725 h 852488"/>
                  <a:gd name="connsiteX10" fmla="*/ 261938 w 971550"/>
                  <a:gd name="connsiteY10" fmla="*/ 100013 h 852488"/>
                  <a:gd name="connsiteX11" fmla="*/ 161925 w 971550"/>
                  <a:gd name="connsiteY11" fmla="*/ 85725 h 852488"/>
                  <a:gd name="connsiteX12" fmla="*/ 114300 w 971550"/>
                  <a:gd name="connsiteY12" fmla="*/ 76200 h 852488"/>
                  <a:gd name="connsiteX13" fmla="*/ 19050 w 971550"/>
                  <a:gd name="connsiteY13" fmla="*/ 95250 h 852488"/>
                  <a:gd name="connsiteX14" fmla="*/ 19050 w 971550"/>
                  <a:gd name="connsiteY14" fmla="*/ 161925 h 852488"/>
                  <a:gd name="connsiteX15" fmla="*/ 76200 w 971550"/>
                  <a:gd name="connsiteY15" fmla="*/ 223838 h 852488"/>
                  <a:gd name="connsiteX16" fmla="*/ 14288 w 971550"/>
                  <a:gd name="connsiteY16" fmla="*/ 233363 h 852488"/>
                  <a:gd name="connsiteX17" fmla="*/ 28575 w 971550"/>
                  <a:gd name="connsiteY17" fmla="*/ 300038 h 852488"/>
                  <a:gd name="connsiteX18" fmla="*/ 0 w 971550"/>
                  <a:gd name="connsiteY18" fmla="*/ 342900 h 852488"/>
                  <a:gd name="connsiteX19" fmla="*/ 38100 w 971550"/>
                  <a:gd name="connsiteY19" fmla="*/ 400050 h 852488"/>
                  <a:gd name="connsiteX20" fmla="*/ 42863 w 971550"/>
                  <a:gd name="connsiteY20" fmla="*/ 428625 h 852488"/>
                  <a:gd name="connsiteX21" fmla="*/ 109538 w 971550"/>
                  <a:gd name="connsiteY21" fmla="*/ 442913 h 852488"/>
                  <a:gd name="connsiteX22" fmla="*/ 147638 w 971550"/>
                  <a:gd name="connsiteY22" fmla="*/ 495300 h 852488"/>
                  <a:gd name="connsiteX23" fmla="*/ 185738 w 971550"/>
                  <a:gd name="connsiteY23" fmla="*/ 528638 h 852488"/>
                  <a:gd name="connsiteX24" fmla="*/ 190500 w 971550"/>
                  <a:gd name="connsiteY24" fmla="*/ 566738 h 852488"/>
                  <a:gd name="connsiteX25" fmla="*/ 123825 w 971550"/>
                  <a:gd name="connsiteY25" fmla="*/ 642938 h 852488"/>
                  <a:gd name="connsiteX26" fmla="*/ 90488 w 971550"/>
                  <a:gd name="connsiteY26" fmla="*/ 690563 h 852488"/>
                  <a:gd name="connsiteX27" fmla="*/ 133350 w 971550"/>
                  <a:gd name="connsiteY27" fmla="*/ 719138 h 852488"/>
                  <a:gd name="connsiteX28" fmla="*/ 209550 w 971550"/>
                  <a:gd name="connsiteY28" fmla="*/ 728663 h 852488"/>
                  <a:gd name="connsiteX29" fmla="*/ 276225 w 971550"/>
                  <a:gd name="connsiteY29" fmla="*/ 804863 h 852488"/>
                  <a:gd name="connsiteX30" fmla="*/ 319088 w 971550"/>
                  <a:gd name="connsiteY30" fmla="*/ 852488 h 852488"/>
                  <a:gd name="connsiteX31" fmla="*/ 400050 w 971550"/>
                  <a:gd name="connsiteY31" fmla="*/ 785813 h 852488"/>
                  <a:gd name="connsiteX32" fmla="*/ 576263 w 971550"/>
                  <a:gd name="connsiteY32" fmla="*/ 781050 h 852488"/>
                  <a:gd name="connsiteX33" fmla="*/ 638175 w 971550"/>
                  <a:gd name="connsiteY33" fmla="*/ 766763 h 852488"/>
                  <a:gd name="connsiteX34" fmla="*/ 733425 w 971550"/>
                  <a:gd name="connsiteY34" fmla="*/ 785813 h 852488"/>
                  <a:gd name="connsiteX35" fmla="*/ 871538 w 971550"/>
                  <a:gd name="connsiteY35" fmla="*/ 762000 h 852488"/>
                  <a:gd name="connsiteX36" fmla="*/ 947738 w 971550"/>
                  <a:gd name="connsiteY36" fmla="*/ 747713 h 85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71550" h="852488">
                    <a:moveTo>
                      <a:pt x="947738" y="747713"/>
                    </a:moveTo>
                    <a:lnTo>
                      <a:pt x="971550" y="581025"/>
                    </a:lnTo>
                    <a:lnTo>
                      <a:pt x="962025" y="366713"/>
                    </a:lnTo>
                    <a:lnTo>
                      <a:pt x="947738" y="71438"/>
                    </a:lnTo>
                    <a:lnTo>
                      <a:pt x="890588" y="0"/>
                    </a:lnTo>
                    <a:lnTo>
                      <a:pt x="785813" y="0"/>
                    </a:lnTo>
                    <a:lnTo>
                      <a:pt x="671513" y="47625"/>
                    </a:lnTo>
                    <a:lnTo>
                      <a:pt x="576263" y="23813"/>
                    </a:lnTo>
                    <a:lnTo>
                      <a:pt x="495300" y="23813"/>
                    </a:lnTo>
                    <a:lnTo>
                      <a:pt x="361950" y="85725"/>
                    </a:lnTo>
                    <a:lnTo>
                      <a:pt x="261938" y="100013"/>
                    </a:lnTo>
                    <a:lnTo>
                      <a:pt x="161925" y="85725"/>
                    </a:lnTo>
                    <a:lnTo>
                      <a:pt x="114300" y="76200"/>
                    </a:lnTo>
                    <a:lnTo>
                      <a:pt x="19050" y="95250"/>
                    </a:lnTo>
                    <a:lnTo>
                      <a:pt x="19050" y="161925"/>
                    </a:lnTo>
                    <a:lnTo>
                      <a:pt x="76200" y="223838"/>
                    </a:lnTo>
                    <a:lnTo>
                      <a:pt x="14288" y="233363"/>
                    </a:lnTo>
                    <a:lnTo>
                      <a:pt x="28575" y="300038"/>
                    </a:lnTo>
                    <a:lnTo>
                      <a:pt x="0" y="342900"/>
                    </a:lnTo>
                    <a:lnTo>
                      <a:pt x="38100" y="400050"/>
                    </a:lnTo>
                    <a:lnTo>
                      <a:pt x="42863" y="428625"/>
                    </a:lnTo>
                    <a:lnTo>
                      <a:pt x="109538" y="442913"/>
                    </a:lnTo>
                    <a:lnTo>
                      <a:pt x="147638" y="495300"/>
                    </a:lnTo>
                    <a:lnTo>
                      <a:pt x="185738" y="528638"/>
                    </a:lnTo>
                    <a:lnTo>
                      <a:pt x="190500" y="566738"/>
                    </a:lnTo>
                    <a:lnTo>
                      <a:pt x="123825" y="642938"/>
                    </a:lnTo>
                    <a:lnTo>
                      <a:pt x="90488" y="690563"/>
                    </a:lnTo>
                    <a:lnTo>
                      <a:pt x="133350" y="719138"/>
                    </a:lnTo>
                    <a:lnTo>
                      <a:pt x="209550" y="728663"/>
                    </a:lnTo>
                    <a:lnTo>
                      <a:pt x="276225" y="804863"/>
                    </a:lnTo>
                    <a:lnTo>
                      <a:pt x="319088" y="852488"/>
                    </a:lnTo>
                    <a:lnTo>
                      <a:pt x="400050" y="785813"/>
                    </a:lnTo>
                    <a:lnTo>
                      <a:pt x="576263" y="781050"/>
                    </a:lnTo>
                    <a:lnTo>
                      <a:pt x="638175" y="766763"/>
                    </a:lnTo>
                    <a:lnTo>
                      <a:pt x="733425" y="785813"/>
                    </a:lnTo>
                    <a:lnTo>
                      <a:pt x="871538" y="762000"/>
                    </a:lnTo>
                    <a:lnTo>
                      <a:pt x="947738" y="74771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6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orme libre 30"/>
              <p:cNvSpPr/>
              <p:nvPr/>
            </p:nvSpPr>
            <p:spPr>
              <a:xfrm>
                <a:off x="5305425" y="3090863"/>
                <a:ext cx="1566863" cy="914201"/>
              </a:xfrm>
              <a:custGeom>
                <a:avLst/>
                <a:gdLst>
                  <a:gd name="connsiteX0" fmla="*/ 1547813 w 1566863"/>
                  <a:gd name="connsiteY0" fmla="*/ 461962 h 895350"/>
                  <a:gd name="connsiteX1" fmla="*/ 1419225 w 1566863"/>
                  <a:gd name="connsiteY1" fmla="*/ 438150 h 895350"/>
                  <a:gd name="connsiteX2" fmla="*/ 1238250 w 1566863"/>
                  <a:gd name="connsiteY2" fmla="*/ 433387 h 895350"/>
                  <a:gd name="connsiteX3" fmla="*/ 1071563 w 1566863"/>
                  <a:gd name="connsiteY3" fmla="*/ 395287 h 895350"/>
                  <a:gd name="connsiteX4" fmla="*/ 881063 w 1566863"/>
                  <a:gd name="connsiteY4" fmla="*/ 300037 h 895350"/>
                  <a:gd name="connsiteX5" fmla="*/ 714375 w 1566863"/>
                  <a:gd name="connsiteY5" fmla="*/ 252412 h 895350"/>
                  <a:gd name="connsiteX6" fmla="*/ 633413 w 1566863"/>
                  <a:gd name="connsiteY6" fmla="*/ 190500 h 895350"/>
                  <a:gd name="connsiteX7" fmla="*/ 514350 w 1566863"/>
                  <a:gd name="connsiteY7" fmla="*/ 119062 h 895350"/>
                  <a:gd name="connsiteX8" fmla="*/ 409575 w 1566863"/>
                  <a:gd name="connsiteY8" fmla="*/ 0 h 895350"/>
                  <a:gd name="connsiteX9" fmla="*/ 333375 w 1566863"/>
                  <a:gd name="connsiteY9" fmla="*/ 0 h 895350"/>
                  <a:gd name="connsiteX10" fmla="*/ 242888 w 1566863"/>
                  <a:gd name="connsiteY10" fmla="*/ 157162 h 895350"/>
                  <a:gd name="connsiteX11" fmla="*/ 204788 w 1566863"/>
                  <a:gd name="connsiteY11" fmla="*/ 214312 h 895350"/>
                  <a:gd name="connsiteX12" fmla="*/ 104775 w 1566863"/>
                  <a:gd name="connsiteY12" fmla="*/ 161925 h 895350"/>
                  <a:gd name="connsiteX13" fmla="*/ 0 w 1566863"/>
                  <a:gd name="connsiteY13" fmla="*/ 209550 h 895350"/>
                  <a:gd name="connsiteX14" fmla="*/ 114300 w 1566863"/>
                  <a:gd name="connsiteY14" fmla="*/ 357187 h 895350"/>
                  <a:gd name="connsiteX15" fmla="*/ 190500 w 1566863"/>
                  <a:gd name="connsiteY15" fmla="*/ 457200 h 895350"/>
                  <a:gd name="connsiteX16" fmla="*/ 285750 w 1566863"/>
                  <a:gd name="connsiteY16" fmla="*/ 533400 h 895350"/>
                  <a:gd name="connsiteX17" fmla="*/ 409575 w 1566863"/>
                  <a:gd name="connsiteY17" fmla="*/ 566737 h 895350"/>
                  <a:gd name="connsiteX18" fmla="*/ 290513 w 1566863"/>
                  <a:gd name="connsiteY18" fmla="*/ 542925 h 895350"/>
                  <a:gd name="connsiteX19" fmla="*/ 276225 w 1566863"/>
                  <a:gd name="connsiteY19" fmla="*/ 604837 h 895350"/>
                  <a:gd name="connsiteX20" fmla="*/ 395288 w 1566863"/>
                  <a:gd name="connsiteY20" fmla="*/ 757237 h 895350"/>
                  <a:gd name="connsiteX21" fmla="*/ 495300 w 1566863"/>
                  <a:gd name="connsiteY21" fmla="*/ 819150 h 895350"/>
                  <a:gd name="connsiteX22" fmla="*/ 561975 w 1566863"/>
                  <a:gd name="connsiteY22" fmla="*/ 895350 h 895350"/>
                  <a:gd name="connsiteX23" fmla="*/ 638175 w 1566863"/>
                  <a:gd name="connsiteY23" fmla="*/ 800100 h 895350"/>
                  <a:gd name="connsiteX24" fmla="*/ 704850 w 1566863"/>
                  <a:gd name="connsiteY24" fmla="*/ 766762 h 895350"/>
                  <a:gd name="connsiteX25" fmla="*/ 704850 w 1566863"/>
                  <a:gd name="connsiteY25" fmla="*/ 652462 h 895350"/>
                  <a:gd name="connsiteX26" fmla="*/ 766763 w 1566863"/>
                  <a:gd name="connsiteY26" fmla="*/ 595312 h 895350"/>
                  <a:gd name="connsiteX27" fmla="*/ 919163 w 1566863"/>
                  <a:gd name="connsiteY27" fmla="*/ 585787 h 895350"/>
                  <a:gd name="connsiteX28" fmla="*/ 1019175 w 1566863"/>
                  <a:gd name="connsiteY28" fmla="*/ 666750 h 895350"/>
                  <a:gd name="connsiteX29" fmla="*/ 1138238 w 1566863"/>
                  <a:gd name="connsiteY29" fmla="*/ 714375 h 895350"/>
                  <a:gd name="connsiteX30" fmla="*/ 1281113 w 1566863"/>
                  <a:gd name="connsiteY30" fmla="*/ 700087 h 895350"/>
                  <a:gd name="connsiteX31" fmla="*/ 1385888 w 1566863"/>
                  <a:gd name="connsiteY31" fmla="*/ 723900 h 895350"/>
                  <a:gd name="connsiteX32" fmla="*/ 1419225 w 1566863"/>
                  <a:gd name="connsiteY32" fmla="*/ 771525 h 895350"/>
                  <a:gd name="connsiteX33" fmla="*/ 1528763 w 1566863"/>
                  <a:gd name="connsiteY33" fmla="*/ 747712 h 895350"/>
                  <a:gd name="connsiteX34" fmla="*/ 1557338 w 1566863"/>
                  <a:gd name="connsiteY34" fmla="*/ 671512 h 895350"/>
                  <a:gd name="connsiteX35" fmla="*/ 1538288 w 1566863"/>
                  <a:gd name="connsiteY35" fmla="*/ 623887 h 895350"/>
                  <a:gd name="connsiteX36" fmla="*/ 1566863 w 1566863"/>
                  <a:gd name="connsiteY36" fmla="*/ 509587 h 895350"/>
                  <a:gd name="connsiteX37" fmla="*/ 1547813 w 1566863"/>
                  <a:gd name="connsiteY37" fmla="*/ 461962 h 895350"/>
                  <a:gd name="connsiteX0" fmla="*/ 1547813 w 1566863"/>
                  <a:gd name="connsiteY0" fmla="*/ 461962 h 895350"/>
                  <a:gd name="connsiteX1" fmla="*/ 1419225 w 1566863"/>
                  <a:gd name="connsiteY1" fmla="*/ 438150 h 895350"/>
                  <a:gd name="connsiteX2" fmla="*/ 1238250 w 1566863"/>
                  <a:gd name="connsiteY2" fmla="*/ 433387 h 895350"/>
                  <a:gd name="connsiteX3" fmla="*/ 1071563 w 1566863"/>
                  <a:gd name="connsiteY3" fmla="*/ 395287 h 895350"/>
                  <a:gd name="connsiteX4" fmla="*/ 881063 w 1566863"/>
                  <a:gd name="connsiteY4" fmla="*/ 300037 h 895350"/>
                  <a:gd name="connsiteX5" fmla="*/ 714375 w 1566863"/>
                  <a:gd name="connsiteY5" fmla="*/ 252412 h 895350"/>
                  <a:gd name="connsiteX6" fmla="*/ 633413 w 1566863"/>
                  <a:gd name="connsiteY6" fmla="*/ 190500 h 895350"/>
                  <a:gd name="connsiteX7" fmla="*/ 514350 w 1566863"/>
                  <a:gd name="connsiteY7" fmla="*/ 119062 h 895350"/>
                  <a:gd name="connsiteX8" fmla="*/ 409575 w 1566863"/>
                  <a:gd name="connsiteY8" fmla="*/ 0 h 895350"/>
                  <a:gd name="connsiteX9" fmla="*/ 333375 w 1566863"/>
                  <a:gd name="connsiteY9" fmla="*/ 0 h 895350"/>
                  <a:gd name="connsiteX10" fmla="*/ 242888 w 1566863"/>
                  <a:gd name="connsiteY10" fmla="*/ 157162 h 895350"/>
                  <a:gd name="connsiteX11" fmla="*/ 204788 w 1566863"/>
                  <a:gd name="connsiteY11" fmla="*/ 214312 h 895350"/>
                  <a:gd name="connsiteX12" fmla="*/ 104775 w 1566863"/>
                  <a:gd name="connsiteY12" fmla="*/ 161925 h 895350"/>
                  <a:gd name="connsiteX13" fmla="*/ 0 w 1566863"/>
                  <a:gd name="connsiteY13" fmla="*/ 209550 h 895350"/>
                  <a:gd name="connsiteX14" fmla="*/ 114300 w 1566863"/>
                  <a:gd name="connsiteY14" fmla="*/ 357187 h 895350"/>
                  <a:gd name="connsiteX15" fmla="*/ 190500 w 1566863"/>
                  <a:gd name="connsiteY15" fmla="*/ 457200 h 895350"/>
                  <a:gd name="connsiteX16" fmla="*/ 285750 w 1566863"/>
                  <a:gd name="connsiteY16" fmla="*/ 533400 h 895350"/>
                  <a:gd name="connsiteX17" fmla="*/ 274687 w 1566863"/>
                  <a:gd name="connsiteY17" fmla="*/ 554161 h 895350"/>
                  <a:gd name="connsiteX18" fmla="*/ 290513 w 1566863"/>
                  <a:gd name="connsiteY18" fmla="*/ 542925 h 895350"/>
                  <a:gd name="connsiteX19" fmla="*/ 276225 w 1566863"/>
                  <a:gd name="connsiteY19" fmla="*/ 604837 h 895350"/>
                  <a:gd name="connsiteX20" fmla="*/ 395288 w 1566863"/>
                  <a:gd name="connsiteY20" fmla="*/ 757237 h 895350"/>
                  <a:gd name="connsiteX21" fmla="*/ 495300 w 1566863"/>
                  <a:gd name="connsiteY21" fmla="*/ 819150 h 895350"/>
                  <a:gd name="connsiteX22" fmla="*/ 561975 w 1566863"/>
                  <a:gd name="connsiteY22" fmla="*/ 895350 h 895350"/>
                  <a:gd name="connsiteX23" fmla="*/ 638175 w 1566863"/>
                  <a:gd name="connsiteY23" fmla="*/ 800100 h 895350"/>
                  <a:gd name="connsiteX24" fmla="*/ 704850 w 1566863"/>
                  <a:gd name="connsiteY24" fmla="*/ 766762 h 895350"/>
                  <a:gd name="connsiteX25" fmla="*/ 704850 w 1566863"/>
                  <a:gd name="connsiteY25" fmla="*/ 652462 h 895350"/>
                  <a:gd name="connsiteX26" fmla="*/ 766763 w 1566863"/>
                  <a:gd name="connsiteY26" fmla="*/ 595312 h 895350"/>
                  <a:gd name="connsiteX27" fmla="*/ 919163 w 1566863"/>
                  <a:gd name="connsiteY27" fmla="*/ 585787 h 895350"/>
                  <a:gd name="connsiteX28" fmla="*/ 1019175 w 1566863"/>
                  <a:gd name="connsiteY28" fmla="*/ 666750 h 895350"/>
                  <a:gd name="connsiteX29" fmla="*/ 1138238 w 1566863"/>
                  <a:gd name="connsiteY29" fmla="*/ 714375 h 895350"/>
                  <a:gd name="connsiteX30" fmla="*/ 1281113 w 1566863"/>
                  <a:gd name="connsiteY30" fmla="*/ 700087 h 895350"/>
                  <a:gd name="connsiteX31" fmla="*/ 1385888 w 1566863"/>
                  <a:gd name="connsiteY31" fmla="*/ 723900 h 895350"/>
                  <a:gd name="connsiteX32" fmla="*/ 1419225 w 1566863"/>
                  <a:gd name="connsiteY32" fmla="*/ 771525 h 895350"/>
                  <a:gd name="connsiteX33" fmla="*/ 1528763 w 1566863"/>
                  <a:gd name="connsiteY33" fmla="*/ 747712 h 895350"/>
                  <a:gd name="connsiteX34" fmla="*/ 1557338 w 1566863"/>
                  <a:gd name="connsiteY34" fmla="*/ 671512 h 895350"/>
                  <a:gd name="connsiteX35" fmla="*/ 1538288 w 1566863"/>
                  <a:gd name="connsiteY35" fmla="*/ 623887 h 895350"/>
                  <a:gd name="connsiteX36" fmla="*/ 1566863 w 1566863"/>
                  <a:gd name="connsiteY36" fmla="*/ 509587 h 895350"/>
                  <a:gd name="connsiteX37" fmla="*/ 1547813 w 1566863"/>
                  <a:gd name="connsiteY37" fmla="*/ 461962 h 895350"/>
                  <a:gd name="connsiteX0" fmla="*/ 1547813 w 1566863"/>
                  <a:gd name="connsiteY0" fmla="*/ 461962 h 914201"/>
                  <a:gd name="connsiteX1" fmla="*/ 1419225 w 1566863"/>
                  <a:gd name="connsiteY1" fmla="*/ 438150 h 914201"/>
                  <a:gd name="connsiteX2" fmla="*/ 1238250 w 1566863"/>
                  <a:gd name="connsiteY2" fmla="*/ 433387 h 914201"/>
                  <a:gd name="connsiteX3" fmla="*/ 1071563 w 1566863"/>
                  <a:gd name="connsiteY3" fmla="*/ 395287 h 914201"/>
                  <a:gd name="connsiteX4" fmla="*/ 881063 w 1566863"/>
                  <a:gd name="connsiteY4" fmla="*/ 300037 h 914201"/>
                  <a:gd name="connsiteX5" fmla="*/ 714375 w 1566863"/>
                  <a:gd name="connsiteY5" fmla="*/ 252412 h 914201"/>
                  <a:gd name="connsiteX6" fmla="*/ 633413 w 1566863"/>
                  <a:gd name="connsiteY6" fmla="*/ 190500 h 914201"/>
                  <a:gd name="connsiteX7" fmla="*/ 514350 w 1566863"/>
                  <a:gd name="connsiteY7" fmla="*/ 119062 h 914201"/>
                  <a:gd name="connsiteX8" fmla="*/ 409575 w 1566863"/>
                  <a:gd name="connsiteY8" fmla="*/ 0 h 914201"/>
                  <a:gd name="connsiteX9" fmla="*/ 333375 w 1566863"/>
                  <a:gd name="connsiteY9" fmla="*/ 0 h 914201"/>
                  <a:gd name="connsiteX10" fmla="*/ 242888 w 1566863"/>
                  <a:gd name="connsiteY10" fmla="*/ 157162 h 914201"/>
                  <a:gd name="connsiteX11" fmla="*/ 204788 w 1566863"/>
                  <a:gd name="connsiteY11" fmla="*/ 214312 h 914201"/>
                  <a:gd name="connsiteX12" fmla="*/ 104775 w 1566863"/>
                  <a:gd name="connsiteY12" fmla="*/ 161925 h 914201"/>
                  <a:gd name="connsiteX13" fmla="*/ 0 w 1566863"/>
                  <a:gd name="connsiteY13" fmla="*/ 209550 h 914201"/>
                  <a:gd name="connsiteX14" fmla="*/ 114300 w 1566863"/>
                  <a:gd name="connsiteY14" fmla="*/ 357187 h 914201"/>
                  <a:gd name="connsiteX15" fmla="*/ 190500 w 1566863"/>
                  <a:gd name="connsiteY15" fmla="*/ 457200 h 914201"/>
                  <a:gd name="connsiteX16" fmla="*/ 285750 w 1566863"/>
                  <a:gd name="connsiteY16" fmla="*/ 533400 h 914201"/>
                  <a:gd name="connsiteX17" fmla="*/ 274687 w 1566863"/>
                  <a:gd name="connsiteY17" fmla="*/ 554161 h 914201"/>
                  <a:gd name="connsiteX18" fmla="*/ 290513 w 1566863"/>
                  <a:gd name="connsiteY18" fmla="*/ 542925 h 914201"/>
                  <a:gd name="connsiteX19" fmla="*/ 276225 w 1566863"/>
                  <a:gd name="connsiteY19" fmla="*/ 604837 h 914201"/>
                  <a:gd name="connsiteX20" fmla="*/ 395288 w 1566863"/>
                  <a:gd name="connsiteY20" fmla="*/ 757237 h 914201"/>
                  <a:gd name="connsiteX21" fmla="*/ 495300 w 1566863"/>
                  <a:gd name="connsiteY21" fmla="*/ 819150 h 914201"/>
                  <a:gd name="connsiteX22" fmla="*/ 561975 w 1566863"/>
                  <a:gd name="connsiteY22" fmla="*/ 895350 h 914201"/>
                  <a:gd name="connsiteX23" fmla="*/ 638175 w 1566863"/>
                  <a:gd name="connsiteY23" fmla="*/ 800100 h 914201"/>
                  <a:gd name="connsiteX24" fmla="*/ 704850 w 1566863"/>
                  <a:gd name="connsiteY24" fmla="*/ 766762 h 914201"/>
                  <a:gd name="connsiteX25" fmla="*/ 704850 w 1566863"/>
                  <a:gd name="connsiteY25" fmla="*/ 652462 h 914201"/>
                  <a:gd name="connsiteX26" fmla="*/ 766763 w 1566863"/>
                  <a:gd name="connsiteY26" fmla="*/ 595312 h 914201"/>
                  <a:gd name="connsiteX27" fmla="*/ 919163 w 1566863"/>
                  <a:gd name="connsiteY27" fmla="*/ 585787 h 914201"/>
                  <a:gd name="connsiteX28" fmla="*/ 1019175 w 1566863"/>
                  <a:gd name="connsiteY28" fmla="*/ 666750 h 914201"/>
                  <a:gd name="connsiteX29" fmla="*/ 1138783 w 1566863"/>
                  <a:gd name="connsiteY29" fmla="*/ 914201 h 914201"/>
                  <a:gd name="connsiteX30" fmla="*/ 1281113 w 1566863"/>
                  <a:gd name="connsiteY30" fmla="*/ 700087 h 914201"/>
                  <a:gd name="connsiteX31" fmla="*/ 1385888 w 1566863"/>
                  <a:gd name="connsiteY31" fmla="*/ 723900 h 914201"/>
                  <a:gd name="connsiteX32" fmla="*/ 1419225 w 1566863"/>
                  <a:gd name="connsiteY32" fmla="*/ 771525 h 914201"/>
                  <a:gd name="connsiteX33" fmla="*/ 1528763 w 1566863"/>
                  <a:gd name="connsiteY33" fmla="*/ 747712 h 914201"/>
                  <a:gd name="connsiteX34" fmla="*/ 1557338 w 1566863"/>
                  <a:gd name="connsiteY34" fmla="*/ 671512 h 914201"/>
                  <a:gd name="connsiteX35" fmla="*/ 1538288 w 1566863"/>
                  <a:gd name="connsiteY35" fmla="*/ 623887 h 914201"/>
                  <a:gd name="connsiteX36" fmla="*/ 1566863 w 1566863"/>
                  <a:gd name="connsiteY36" fmla="*/ 509587 h 914201"/>
                  <a:gd name="connsiteX37" fmla="*/ 1547813 w 1566863"/>
                  <a:gd name="connsiteY37" fmla="*/ 461962 h 914201"/>
                  <a:gd name="connsiteX0" fmla="*/ 1547813 w 1566863"/>
                  <a:gd name="connsiteY0" fmla="*/ 461962 h 914201"/>
                  <a:gd name="connsiteX1" fmla="*/ 1419225 w 1566863"/>
                  <a:gd name="connsiteY1" fmla="*/ 438150 h 914201"/>
                  <a:gd name="connsiteX2" fmla="*/ 1238250 w 1566863"/>
                  <a:gd name="connsiteY2" fmla="*/ 433387 h 914201"/>
                  <a:gd name="connsiteX3" fmla="*/ 1071563 w 1566863"/>
                  <a:gd name="connsiteY3" fmla="*/ 395287 h 914201"/>
                  <a:gd name="connsiteX4" fmla="*/ 881063 w 1566863"/>
                  <a:gd name="connsiteY4" fmla="*/ 300037 h 914201"/>
                  <a:gd name="connsiteX5" fmla="*/ 714375 w 1566863"/>
                  <a:gd name="connsiteY5" fmla="*/ 252412 h 914201"/>
                  <a:gd name="connsiteX6" fmla="*/ 633413 w 1566863"/>
                  <a:gd name="connsiteY6" fmla="*/ 190500 h 914201"/>
                  <a:gd name="connsiteX7" fmla="*/ 514350 w 1566863"/>
                  <a:gd name="connsiteY7" fmla="*/ 119062 h 914201"/>
                  <a:gd name="connsiteX8" fmla="*/ 409575 w 1566863"/>
                  <a:gd name="connsiteY8" fmla="*/ 0 h 914201"/>
                  <a:gd name="connsiteX9" fmla="*/ 333375 w 1566863"/>
                  <a:gd name="connsiteY9" fmla="*/ 0 h 914201"/>
                  <a:gd name="connsiteX10" fmla="*/ 242888 w 1566863"/>
                  <a:gd name="connsiteY10" fmla="*/ 157162 h 914201"/>
                  <a:gd name="connsiteX11" fmla="*/ 204788 w 1566863"/>
                  <a:gd name="connsiteY11" fmla="*/ 214312 h 914201"/>
                  <a:gd name="connsiteX12" fmla="*/ 104775 w 1566863"/>
                  <a:gd name="connsiteY12" fmla="*/ 161925 h 914201"/>
                  <a:gd name="connsiteX13" fmla="*/ 0 w 1566863"/>
                  <a:gd name="connsiteY13" fmla="*/ 209550 h 914201"/>
                  <a:gd name="connsiteX14" fmla="*/ 114300 w 1566863"/>
                  <a:gd name="connsiteY14" fmla="*/ 357187 h 914201"/>
                  <a:gd name="connsiteX15" fmla="*/ 190500 w 1566863"/>
                  <a:gd name="connsiteY15" fmla="*/ 457200 h 914201"/>
                  <a:gd name="connsiteX16" fmla="*/ 285750 w 1566863"/>
                  <a:gd name="connsiteY16" fmla="*/ 533400 h 914201"/>
                  <a:gd name="connsiteX17" fmla="*/ 274687 w 1566863"/>
                  <a:gd name="connsiteY17" fmla="*/ 554161 h 914201"/>
                  <a:gd name="connsiteX18" fmla="*/ 290513 w 1566863"/>
                  <a:gd name="connsiteY18" fmla="*/ 542925 h 914201"/>
                  <a:gd name="connsiteX19" fmla="*/ 276225 w 1566863"/>
                  <a:gd name="connsiteY19" fmla="*/ 604837 h 914201"/>
                  <a:gd name="connsiteX20" fmla="*/ 395288 w 1566863"/>
                  <a:gd name="connsiteY20" fmla="*/ 757237 h 914201"/>
                  <a:gd name="connsiteX21" fmla="*/ 495300 w 1566863"/>
                  <a:gd name="connsiteY21" fmla="*/ 819150 h 914201"/>
                  <a:gd name="connsiteX22" fmla="*/ 561975 w 1566863"/>
                  <a:gd name="connsiteY22" fmla="*/ 895350 h 914201"/>
                  <a:gd name="connsiteX23" fmla="*/ 638175 w 1566863"/>
                  <a:gd name="connsiteY23" fmla="*/ 800100 h 914201"/>
                  <a:gd name="connsiteX24" fmla="*/ 704850 w 1566863"/>
                  <a:gd name="connsiteY24" fmla="*/ 766762 h 914201"/>
                  <a:gd name="connsiteX25" fmla="*/ 704850 w 1566863"/>
                  <a:gd name="connsiteY25" fmla="*/ 652462 h 914201"/>
                  <a:gd name="connsiteX26" fmla="*/ 766763 w 1566863"/>
                  <a:gd name="connsiteY26" fmla="*/ 595312 h 914201"/>
                  <a:gd name="connsiteX27" fmla="*/ 919163 w 1566863"/>
                  <a:gd name="connsiteY27" fmla="*/ 585787 h 914201"/>
                  <a:gd name="connsiteX28" fmla="*/ 1019175 w 1566863"/>
                  <a:gd name="connsiteY28" fmla="*/ 666750 h 914201"/>
                  <a:gd name="connsiteX29" fmla="*/ 1138783 w 1566863"/>
                  <a:gd name="connsiteY29" fmla="*/ 914201 h 914201"/>
                  <a:gd name="connsiteX30" fmla="*/ 1282799 w 1566863"/>
                  <a:gd name="connsiteY30" fmla="*/ 842193 h 914201"/>
                  <a:gd name="connsiteX31" fmla="*/ 1385888 w 1566863"/>
                  <a:gd name="connsiteY31" fmla="*/ 723900 h 914201"/>
                  <a:gd name="connsiteX32" fmla="*/ 1419225 w 1566863"/>
                  <a:gd name="connsiteY32" fmla="*/ 771525 h 914201"/>
                  <a:gd name="connsiteX33" fmla="*/ 1528763 w 1566863"/>
                  <a:gd name="connsiteY33" fmla="*/ 747712 h 914201"/>
                  <a:gd name="connsiteX34" fmla="*/ 1557338 w 1566863"/>
                  <a:gd name="connsiteY34" fmla="*/ 671512 h 914201"/>
                  <a:gd name="connsiteX35" fmla="*/ 1538288 w 1566863"/>
                  <a:gd name="connsiteY35" fmla="*/ 623887 h 914201"/>
                  <a:gd name="connsiteX36" fmla="*/ 1566863 w 1566863"/>
                  <a:gd name="connsiteY36" fmla="*/ 509587 h 914201"/>
                  <a:gd name="connsiteX37" fmla="*/ 1547813 w 1566863"/>
                  <a:gd name="connsiteY37" fmla="*/ 461962 h 914201"/>
                  <a:gd name="connsiteX0" fmla="*/ 1547813 w 1566863"/>
                  <a:gd name="connsiteY0" fmla="*/ 461962 h 914201"/>
                  <a:gd name="connsiteX1" fmla="*/ 1419225 w 1566863"/>
                  <a:gd name="connsiteY1" fmla="*/ 438150 h 914201"/>
                  <a:gd name="connsiteX2" fmla="*/ 1238250 w 1566863"/>
                  <a:gd name="connsiteY2" fmla="*/ 433387 h 914201"/>
                  <a:gd name="connsiteX3" fmla="*/ 1071563 w 1566863"/>
                  <a:gd name="connsiteY3" fmla="*/ 395287 h 914201"/>
                  <a:gd name="connsiteX4" fmla="*/ 881063 w 1566863"/>
                  <a:gd name="connsiteY4" fmla="*/ 300037 h 914201"/>
                  <a:gd name="connsiteX5" fmla="*/ 714375 w 1566863"/>
                  <a:gd name="connsiteY5" fmla="*/ 252412 h 914201"/>
                  <a:gd name="connsiteX6" fmla="*/ 633413 w 1566863"/>
                  <a:gd name="connsiteY6" fmla="*/ 190500 h 914201"/>
                  <a:gd name="connsiteX7" fmla="*/ 514350 w 1566863"/>
                  <a:gd name="connsiteY7" fmla="*/ 119062 h 914201"/>
                  <a:gd name="connsiteX8" fmla="*/ 409575 w 1566863"/>
                  <a:gd name="connsiteY8" fmla="*/ 0 h 914201"/>
                  <a:gd name="connsiteX9" fmla="*/ 333375 w 1566863"/>
                  <a:gd name="connsiteY9" fmla="*/ 0 h 914201"/>
                  <a:gd name="connsiteX10" fmla="*/ 242888 w 1566863"/>
                  <a:gd name="connsiteY10" fmla="*/ 157162 h 914201"/>
                  <a:gd name="connsiteX11" fmla="*/ 204788 w 1566863"/>
                  <a:gd name="connsiteY11" fmla="*/ 214312 h 914201"/>
                  <a:gd name="connsiteX12" fmla="*/ 104775 w 1566863"/>
                  <a:gd name="connsiteY12" fmla="*/ 161925 h 914201"/>
                  <a:gd name="connsiteX13" fmla="*/ 0 w 1566863"/>
                  <a:gd name="connsiteY13" fmla="*/ 209550 h 914201"/>
                  <a:gd name="connsiteX14" fmla="*/ 114300 w 1566863"/>
                  <a:gd name="connsiteY14" fmla="*/ 357187 h 914201"/>
                  <a:gd name="connsiteX15" fmla="*/ 190500 w 1566863"/>
                  <a:gd name="connsiteY15" fmla="*/ 457200 h 914201"/>
                  <a:gd name="connsiteX16" fmla="*/ 285750 w 1566863"/>
                  <a:gd name="connsiteY16" fmla="*/ 533400 h 914201"/>
                  <a:gd name="connsiteX17" fmla="*/ 274687 w 1566863"/>
                  <a:gd name="connsiteY17" fmla="*/ 554161 h 914201"/>
                  <a:gd name="connsiteX18" fmla="*/ 290513 w 1566863"/>
                  <a:gd name="connsiteY18" fmla="*/ 542925 h 914201"/>
                  <a:gd name="connsiteX19" fmla="*/ 276225 w 1566863"/>
                  <a:gd name="connsiteY19" fmla="*/ 604837 h 914201"/>
                  <a:gd name="connsiteX20" fmla="*/ 395288 w 1566863"/>
                  <a:gd name="connsiteY20" fmla="*/ 757237 h 914201"/>
                  <a:gd name="connsiteX21" fmla="*/ 495300 w 1566863"/>
                  <a:gd name="connsiteY21" fmla="*/ 819150 h 914201"/>
                  <a:gd name="connsiteX22" fmla="*/ 561975 w 1566863"/>
                  <a:gd name="connsiteY22" fmla="*/ 895350 h 914201"/>
                  <a:gd name="connsiteX23" fmla="*/ 638175 w 1566863"/>
                  <a:gd name="connsiteY23" fmla="*/ 800100 h 914201"/>
                  <a:gd name="connsiteX24" fmla="*/ 704850 w 1566863"/>
                  <a:gd name="connsiteY24" fmla="*/ 766762 h 914201"/>
                  <a:gd name="connsiteX25" fmla="*/ 704850 w 1566863"/>
                  <a:gd name="connsiteY25" fmla="*/ 652462 h 914201"/>
                  <a:gd name="connsiteX26" fmla="*/ 766763 w 1566863"/>
                  <a:gd name="connsiteY26" fmla="*/ 595312 h 914201"/>
                  <a:gd name="connsiteX27" fmla="*/ 919163 w 1566863"/>
                  <a:gd name="connsiteY27" fmla="*/ 585787 h 914201"/>
                  <a:gd name="connsiteX28" fmla="*/ 1019175 w 1566863"/>
                  <a:gd name="connsiteY28" fmla="*/ 666750 h 914201"/>
                  <a:gd name="connsiteX29" fmla="*/ 1138783 w 1566863"/>
                  <a:gd name="connsiteY29" fmla="*/ 914201 h 914201"/>
                  <a:gd name="connsiteX30" fmla="*/ 1282799 w 1566863"/>
                  <a:gd name="connsiteY30" fmla="*/ 842193 h 914201"/>
                  <a:gd name="connsiteX31" fmla="*/ 1426815 w 1566863"/>
                  <a:gd name="connsiteY31" fmla="*/ 770185 h 914201"/>
                  <a:gd name="connsiteX32" fmla="*/ 1419225 w 1566863"/>
                  <a:gd name="connsiteY32" fmla="*/ 771525 h 914201"/>
                  <a:gd name="connsiteX33" fmla="*/ 1528763 w 1566863"/>
                  <a:gd name="connsiteY33" fmla="*/ 747712 h 914201"/>
                  <a:gd name="connsiteX34" fmla="*/ 1557338 w 1566863"/>
                  <a:gd name="connsiteY34" fmla="*/ 671512 h 914201"/>
                  <a:gd name="connsiteX35" fmla="*/ 1538288 w 1566863"/>
                  <a:gd name="connsiteY35" fmla="*/ 623887 h 914201"/>
                  <a:gd name="connsiteX36" fmla="*/ 1566863 w 1566863"/>
                  <a:gd name="connsiteY36" fmla="*/ 509587 h 914201"/>
                  <a:gd name="connsiteX37" fmla="*/ 1547813 w 1566863"/>
                  <a:gd name="connsiteY37" fmla="*/ 461962 h 91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66863" h="914201">
                    <a:moveTo>
                      <a:pt x="1547813" y="461962"/>
                    </a:moveTo>
                    <a:lnTo>
                      <a:pt x="1419225" y="438150"/>
                    </a:lnTo>
                    <a:lnTo>
                      <a:pt x="1238250" y="433387"/>
                    </a:lnTo>
                    <a:lnTo>
                      <a:pt x="1071563" y="395287"/>
                    </a:lnTo>
                    <a:lnTo>
                      <a:pt x="881063" y="300037"/>
                    </a:lnTo>
                    <a:lnTo>
                      <a:pt x="714375" y="252412"/>
                    </a:lnTo>
                    <a:lnTo>
                      <a:pt x="633413" y="190500"/>
                    </a:lnTo>
                    <a:lnTo>
                      <a:pt x="514350" y="119062"/>
                    </a:lnTo>
                    <a:lnTo>
                      <a:pt x="409575" y="0"/>
                    </a:lnTo>
                    <a:lnTo>
                      <a:pt x="333375" y="0"/>
                    </a:lnTo>
                    <a:lnTo>
                      <a:pt x="242888" y="157162"/>
                    </a:lnTo>
                    <a:lnTo>
                      <a:pt x="204788" y="214312"/>
                    </a:lnTo>
                    <a:lnTo>
                      <a:pt x="104775" y="161925"/>
                    </a:lnTo>
                    <a:lnTo>
                      <a:pt x="0" y="209550"/>
                    </a:lnTo>
                    <a:lnTo>
                      <a:pt x="114300" y="357187"/>
                    </a:lnTo>
                    <a:lnTo>
                      <a:pt x="190500" y="457200"/>
                    </a:lnTo>
                    <a:lnTo>
                      <a:pt x="285750" y="533400"/>
                    </a:lnTo>
                    <a:lnTo>
                      <a:pt x="274687" y="554161"/>
                    </a:lnTo>
                    <a:lnTo>
                      <a:pt x="290513" y="542925"/>
                    </a:lnTo>
                    <a:lnTo>
                      <a:pt x="276225" y="604837"/>
                    </a:lnTo>
                    <a:lnTo>
                      <a:pt x="395288" y="757237"/>
                    </a:lnTo>
                    <a:lnTo>
                      <a:pt x="495300" y="819150"/>
                    </a:lnTo>
                    <a:lnTo>
                      <a:pt x="561975" y="895350"/>
                    </a:lnTo>
                    <a:lnTo>
                      <a:pt x="638175" y="800100"/>
                    </a:lnTo>
                    <a:lnTo>
                      <a:pt x="704850" y="766762"/>
                    </a:lnTo>
                    <a:lnTo>
                      <a:pt x="704850" y="652462"/>
                    </a:lnTo>
                    <a:lnTo>
                      <a:pt x="766763" y="595312"/>
                    </a:lnTo>
                    <a:lnTo>
                      <a:pt x="919163" y="585787"/>
                    </a:lnTo>
                    <a:lnTo>
                      <a:pt x="1019175" y="666750"/>
                    </a:lnTo>
                    <a:lnTo>
                      <a:pt x="1138783" y="914201"/>
                    </a:lnTo>
                    <a:lnTo>
                      <a:pt x="1282799" y="842193"/>
                    </a:lnTo>
                    <a:lnTo>
                      <a:pt x="1426815" y="770185"/>
                    </a:lnTo>
                    <a:lnTo>
                      <a:pt x="1419225" y="771525"/>
                    </a:lnTo>
                    <a:lnTo>
                      <a:pt x="1528763" y="747712"/>
                    </a:lnTo>
                    <a:lnTo>
                      <a:pt x="1557338" y="671512"/>
                    </a:lnTo>
                    <a:lnTo>
                      <a:pt x="1538288" y="623887"/>
                    </a:lnTo>
                    <a:lnTo>
                      <a:pt x="1566863" y="509587"/>
                    </a:lnTo>
                    <a:lnTo>
                      <a:pt x="1547813" y="461962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7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Forme libre 26"/>
            <p:cNvSpPr/>
            <p:nvPr/>
          </p:nvSpPr>
          <p:spPr>
            <a:xfrm>
              <a:off x="5473700" y="3810000"/>
              <a:ext cx="447675" cy="895350"/>
            </a:xfrm>
            <a:custGeom>
              <a:avLst/>
              <a:gdLst>
                <a:gd name="connsiteX0" fmla="*/ 130175 w 447675"/>
                <a:gd name="connsiteY0" fmla="*/ 0 h 895350"/>
                <a:gd name="connsiteX1" fmla="*/ 180975 w 447675"/>
                <a:gd name="connsiteY1" fmla="*/ 6350 h 895350"/>
                <a:gd name="connsiteX2" fmla="*/ 298450 w 447675"/>
                <a:gd name="connsiteY2" fmla="*/ 104775 h 895350"/>
                <a:gd name="connsiteX3" fmla="*/ 377825 w 447675"/>
                <a:gd name="connsiteY3" fmla="*/ 161925 h 895350"/>
                <a:gd name="connsiteX4" fmla="*/ 403225 w 447675"/>
                <a:gd name="connsiteY4" fmla="*/ 219075 h 895350"/>
                <a:gd name="connsiteX5" fmla="*/ 422275 w 447675"/>
                <a:gd name="connsiteY5" fmla="*/ 352425 h 895350"/>
                <a:gd name="connsiteX6" fmla="*/ 422275 w 447675"/>
                <a:gd name="connsiteY6" fmla="*/ 422275 h 895350"/>
                <a:gd name="connsiteX7" fmla="*/ 447675 w 447675"/>
                <a:gd name="connsiteY7" fmla="*/ 463550 h 895350"/>
                <a:gd name="connsiteX8" fmla="*/ 419100 w 447675"/>
                <a:gd name="connsiteY8" fmla="*/ 555625 h 895350"/>
                <a:gd name="connsiteX9" fmla="*/ 314325 w 447675"/>
                <a:gd name="connsiteY9" fmla="*/ 606425 h 895350"/>
                <a:gd name="connsiteX10" fmla="*/ 276225 w 447675"/>
                <a:gd name="connsiteY10" fmla="*/ 673100 h 895350"/>
                <a:gd name="connsiteX11" fmla="*/ 254000 w 447675"/>
                <a:gd name="connsiteY11" fmla="*/ 758825 h 895350"/>
                <a:gd name="connsiteX12" fmla="*/ 219075 w 447675"/>
                <a:gd name="connsiteY12" fmla="*/ 850900 h 895350"/>
                <a:gd name="connsiteX13" fmla="*/ 79375 w 447675"/>
                <a:gd name="connsiteY13" fmla="*/ 895350 h 895350"/>
                <a:gd name="connsiteX14" fmla="*/ 79375 w 447675"/>
                <a:gd name="connsiteY14" fmla="*/ 841375 h 895350"/>
                <a:gd name="connsiteX15" fmla="*/ 98425 w 447675"/>
                <a:gd name="connsiteY15" fmla="*/ 800100 h 895350"/>
                <a:gd name="connsiteX16" fmla="*/ 79375 w 447675"/>
                <a:gd name="connsiteY16" fmla="*/ 762000 h 895350"/>
                <a:gd name="connsiteX17" fmla="*/ 120650 w 447675"/>
                <a:gd name="connsiteY17" fmla="*/ 663575 h 895350"/>
                <a:gd name="connsiteX18" fmla="*/ 168275 w 447675"/>
                <a:gd name="connsiteY18" fmla="*/ 549275 h 895350"/>
                <a:gd name="connsiteX19" fmla="*/ 212725 w 447675"/>
                <a:gd name="connsiteY19" fmla="*/ 488950 h 895350"/>
                <a:gd name="connsiteX20" fmla="*/ 215900 w 447675"/>
                <a:gd name="connsiteY20" fmla="*/ 444500 h 895350"/>
                <a:gd name="connsiteX21" fmla="*/ 168275 w 447675"/>
                <a:gd name="connsiteY21" fmla="*/ 412750 h 895350"/>
                <a:gd name="connsiteX22" fmla="*/ 114300 w 447675"/>
                <a:gd name="connsiteY22" fmla="*/ 463550 h 895350"/>
                <a:gd name="connsiteX23" fmla="*/ 53975 w 447675"/>
                <a:gd name="connsiteY23" fmla="*/ 447675 h 895350"/>
                <a:gd name="connsiteX24" fmla="*/ 3175 w 447675"/>
                <a:gd name="connsiteY24" fmla="*/ 374650 h 895350"/>
                <a:gd name="connsiteX25" fmla="*/ 0 w 447675"/>
                <a:gd name="connsiteY25" fmla="*/ 304800 h 895350"/>
                <a:gd name="connsiteX26" fmla="*/ 41275 w 447675"/>
                <a:gd name="connsiteY26" fmla="*/ 250825 h 895350"/>
                <a:gd name="connsiteX27" fmla="*/ 79375 w 447675"/>
                <a:gd name="connsiteY27" fmla="*/ 238125 h 895350"/>
                <a:gd name="connsiteX28" fmla="*/ 107950 w 447675"/>
                <a:gd name="connsiteY28" fmla="*/ 212725 h 895350"/>
                <a:gd name="connsiteX29" fmla="*/ 95250 w 447675"/>
                <a:gd name="connsiteY29" fmla="*/ 79375 h 895350"/>
                <a:gd name="connsiteX30" fmla="*/ 130175 w 447675"/>
                <a:gd name="connsiteY30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47675" h="895350">
                  <a:moveTo>
                    <a:pt x="130175" y="0"/>
                  </a:moveTo>
                  <a:lnTo>
                    <a:pt x="180975" y="6350"/>
                  </a:lnTo>
                  <a:lnTo>
                    <a:pt x="298450" y="104775"/>
                  </a:lnTo>
                  <a:lnTo>
                    <a:pt x="377825" y="161925"/>
                  </a:lnTo>
                  <a:lnTo>
                    <a:pt x="403225" y="219075"/>
                  </a:lnTo>
                  <a:lnTo>
                    <a:pt x="422275" y="352425"/>
                  </a:lnTo>
                  <a:lnTo>
                    <a:pt x="422275" y="422275"/>
                  </a:lnTo>
                  <a:lnTo>
                    <a:pt x="447675" y="463550"/>
                  </a:lnTo>
                  <a:lnTo>
                    <a:pt x="419100" y="555625"/>
                  </a:lnTo>
                  <a:lnTo>
                    <a:pt x="314325" y="606425"/>
                  </a:lnTo>
                  <a:lnTo>
                    <a:pt x="276225" y="673100"/>
                  </a:lnTo>
                  <a:lnTo>
                    <a:pt x="254000" y="758825"/>
                  </a:lnTo>
                  <a:lnTo>
                    <a:pt x="219075" y="850900"/>
                  </a:lnTo>
                  <a:lnTo>
                    <a:pt x="79375" y="895350"/>
                  </a:lnTo>
                  <a:lnTo>
                    <a:pt x="79375" y="841375"/>
                  </a:lnTo>
                  <a:lnTo>
                    <a:pt x="98425" y="800100"/>
                  </a:lnTo>
                  <a:lnTo>
                    <a:pt x="79375" y="762000"/>
                  </a:lnTo>
                  <a:lnTo>
                    <a:pt x="120650" y="663575"/>
                  </a:lnTo>
                  <a:lnTo>
                    <a:pt x="168275" y="549275"/>
                  </a:lnTo>
                  <a:lnTo>
                    <a:pt x="212725" y="488950"/>
                  </a:lnTo>
                  <a:lnTo>
                    <a:pt x="215900" y="444500"/>
                  </a:lnTo>
                  <a:lnTo>
                    <a:pt x="168275" y="412750"/>
                  </a:lnTo>
                  <a:lnTo>
                    <a:pt x="114300" y="463550"/>
                  </a:lnTo>
                  <a:lnTo>
                    <a:pt x="53975" y="447675"/>
                  </a:lnTo>
                  <a:lnTo>
                    <a:pt x="3175" y="374650"/>
                  </a:lnTo>
                  <a:lnTo>
                    <a:pt x="0" y="304800"/>
                  </a:lnTo>
                  <a:lnTo>
                    <a:pt x="41275" y="250825"/>
                  </a:lnTo>
                  <a:cubicBezTo>
                    <a:pt x="75292" y="240620"/>
                    <a:pt x="63142" y="246241"/>
                    <a:pt x="79375" y="238125"/>
                  </a:cubicBezTo>
                  <a:lnTo>
                    <a:pt x="107950" y="212725"/>
                  </a:lnTo>
                  <a:lnTo>
                    <a:pt x="95250" y="79375"/>
                  </a:lnTo>
                  <a:lnTo>
                    <a:pt x="130175" y="0"/>
                  </a:lnTo>
                  <a:close/>
                </a:path>
              </a:pathLst>
            </a:custGeom>
            <a:solidFill>
              <a:srgbClr val="00B0F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uiExpand="1" build="allAtOnce"/>
      <p:bldP spid="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PIM08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20688"/>
            <a:ext cx="5400603" cy="40504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-5630"/>
          <a:stretch>
            <a:fillRect/>
          </a:stretch>
        </p:blipFill>
        <p:spPr bwMode="auto">
          <a:xfrm>
            <a:off x="1907704" y="620688"/>
            <a:ext cx="5436096" cy="422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P:\Technique\Articles Pêche Rhône\Article Bassenon\Photo0375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907704" y="620688"/>
            <a:ext cx="5472608" cy="4104456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188640"/>
            <a:ext cx="9144000" cy="4001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prstClr val="black"/>
                </a:solidFill>
              </a:rPr>
              <a:t>Rôle de la FDAAPPMA69: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4725144"/>
            <a:ext cx="9144000" cy="369332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Points de repères :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Maître d’ouvrage :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Fédération de Pêche du Rhône</a:t>
            </a:r>
            <a:r>
              <a:rPr lang="fr-FR" sz="1050" dirty="0" smtClean="0">
                <a:latin typeface="Arial" pitchFamily="34" charset="0"/>
                <a:cs typeface="Arial" pitchFamily="34" charset="0"/>
              </a:rPr>
              <a:t> ; </a:t>
            </a:r>
            <a:r>
              <a:rPr lang="fr-FR" dirty="0" smtClean="0">
                <a:latin typeface="Calibri" pitchFamily="34" charset="0"/>
                <a:cs typeface="Times New Roman" pitchFamily="18" charset="0"/>
              </a:rPr>
              <a:t>c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oncertation, conception et suivi du projet, cofinancement.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AAPPMA :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Givors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Date de réalisation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 : 2015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Secteur concerné :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ruisseau des Haies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Travaux :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suppression de seuil 			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Montant des travaux : </a:t>
            </a:r>
            <a:r>
              <a:rPr lang="fr-FR" b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10 600 </a:t>
            </a:r>
            <a:r>
              <a:rPr kumimoji="0" lang="fr-FR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€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>
            <a:normAutofit/>
          </a:bodyPr>
          <a:lstStyle/>
          <a:p>
            <a:r>
              <a:rPr lang="fr-FR" sz="3200" dirty="0" smtClean="0"/>
              <a:t>Effacement de seuils sur le </a:t>
            </a:r>
            <a:r>
              <a:rPr lang="fr-FR" sz="3200" dirty="0" err="1" smtClean="0"/>
              <a:t>Torrenchin</a:t>
            </a:r>
            <a:r>
              <a:rPr lang="fr-FR" sz="3200" dirty="0" smtClean="0"/>
              <a:t>, suite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44008" y="908720"/>
            <a:ext cx="4330824" cy="4525963"/>
          </a:xfrm>
        </p:spPr>
        <p:txBody>
          <a:bodyPr/>
          <a:lstStyle/>
          <a:p>
            <a:r>
              <a:rPr lang="fr-FR" sz="2800" dirty="0" smtClean="0"/>
              <a:t>Suppression de 4 seuils en rondins et remplacement par des épis (4000€).</a:t>
            </a:r>
          </a:p>
          <a:p>
            <a:endParaRPr lang="fr-FR" dirty="0"/>
          </a:p>
        </p:txBody>
      </p:sp>
      <p:pic>
        <p:nvPicPr>
          <p:cNvPr id="4" name="Picture 2" descr="\\VALLI-HP\DDE Technique\Archive Technique\Photographies\2010\Brévenne-Turdine\Observatoire\Torranchin_pont du cartonnier\IMG_1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320000" cy="2880000"/>
          </a:xfrm>
          <a:prstGeom prst="rect">
            <a:avLst/>
          </a:prstGeom>
          <a:noFill/>
        </p:spPr>
      </p:pic>
      <p:pic>
        <p:nvPicPr>
          <p:cNvPr id="5" name="Picture 3" descr="\\VALLI-HP\DDE Technique\Archive Technique\Photographies\2012\PG\Brévenne Turdine\Observatoire\Torranchin_aval\IMG_4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448" y="2348880"/>
            <a:ext cx="4968552" cy="3312368"/>
          </a:xfrm>
          <a:prstGeom prst="rect">
            <a:avLst/>
          </a:prstGeom>
          <a:noFill/>
        </p:spPr>
      </p:pic>
      <p:pic>
        <p:nvPicPr>
          <p:cNvPr id="6" name="Picture 3" descr="\\VALLI-HP\DDE Technique\Archive Technique\Photographies\2015\Nouveau dossier\IMG_4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4464496" cy="2976331"/>
          </a:xfrm>
          <a:prstGeom prst="rect">
            <a:avLst/>
          </a:prstGeom>
          <a:noFill/>
        </p:spPr>
      </p:pic>
      <p:pic>
        <p:nvPicPr>
          <p:cNvPr id="7" name="Picture 2" descr="\\VALLI-HP\DDE Technique\Archive Technique\Photographies\2015\Nouveau dossier\IMG_49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5447" y="2348880"/>
            <a:ext cx="4968553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072" y="1196752"/>
            <a:ext cx="3707904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Restauration de ripisylve à Joux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IMG_510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3424" y="3429000"/>
            <a:ext cx="5140576" cy="3429000"/>
          </a:xfrm>
          <a:prstGeom prst="rect">
            <a:avLst/>
          </a:prstGeom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Image 7" descr="AAPPMA Tarar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9265" y="5778000"/>
            <a:ext cx="1466822" cy="1080000"/>
          </a:xfrm>
          <a:prstGeom prst="rect">
            <a:avLst/>
          </a:prstGeom>
        </p:spPr>
      </p:pic>
      <p:pic>
        <p:nvPicPr>
          <p:cNvPr id="9" name="Image 8" descr="AERMC_201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6295" y="5778000"/>
            <a:ext cx="1207372" cy="1080000"/>
          </a:xfrm>
          <a:prstGeom prst="rect">
            <a:avLst/>
          </a:prstGeom>
        </p:spPr>
      </p:pic>
      <p:pic>
        <p:nvPicPr>
          <p:cNvPr id="10" name="Image 9" descr="FNPF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6175" y="5778000"/>
            <a:ext cx="1066979" cy="1080000"/>
          </a:xfrm>
          <a:prstGeom prst="rect">
            <a:avLst/>
          </a:prstGeom>
        </p:spPr>
      </p:pic>
      <p:pic>
        <p:nvPicPr>
          <p:cNvPr id="12" name="Image 11" descr="FD69.gif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35696" y="4221088"/>
            <a:ext cx="1182323" cy="1196752"/>
          </a:xfrm>
          <a:prstGeom prst="rect">
            <a:avLst/>
          </a:prstGeom>
        </p:spPr>
      </p:pic>
      <p:pic>
        <p:nvPicPr>
          <p:cNvPr id="11" name="Image 10" descr="MFR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778000"/>
            <a:ext cx="726175" cy="108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65104"/>
            <a:ext cx="1372048" cy="783530"/>
          </a:xfrm>
          <a:prstGeom prst="rect">
            <a:avLst/>
          </a:prstGeom>
        </p:spPr>
      </p:pic>
      <p:pic>
        <p:nvPicPr>
          <p:cNvPr id="14" name="Image 13" descr="L:\Archive Technique\Photographies\2014\Turdine amont\IMG_457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493291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Restauration de </a:t>
            </a:r>
            <a:r>
              <a:rPr lang="fr-FR" sz="3600" dirty="0" err="1" smtClean="0"/>
              <a:t>ripisylve</a:t>
            </a:r>
            <a:r>
              <a:rPr lang="fr-FR" sz="3600" dirty="0" smtClean="0"/>
              <a:t> à Joux - 2015 </a:t>
            </a:r>
            <a:br>
              <a:rPr lang="fr-FR" sz="3600" dirty="0" smtClean="0"/>
            </a:br>
            <a:endParaRPr lang="fr-FR" sz="3600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>
            <a:normAutofit/>
          </a:bodyPr>
          <a:lstStyle/>
          <a:p>
            <a:r>
              <a:rPr lang="fr-FR" dirty="0" smtClean="0"/>
              <a:t>Pourquoi?</a:t>
            </a:r>
          </a:p>
          <a:p>
            <a:pPr lvl="1"/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6156118" cy="300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3414" y="1700808"/>
            <a:ext cx="2890586" cy="3800101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xmlns="" val="36998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Restauration de </a:t>
            </a:r>
            <a:r>
              <a:rPr lang="fr-FR" sz="3600" dirty="0" err="1" smtClean="0"/>
              <a:t>ripisylve</a:t>
            </a:r>
            <a:r>
              <a:rPr lang="fr-FR" sz="3600" dirty="0" smtClean="0"/>
              <a:t> à Joux - 2015 </a:t>
            </a:r>
            <a:br>
              <a:rPr lang="fr-FR" sz="3600" dirty="0" smtClean="0"/>
            </a:br>
            <a:endParaRPr lang="fr-FR" sz="3600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23528" y="765175"/>
            <a:ext cx="8363272" cy="5360988"/>
          </a:xfrm>
        </p:spPr>
        <p:txBody>
          <a:bodyPr>
            <a:normAutofit/>
          </a:bodyPr>
          <a:lstStyle/>
          <a:p>
            <a:r>
              <a:rPr lang="fr-FR" dirty="0" smtClean="0"/>
              <a:t>Quelques chiffres</a:t>
            </a:r>
          </a:p>
          <a:p>
            <a:pPr lvl="1"/>
            <a:r>
              <a:rPr lang="fr-FR" dirty="0" smtClean="0"/>
              <a:t>240 m de rivière replantés sur les 2 berges</a:t>
            </a:r>
          </a:p>
          <a:p>
            <a:pPr lvl="1"/>
            <a:r>
              <a:rPr lang="fr-FR" dirty="0" smtClean="0"/>
              <a:t>8830€ de travaux</a:t>
            </a:r>
          </a:p>
          <a:p>
            <a:pPr lvl="1"/>
            <a:r>
              <a:rPr lang="fr-FR" dirty="0" smtClean="0"/>
              <a:t>6 jours de travail pour la concertation, la conception et le suivi du projet</a:t>
            </a:r>
          </a:p>
          <a:p>
            <a:pPr lvl="1"/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429000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98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Travaux sur la </a:t>
            </a:r>
            <a:r>
              <a:rPr lang="fr-FR" sz="3600" dirty="0" err="1" smtClean="0"/>
              <a:t>Brévenne</a:t>
            </a:r>
            <a:r>
              <a:rPr lang="fr-FR" sz="3600" dirty="0" smtClean="0"/>
              <a:t> - 2015 </a:t>
            </a:r>
            <a:br>
              <a:rPr lang="fr-FR" sz="3600" dirty="0" smtClean="0"/>
            </a:br>
            <a:endParaRPr lang="fr-FR" sz="3600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endParaRPr lang="fr-FR" dirty="0" smtClean="0"/>
          </a:p>
        </p:txBody>
      </p:sp>
      <p:pic>
        <p:nvPicPr>
          <p:cNvPr id="8" name="Image 7" descr="I:\DCIM\100CANON\IMG_48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283968" cy="285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\\valli-hp\Archive Technique\Photographies\2015\Brévenne Turdine\Travaux Bessenay\Après travaux\IMG_73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248472" cy="28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\\valli-hp\Archive Technique\Photographies\2015\Brévenne Turdine\Travaux Bessenay\Après travaux\IMG_73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4248472" cy="285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3"/>
            <a:ext cx="4283968" cy="285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Connecteur droit avec flèche 12"/>
          <p:cNvCxnSpPr/>
          <p:nvPr/>
        </p:nvCxnSpPr>
        <p:spPr>
          <a:xfrm>
            <a:off x="3923928" y="2348880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067944" y="5733256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435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smtClean="0"/>
              <a:t>Travaux Bessenay - </a:t>
            </a:r>
            <a:r>
              <a:rPr lang="fr-FR" sz="3600" dirty="0" smtClean="0"/>
              <a:t>2015 </a:t>
            </a:r>
            <a:br>
              <a:rPr lang="fr-FR" sz="3600" dirty="0" smtClean="0"/>
            </a:br>
            <a:endParaRPr lang="fr-FR" sz="3600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r>
              <a:rPr lang="fr-FR" dirty="0" smtClean="0"/>
              <a:t>Travaux réalisés par l’AAPPMA de </a:t>
            </a:r>
            <a:r>
              <a:rPr lang="fr-FR" dirty="0" err="1" smtClean="0"/>
              <a:t>Bessenay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Rôle de la FD:</a:t>
            </a:r>
          </a:p>
          <a:p>
            <a:pPr lvl="1"/>
            <a:r>
              <a:rPr lang="fr-FR" dirty="0" smtClean="0"/>
              <a:t>Conseils techniques: dimensionnement et disposition des blocs</a:t>
            </a:r>
          </a:p>
          <a:p>
            <a:pPr lvl="1"/>
            <a:r>
              <a:rPr lang="fr-FR" dirty="0" smtClean="0"/>
              <a:t>Rédaction et suivi des dossiers règlementaires</a:t>
            </a:r>
          </a:p>
          <a:p>
            <a:pPr lvl="1"/>
            <a:r>
              <a:rPr lang="fr-FR" dirty="0" smtClean="0"/>
              <a:t>Rédaction et suivi des dossiers de subvention</a:t>
            </a:r>
          </a:p>
          <a:p>
            <a:pPr lvl="1"/>
            <a:r>
              <a:rPr lang="fr-FR" dirty="0" err="1" smtClean="0"/>
              <a:t>Co-financement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36998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Effacement de seuils sur la Coise- 2015 </a:t>
            </a:r>
            <a:br>
              <a:rPr lang="fr-FR" sz="3600" dirty="0" smtClean="0"/>
            </a:br>
            <a:endParaRPr lang="fr-FR" sz="3600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323528" y="692696"/>
            <a:ext cx="8640960" cy="5433467"/>
          </a:xfrm>
        </p:spPr>
        <p:txBody>
          <a:bodyPr/>
          <a:lstStyle/>
          <a:p>
            <a:r>
              <a:rPr lang="fr-FR" b="1" dirty="0" smtClean="0"/>
              <a:t>Contexte</a:t>
            </a:r>
          </a:p>
          <a:p>
            <a:pPr>
              <a:buNone/>
            </a:pPr>
            <a:r>
              <a:rPr lang="fr-FR" dirty="0" smtClean="0"/>
              <a:t>	Sur la Coise moyenne 9 ouvrages pour 4.4 km soit 2 ouvrage / km =&gt; 36% du linéaire impacté.</a:t>
            </a:r>
          </a:p>
          <a:p>
            <a:pPr>
              <a:buNone/>
            </a:pPr>
            <a:r>
              <a:rPr lang="fr-FR" dirty="0" smtClean="0"/>
              <a:t>	Réchauffement marqué et population de truite très faible</a:t>
            </a:r>
          </a:p>
        </p:txBody>
      </p:sp>
      <p:pic>
        <p:nvPicPr>
          <p:cNvPr id="6146" name="Picture 2" descr="\\valli-hp\Archive Technique\Photographies\2014\Coise\Rivat\IMG_4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717032"/>
            <a:ext cx="432000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998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099" name="Picture 3" descr="\\valli-hp\Archive Technique\Photographies\2015\Seuils Coise\Choules 1 et 2\IMG_6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692696"/>
            <a:ext cx="4320000" cy="2880000"/>
          </a:xfrm>
          <a:prstGeom prst="rect">
            <a:avLst/>
          </a:prstGeom>
          <a:noFill/>
        </p:spPr>
      </p:pic>
      <p:pic>
        <p:nvPicPr>
          <p:cNvPr id="4098" name="Picture 2" descr="\\valli-hp\Archive Technique\Photographies\2014\Coise\Choules\IMG_41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320000" cy="2880000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Effacement de seuils sur la Coise- 2015 </a:t>
            </a:r>
            <a:br>
              <a:rPr lang="fr-FR" sz="3600" dirty="0" smtClean="0"/>
            </a:br>
            <a:endParaRPr lang="fr-FR" sz="3600" dirty="0" smtClean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3923928" y="2348880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645024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 descr="\\valli-hp\Archive Technique\Photographies\2014\Coise\Choules\IMG_4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4320000" cy="2880000"/>
          </a:xfrm>
          <a:prstGeom prst="rect">
            <a:avLst/>
          </a:prstGeom>
          <a:noFill/>
        </p:spPr>
      </p:pic>
      <p:cxnSp>
        <p:nvCxnSpPr>
          <p:cNvPr id="16" name="Connecteur droit avec flèche 15"/>
          <p:cNvCxnSpPr/>
          <p:nvPr/>
        </p:nvCxnSpPr>
        <p:spPr>
          <a:xfrm>
            <a:off x="3851920" y="5085184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435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alli-hp\Archive Technique\Photographies\2015\Seuils Coise\Choules 1 et 2\IMG_6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000" y="620688"/>
            <a:ext cx="4320000" cy="2880000"/>
          </a:xfrm>
          <a:prstGeom prst="rect">
            <a:avLst/>
          </a:prstGeom>
          <a:noFill/>
        </p:spPr>
      </p:pic>
      <p:pic>
        <p:nvPicPr>
          <p:cNvPr id="3075" name="Picture 3" descr="\\valli-hp\Archive Technique\Photographies\2014\Coise\Choules\IMG_4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320000" cy="288000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076" name="Picture 4" descr="\\valli-hp\Archive Technique\Photographies\2015\Seuils Coise\Choules 1 et 2\IMG_643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00" y="3573016"/>
            <a:ext cx="4320000" cy="2880000"/>
          </a:xfrm>
          <a:prstGeom prst="rect">
            <a:avLst/>
          </a:prstGeom>
          <a:noFill/>
        </p:spPr>
      </p:pic>
      <p:pic>
        <p:nvPicPr>
          <p:cNvPr id="3077" name="Picture 5" descr="\\valli-hp\Archive Technique\Photographies\2014\Coise\Choules\IMG_4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4320000" cy="2880000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Effacement de seuils sur la Coise- 2015 </a:t>
            </a:r>
            <a:br>
              <a:rPr lang="fr-FR" sz="3600" dirty="0" smtClean="0"/>
            </a:br>
            <a:endParaRPr lang="fr-FR" sz="3600" dirty="0" smtClean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3923928" y="2348880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067944" y="5733256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435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Fd\dde\Archive Technique\Présentations\CA et AG FD\2013 AG\RSTB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4425439" cy="5748139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39750" y="0"/>
            <a:ext cx="7993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000000"/>
                </a:solidFill>
              </a:rPr>
              <a:t>BILAN 2015</a:t>
            </a:r>
            <a:endParaRPr lang="fr-FR" sz="2800" b="1" dirty="0">
              <a:solidFill>
                <a:srgbClr val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9512" y="836712"/>
            <a:ext cx="4824536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 smtClean="0">
                <a:solidFill>
                  <a:srgbClr val="000000"/>
                </a:solidFill>
              </a:rPr>
              <a:t>Travaux : 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Restauration de </a:t>
            </a:r>
            <a:r>
              <a:rPr lang="fr-FR" sz="1600" b="1" dirty="0" err="1" smtClean="0">
                <a:solidFill>
                  <a:srgbClr val="000000"/>
                </a:solidFill>
              </a:rPr>
              <a:t>ripisylve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smtClean="0"/>
              <a:t>à Joux	, 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/>
              <a:t>Effacements d’un seuil sur le </a:t>
            </a:r>
            <a:r>
              <a:rPr lang="fr-FR" sz="1600" b="1" dirty="0" err="1" smtClean="0"/>
              <a:t>Bassenon</a:t>
            </a:r>
            <a:r>
              <a:rPr lang="fr-FR" sz="1600" dirty="0" smtClean="0"/>
              <a:t>,</a:t>
            </a:r>
            <a:endParaRPr lang="fr-FR" sz="1600" b="1" dirty="0" smtClean="0"/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 smtClean="0">
                <a:solidFill>
                  <a:srgbClr val="000000"/>
                </a:solidFill>
              </a:rPr>
              <a:t>Accompagnement technique / financier 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Effacement de 5 seuils sur la Coise / SIMA Coise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Travaux de diversification des habitats sur la </a:t>
            </a:r>
            <a:r>
              <a:rPr lang="fr-FR" sz="1600" dirty="0" err="1" smtClean="0"/>
              <a:t>Brévenne</a:t>
            </a:r>
            <a:r>
              <a:rPr lang="fr-FR" sz="1600" dirty="0" smtClean="0"/>
              <a:t> / AAPPMA de </a:t>
            </a:r>
            <a:r>
              <a:rPr lang="fr-FR" sz="1600" dirty="0" err="1" smtClean="0"/>
              <a:t>Bessenay</a:t>
            </a:r>
            <a:r>
              <a:rPr lang="fr-FR" sz="1600" dirty="0" smtClean="0"/>
              <a:t> 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Appui technique </a:t>
            </a:r>
            <a:r>
              <a:rPr lang="fr-FR" sz="1600" dirty="0" err="1" smtClean="0"/>
              <a:t>Garon</a:t>
            </a:r>
            <a:r>
              <a:rPr lang="fr-FR" sz="1600" dirty="0" smtClean="0"/>
              <a:t>/Yzeron/Reins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 smtClean="0">
                <a:solidFill>
                  <a:srgbClr val="000000"/>
                </a:solidFill>
              </a:rPr>
              <a:t>Avis/Suivi de chantiers: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 20taine de dossiers dont certains gros chantiers (1km sur la </a:t>
            </a:r>
            <a:r>
              <a:rPr lang="fr-FR" sz="1600" dirty="0" err="1" smtClean="0"/>
              <a:t>Brévenne</a:t>
            </a:r>
            <a:r>
              <a:rPr lang="fr-FR" sz="1600" dirty="0" smtClean="0"/>
              <a:t> à Sain Bel)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 smtClean="0"/>
              <a:t>Communication : </a:t>
            </a:r>
            <a:endParaRPr lang="fr-FR" b="1" dirty="0">
              <a:solidFill>
                <a:srgbClr val="000000"/>
              </a:solidFill>
            </a:endParaRP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22 </a:t>
            </a:r>
            <a:r>
              <a:rPr lang="fr-FR" sz="1600" dirty="0" smtClean="0"/>
              <a:t>AG AAPPMA, grand public (Jons, JMZH…)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b="1" dirty="0" smtClean="0"/>
              <a:t>	soit + de 200 réunions sur l’année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4" name="Triangle isocèle 33"/>
          <p:cNvSpPr/>
          <p:nvPr/>
        </p:nvSpPr>
        <p:spPr>
          <a:xfrm>
            <a:off x="5436096" y="3284984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isocèle 34"/>
          <p:cNvSpPr/>
          <p:nvPr/>
        </p:nvSpPr>
        <p:spPr>
          <a:xfrm>
            <a:off x="6012160" y="4869160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riangle isocèle 36"/>
          <p:cNvSpPr/>
          <p:nvPr/>
        </p:nvSpPr>
        <p:spPr>
          <a:xfrm>
            <a:off x="6156176" y="4149080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riangle isocèle 31"/>
          <p:cNvSpPr/>
          <p:nvPr/>
        </p:nvSpPr>
        <p:spPr>
          <a:xfrm>
            <a:off x="7308304" y="5517232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riangle isocèle 32"/>
          <p:cNvSpPr/>
          <p:nvPr/>
        </p:nvSpPr>
        <p:spPr>
          <a:xfrm>
            <a:off x="6876256" y="4581128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riangle isocèle 35"/>
          <p:cNvSpPr/>
          <p:nvPr/>
        </p:nvSpPr>
        <p:spPr>
          <a:xfrm>
            <a:off x="6948264" y="4077072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2" grpId="0" animBg="1"/>
      <p:bldP spid="33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valli-hp\Archive Technique\Photographies\2014\Coise\Rivat\IMG_4034 exterieur du 1er méandre en amont du seuil vue am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4320000" cy="2880000"/>
          </a:xfrm>
          <a:prstGeom prst="rect">
            <a:avLst/>
          </a:prstGeom>
          <a:noFill/>
        </p:spPr>
      </p:pic>
      <p:pic>
        <p:nvPicPr>
          <p:cNvPr id="5124" name="Picture 4" descr="\\valli-hp\Archive Technique\Photographies\2015\Seuils Coise\Rivat\IMG_6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6"/>
            <a:ext cx="4320000" cy="2880000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20688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\\valli-hp\Archive Technique\Photographies\2014\Coise\Rivat\IMG_4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4320000" cy="288000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Effacement de seuils sur la Coise- 2015 </a:t>
            </a:r>
            <a:br>
              <a:rPr lang="fr-FR" sz="3600" dirty="0" smtClean="0"/>
            </a:br>
            <a:endParaRPr lang="fr-FR" sz="3600" dirty="0" smtClean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3923928" y="2348880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067944" y="5733256"/>
            <a:ext cx="100811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435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Effacement de seuils sur la Coise- 2015 </a:t>
            </a:r>
            <a:br>
              <a:rPr lang="fr-FR" sz="3600" dirty="0" smtClean="0"/>
            </a:br>
            <a:endParaRPr lang="fr-FR" sz="3600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r>
              <a:rPr lang="fr-FR" dirty="0" smtClean="0"/>
              <a:t>Travaux réalisés par le SIMA Coise</a:t>
            </a:r>
          </a:p>
          <a:p>
            <a:pPr>
              <a:buNone/>
            </a:pPr>
            <a:r>
              <a:rPr lang="fr-FR" dirty="0" smtClean="0"/>
              <a:t>	15 000€ pour 5 ouvrages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Rôle de la FD:</a:t>
            </a:r>
          </a:p>
          <a:p>
            <a:pPr lvl="1"/>
            <a:r>
              <a:rPr lang="fr-FR" dirty="0" smtClean="0"/>
              <a:t>Conseils techniques/Appui au montage du dossier règlementaire/suivi des travaux: 8 jours de travail</a:t>
            </a:r>
          </a:p>
          <a:p>
            <a:pPr lvl="1"/>
            <a:r>
              <a:rPr lang="fr-FR" dirty="0" err="1" smtClean="0"/>
              <a:t>Co-financement</a:t>
            </a:r>
            <a:endParaRPr lang="fr-FR" dirty="0" smtClean="0"/>
          </a:p>
          <a:p>
            <a:pPr lvl="1"/>
            <a:r>
              <a:rPr lang="fr-FR" dirty="0" smtClean="0"/>
              <a:t>Suivi post-travaux 2016=&gt;2021</a:t>
            </a:r>
          </a:p>
        </p:txBody>
      </p:sp>
    </p:spTree>
    <p:extLst>
      <p:ext uri="{BB962C8B-B14F-4D97-AF65-F5344CB8AC3E}">
        <p14:creationId xmlns:p14="http://schemas.microsoft.com/office/powerpoint/2010/main" xmlns="" val="36998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/>
          <p:cNvGrpSpPr/>
          <p:nvPr/>
        </p:nvGrpSpPr>
        <p:grpSpPr>
          <a:xfrm>
            <a:off x="3452813" y="549275"/>
            <a:ext cx="5691187" cy="5730875"/>
            <a:chOff x="3452813" y="549275"/>
            <a:chExt cx="5691187" cy="5730875"/>
          </a:xfrm>
        </p:grpSpPr>
        <p:pic>
          <p:nvPicPr>
            <p:cNvPr id="4106" name="Picture 3" descr="carte situation"/>
            <p:cNvPicPr>
              <a:picLocks noChangeAspect="1" noChangeArrowheads="1"/>
            </p:cNvPicPr>
            <p:nvPr/>
          </p:nvPicPr>
          <p:blipFill>
            <a:blip r:embed="rId2" cstate="print"/>
            <a:srcRect l="23178" t="2632" r="29967" b="3618"/>
            <a:stretch>
              <a:fillRect/>
            </a:stretch>
          </p:blipFill>
          <p:spPr bwMode="auto">
            <a:xfrm>
              <a:off x="3452813" y="549275"/>
              <a:ext cx="5691187" cy="573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Ellipse 16"/>
            <p:cNvSpPr/>
            <p:nvPr/>
          </p:nvSpPr>
          <p:spPr>
            <a:xfrm>
              <a:off x="5004048" y="443711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12" name="Picture 2" descr="C:\Users\jp.faure\Desktop\Photos\selection\GL 1013\IMG_4798.JPG"/>
          <p:cNvPicPr>
            <a:picLocks noChangeAspect="1" noChangeArrowheads="1"/>
          </p:cNvPicPr>
          <p:nvPr/>
        </p:nvPicPr>
        <p:blipFill>
          <a:blip r:embed="rId3" cstate="print"/>
          <a:srcRect b="13251"/>
          <a:stretch>
            <a:fillRect/>
          </a:stretch>
        </p:blipFill>
        <p:spPr bwMode="auto">
          <a:xfrm>
            <a:off x="3491880" y="320420"/>
            <a:ext cx="5652120" cy="653758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060848"/>
            <a:ext cx="3492500" cy="3456384"/>
          </a:xfrm>
        </p:spPr>
        <p:txBody>
          <a:bodyPr>
            <a:noAutofit/>
          </a:bodyPr>
          <a:lstStyle/>
          <a:p>
            <a:pPr algn="l" eaLnBrk="1" hangingPunct="1">
              <a:buFontTx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 Enquêtes réalisées par les agents de la Fédération</a:t>
            </a:r>
          </a:p>
          <a:p>
            <a:pPr algn="l" eaLnBrk="1" hangingPunct="1">
              <a:buFontTx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 5 secteurs distincts + </a:t>
            </a:r>
            <a:r>
              <a:rPr lang="fr-FR" sz="2000" dirty="0" err="1" smtClean="0">
                <a:solidFill>
                  <a:schemeClr val="tx1"/>
                </a:solidFill>
              </a:rPr>
              <a:t>Ronzey</a:t>
            </a:r>
            <a:endParaRPr lang="fr-FR" sz="2000" dirty="0" smtClean="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 26 sessions par secteur réparties en fonction de la fréquentation des pêcheurs dans la saison de pêche</a:t>
            </a:r>
          </a:p>
          <a:p>
            <a:pPr algn="l" eaLnBrk="1" hangingPunct="1">
              <a:buFontTx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 1258 pêcheurs enquêtés</a:t>
            </a:r>
          </a:p>
          <a:p>
            <a:pPr algn="l" eaLnBrk="1" hangingPunct="1">
              <a:buFontTx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3974h de pêche analysées</a:t>
            </a:r>
          </a:p>
          <a:p>
            <a:pPr eaLnBrk="1" hangingPunct="1"/>
            <a:endParaRPr lang="fr-FR" b="1" dirty="0" smtClean="0">
              <a:solidFill>
                <a:schemeClr val="tx1"/>
              </a:solidFill>
            </a:endParaRPr>
          </a:p>
        </p:txBody>
      </p:sp>
      <p:grpSp>
        <p:nvGrpSpPr>
          <p:cNvPr id="2" name="Groupe 12"/>
          <p:cNvGrpSpPr/>
          <p:nvPr/>
        </p:nvGrpSpPr>
        <p:grpSpPr>
          <a:xfrm>
            <a:off x="0" y="5638800"/>
            <a:ext cx="1676400" cy="1219200"/>
            <a:chOff x="7467600" y="5638800"/>
            <a:chExt cx="1676400" cy="1219200"/>
          </a:xfrm>
        </p:grpSpPr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7467600" y="5638800"/>
              <a:ext cx="1676400" cy="121920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0" y="5791200"/>
              <a:ext cx="1295400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defRPr/>
            </a:pPr>
            <a:r>
              <a:rPr lang="fr-FR" sz="3200" b="1" dirty="0" smtClean="0">
                <a:solidFill>
                  <a:prstClr val="black"/>
                </a:solidFill>
              </a:rPr>
              <a:t>Suivi des captures de poissons prédateurs par les pêcheurs amateurs, saison 2015-2016</a:t>
            </a:r>
          </a:p>
        </p:txBody>
      </p:sp>
      <p:pic>
        <p:nvPicPr>
          <p:cNvPr id="16" name="Image 4" descr="Logo_FNPF_GP_166_3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837238"/>
            <a:ext cx="100806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5" descr="logoEDF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980728"/>
            <a:ext cx="6778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33" descr="logo cnr.bmp"/>
          <p:cNvPicPr>
            <a:picLocks noChangeAspect="1" noChangeArrowheads="1"/>
          </p:cNvPicPr>
          <p:nvPr/>
        </p:nvPicPr>
        <p:blipFill>
          <a:blip r:embed="rId7" cstate="print"/>
          <a:srcRect l="4643" t="34578" r="36130" b="21021"/>
          <a:stretch>
            <a:fillRect/>
          </a:stretch>
        </p:blipFill>
        <p:spPr bwMode="auto">
          <a:xfrm>
            <a:off x="1547664" y="1123653"/>
            <a:ext cx="19097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 descr="AERMC_20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99281" y="908720"/>
            <a:ext cx="1244719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Affichage de CG69_logo_cartouche_bleu_logo_blanc.jpg en cours..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124744"/>
            <a:ext cx="1513128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740650" cy="7064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rgbClr val="FF0000"/>
                </a:solidFill>
              </a:rPr>
              <a:t>Les prises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13" name="Graphique 12"/>
          <p:cNvGraphicFramePr/>
          <p:nvPr/>
        </p:nvGraphicFramePr>
        <p:xfrm>
          <a:off x="4578115" y="2201945"/>
          <a:ext cx="3754113" cy="235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/>
          <p:cNvGraphicFramePr/>
          <p:nvPr/>
        </p:nvGraphicFramePr>
        <p:xfrm>
          <a:off x="610568" y="4628411"/>
          <a:ext cx="3895124" cy="222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4559703" y="661"/>
          <a:ext cx="3844709" cy="235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4499992" y="4625752"/>
          <a:ext cx="3834109" cy="222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Graphique 21"/>
          <p:cNvGraphicFramePr/>
          <p:nvPr/>
        </p:nvGraphicFramePr>
        <p:xfrm>
          <a:off x="683568" y="0"/>
          <a:ext cx="3894733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Graphique 22"/>
          <p:cNvGraphicFramePr/>
          <p:nvPr/>
        </p:nvGraphicFramePr>
        <p:xfrm>
          <a:off x="683568" y="2204864"/>
          <a:ext cx="3805042" cy="2345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  <p:bldGraphic spid="15" grpId="0">
        <p:bldAsOne/>
      </p:bldGraphic>
      <p:bldGraphic spid="16" grpId="0">
        <p:bldAsOne/>
      </p:bldGraphic>
      <p:bldGraphic spid="22" grpId="0">
        <p:bldAsOne/>
      </p:bldGraphic>
      <p:bldGraphic spid="2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jp.faure\Downloads\FLM_4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139173"/>
            <a:ext cx="10404648" cy="7009910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/>
        </p:nvCxnSpPr>
        <p:spPr>
          <a:xfrm>
            <a:off x="3059832" y="1916832"/>
            <a:ext cx="608416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275"/>
            <a:ext cx="2700338" cy="10080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 smtClean="0">
                <a:solidFill>
                  <a:schemeClr val="bg1"/>
                </a:solidFill>
              </a:rPr>
              <a:t>Perche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59832" y="1484784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 poisson / </a:t>
            </a:r>
            <a:r>
              <a:rPr lang="fr-FR" dirty="0" smtClean="0">
                <a:solidFill>
                  <a:srgbClr val="FF0000"/>
                </a:solidFill>
              </a:rPr>
              <a:t>2h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575853"/>
            <a:ext cx="7740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rgbClr val="A5A5A5"/>
              </a:buClr>
              <a:buFont typeface="Wingdings 2"/>
              <a:buChar char=""/>
              <a:defRPr/>
            </a:pPr>
            <a:r>
              <a:rPr lang="fr-FR" sz="2000" dirty="0" smtClean="0">
                <a:solidFill>
                  <a:prstClr val="white"/>
                </a:solidFill>
              </a:rPr>
              <a:t>2015: globalement favorable</a:t>
            </a: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6491064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sp>
        <p:nvSpPr>
          <p:cNvPr id="24" name="Oval 3"/>
          <p:cNvSpPr>
            <a:spLocks noChangeArrowheads="1"/>
          </p:cNvSpPr>
          <p:nvPr/>
        </p:nvSpPr>
        <p:spPr bwMode="auto">
          <a:xfrm>
            <a:off x="7467600" y="5805264"/>
            <a:ext cx="1676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957664"/>
            <a:ext cx="1295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Graphique 18"/>
          <p:cNvGraphicFramePr/>
          <p:nvPr/>
        </p:nvGraphicFramePr>
        <p:xfrm>
          <a:off x="4572000" y="620688"/>
          <a:ext cx="4572000" cy="468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jp.faure\Downloads\ILM_6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44624"/>
            <a:ext cx="10225136" cy="6803778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/>
        </p:nvCxnSpPr>
        <p:spPr>
          <a:xfrm flipV="1">
            <a:off x="2205318" y="1700808"/>
            <a:ext cx="6938682" cy="132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275"/>
            <a:ext cx="2700338" cy="10080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 smtClean="0">
                <a:solidFill>
                  <a:schemeClr val="bg1"/>
                </a:solidFill>
              </a:rPr>
              <a:t>Brochet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78805" y="1567550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 poisson / </a:t>
            </a:r>
            <a:r>
              <a:rPr lang="fr-FR" dirty="0" smtClean="0">
                <a:solidFill>
                  <a:srgbClr val="FF0000"/>
                </a:solidFill>
              </a:rPr>
              <a:t>2h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" y="4941168"/>
            <a:ext cx="7013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rgbClr val="9BBB59"/>
              </a:buClr>
              <a:buFont typeface="Wingdings 2"/>
              <a:buChar char=""/>
              <a:defRPr/>
            </a:pPr>
            <a:r>
              <a:rPr lang="fr-FR" sz="2000" dirty="0" smtClean="0">
                <a:solidFill>
                  <a:prstClr val="white"/>
                </a:solidFill>
              </a:rPr>
              <a:t>Brochet Grand Large : année moyenne</a:t>
            </a:r>
          </a:p>
          <a:p>
            <a:pPr marL="274320" indent="-274320">
              <a:buClr>
                <a:srgbClr val="9BBB59"/>
              </a:buClr>
              <a:buFont typeface="Wingdings 2"/>
              <a:buChar char=""/>
              <a:defRPr/>
            </a:pPr>
            <a:r>
              <a:rPr lang="fr-FR" sz="2000" dirty="0" err="1" smtClean="0">
                <a:solidFill>
                  <a:prstClr val="white"/>
                </a:solidFill>
              </a:rPr>
              <a:t>Ronzey</a:t>
            </a:r>
            <a:r>
              <a:rPr lang="fr-FR" sz="2000" dirty="0" smtClean="0">
                <a:solidFill>
                  <a:prstClr val="white"/>
                </a:solidFill>
              </a:rPr>
              <a:t> : très haut niveau de capture</a:t>
            </a:r>
          </a:p>
          <a:p>
            <a:pPr marL="274320" indent="-274320">
              <a:buClr>
                <a:srgbClr val="9BBB59"/>
              </a:buClr>
              <a:buFont typeface="Wingdings 2"/>
              <a:buChar char=""/>
              <a:defRPr/>
            </a:pP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sp>
        <p:nvSpPr>
          <p:cNvPr id="24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Graphique 10"/>
          <p:cNvGraphicFramePr/>
          <p:nvPr/>
        </p:nvGraphicFramePr>
        <p:xfrm>
          <a:off x="4572000" y="260648"/>
          <a:ext cx="457200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jp.faure\Downloads\FLM_2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8401" y="-27384"/>
            <a:ext cx="10328913" cy="6872998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/>
        </p:nvCxnSpPr>
        <p:spPr>
          <a:xfrm>
            <a:off x="3059832" y="2204864"/>
            <a:ext cx="608416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445224"/>
            <a:ext cx="9144000" cy="1007939"/>
          </a:xfrm>
        </p:spPr>
        <p:txBody>
          <a:bodyPr/>
          <a:lstStyle/>
          <a:p>
            <a:pPr algn="l" eaLnBrk="1" hangingPunct="1"/>
            <a:endParaRPr lang="fr-FR" sz="2000" dirty="0" smtClean="0"/>
          </a:p>
        </p:txBody>
      </p:sp>
      <p:sp>
        <p:nvSpPr>
          <p:cNvPr id="8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275"/>
            <a:ext cx="2700338" cy="10080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 smtClean="0">
                <a:solidFill>
                  <a:schemeClr val="bg1"/>
                </a:solidFill>
              </a:rPr>
              <a:t>Sandre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843808" y="1484784"/>
            <a:ext cx="1296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Calibri"/>
              </a:rPr>
              <a:t>1 poisson / </a:t>
            </a:r>
            <a:r>
              <a:rPr lang="fr-FR" dirty="0" smtClean="0">
                <a:solidFill>
                  <a:srgbClr val="FF0000"/>
                </a:solidFill>
                <a:latin typeface="Calibri"/>
              </a:rPr>
              <a:t>10h</a:t>
            </a:r>
            <a:endParaRPr lang="fr-F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3608" y="5445224"/>
            <a:ext cx="5114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fr-FR" sz="2400" dirty="0" smtClean="0">
                <a:solidFill>
                  <a:prstClr val="black"/>
                </a:solidFill>
                <a:latin typeface="Calibri"/>
              </a:rPr>
              <a:t>Augmentations générales constatées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fr-FR" sz="2400" dirty="0" smtClean="0">
                <a:solidFill>
                  <a:prstClr val="black"/>
                </a:solidFill>
                <a:latin typeface="Calibri"/>
              </a:rPr>
              <a:t>Niveau de capture moyen au </a:t>
            </a:r>
            <a:r>
              <a:rPr lang="fr-FR" sz="2400" dirty="0" err="1" smtClean="0">
                <a:solidFill>
                  <a:prstClr val="black"/>
                </a:solidFill>
                <a:latin typeface="Calibri"/>
              </a:rPr>
              <a:t>Ronzey</a:t>
            </a:r>
            <a:endParaRPr lang="fr-FR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FR" altLang="fr-FR" sz="1800" kern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fr-FR" altLang="fr-FR" sz="2800" b="1" dirty="0">
                <a:solidFill>
                  <a:prstClr val="black"/>
                </a:solidFill>
              </a:rPr>
              <a:t>Service technique – Fédération de Pêche </a:t>
            </a:r>
            <a:r>
              <a:rPr lang="fr-FR" altLang="fr-FR" sz="2800" b="1" dirty="0" smtClean="0">
                <a:solidFill>
                  <a:prstClr val="black"/>
                </a:solidFill>
              </a:rPr>
              <a:t>du </a:t>
            </a:r>
            <a:r>
              <a:rPr lang="fr-FR" altLang="fr-FR" sz="2800" b="1" dirty="0">
                <a:solidFill>
                  <a:prstClr val="black"/>
                </a:solidFill>
              </a:rPr>
              <a:t>Rhône</a:t>
            </a:r>
          </a:p>
        </p:txBody>
      </p:sp>
      <p:graphicFrame>
        <p:nvGraphicFramePr>
          <p:cNvPr id="16" name="Graphique 15"/>
          <p:cNvGraphicFramePr/>
          <p:nvPr/>
        </p:nvGraphicFramePr>
        <p:xfrm>
          <a:off x="4211960" y="476672"/>
          <a:ext cx="493204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p.faure\Downloads\_CLM7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469"/>
            <a:ext cx="9252520" cy="6156752"/>
          </a:xfrm>
          <a:prstGeom prst="rect">
            <a:avLst/>
          </a:prstGeom>
          <a:noFill/>
        </p:spPr>
      </p:pic>
      <p:sp>
        <p:nvSpPr>
          <p:cNvPr id="11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275"/>
            <a:ext cx="2700338" cy="10080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 smtClean="0">
                <a:solidFill>
                  <a:schemeClr val="bg1"/>
                </a:solidFill>
              </a:rPr>
              <a:t>Silure</a:t>
            </a:r>
          </a:p>
        </p:txBody>
      </p:sp>
      <p:grpSp>
        <p:nvGrpSpPr>
          <p:cNvPr id="2" name="Groupe 20"/>
          <p:cNvGrpSpPr/>
          <p:nvPr/>
        </p:nvGrpSpPr>
        <p:grpSpPr>
          <a:xfrm>
            <a:off x="2195736" y="1268760"/>
            <a:ext cx="7128792" cy="441340"/>
            <a:chOff x="2915816" y="755412"/>
            <a:chExt cx="6408712" cy="441340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2915816" y="1196752"/>
              <a:ext cx="6408712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915816" y="755412"/>
              <a:ext cx="18722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  <a:latin typeface="Calibri"/>
                </a:rPr>
                <a:t>1 poisson / 30h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5157192"/>
            <a:ext cx="7740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fr-FR" sz="2000" dirty="0" smtClean="0">
                <a:solidFill>
                  <a:schemeClr val="bg1"/>
                </a:solidFill>
                <a:latin typeface="Calibri"/>
              </a:rPr>
              <a:t>Rhône : forte diminution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Font typeface="Wingdings 2"/>
              <a:buChar char=""/>
              <a:defRPr/>
            </a:pPr>
            <a:r>
              <a:rPr lang="fr-FR" sz="2000" dirty="0" smtClean="0">
                <a:solidFill>
                  <a:schemeClr val="bg1"/>
                </a:solidFill>
                <a:latin typeface="Calibri"/>
              </a:rPr>
              <a:t>Saône assez basse et le reste stable</a:t>
            </a:r>
            <a:endParaRPr lang="fr-FR" sz="2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FR" altLang="fr-FR" sz="1800" kern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fr-FR" altLang="fr-FR" sz="2800" b="1" dirty="0">
                <a:solidFill>
                  <a:prstClr val="black"/>
                </a:solidFill>
              </a:rPr>
              <a:t>Service technique – Fédération de Pêche </a:t>
            </a:r>
            <a:r>
              <a:rPr lang="fr-FR" altLang="fr-FR" sz="2800" b="1" dirty="0" smtClean="0">
                <a:solidFill>
                  <a:prstClr val="black"/>
                </a:solidFill>
              </a:rPr>
              <a:t>du </a:t>
            </a:r>
            <a:r>
              <a:rPr lang="fr-FR" altLang="fr-FR" sz="2800" b="1" dirty="0">
                <a:solidFill>
                  <a:prstClr val="black"/>
                </a:solidFill>
              </a:rPr>
              <a:t>Rhône</a:t>
            </a:r>
          </a:p>
        </p:txBody>
      </p:sp>
      <p:graphicFrame>
        <p:nvGraphicFramePr>
          <p:cNvPr id="18" name="Graphique 17"/>
          <p:cNvGraphicFramePr/>
          <p:nvPr/>
        </p:nvGraphicFramePr>
        <p:xfrm>
          <a:off x="3698094" y="548680"/>
          <a:ext cx="5445906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424936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Etat initial du peuplement piscicole du lac du Colombier par comptage en plongée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276872"/>
            <a:ext cx="4716016" cy="3672408"/>
          </a:xfrm>
        </p:spPr>
        <p:txBody>
          <a:bodyPr>
            <a:normAutofit fontScale="92500"/>
          </a:bodyPr>
          <a:lstStyle/>
          <a:p>
            <a:r>
              <a:rPr lang="fr-FR" b="1" dirty="0" smtClean="0"/>
              <a:t>Projet de mise en place de récifs artificiels </a:t>
            </a:r>
            <a:r>
              <a:rPr lang="fr-FR" dirty="0" smtClean="0"/>
              <a:t>(2016?) </a:t>
            </a:r>
            <a:r>
              <a:rPr lang="fr-FR" b="1" dirty="0" smtClean="0"/>
              <a:t>:</a:t>
            </a:r>
          </a:p>
          <a:p>
            <a:endParaRPr lang="fr-FR" b="1" dirty="0" smtClean="0"/>
          </a:p>
          <a:p>
            <a:pPr lvl="1">
              <a:buFont typeface="Wingdings" pitchFamily="2" charset="2"/>
              <a:buChar char="q"/>
            </a:pPr>
            <a:r>
              <a:rPr lang="fr-FR" dirty="0" smtClean="0"/>
              <a:t> Financement des travaux conditionné à l’étude de leur efficacité</a:t>
            </a:r>
          </a:p>
          <a:p>
            <a:pPr lvl="1">
              <a:buFont typeface="Symbol"/>
              <a:buChar char="Þ"/>
            </a:pPr>
            <a:r>
              <a:rPr lang="fr-FR" dirty="0" smtClean="0"/>
              <a:t>Suivi par plongée lancé en 2015</a:t>
            </a:r>
          </a:p>
          <a:p>
            <a:pPr lvl="1">
              <a:buFont typeface="Symbol"/>
              <a:buChar char="Þ"/>
            </a:pPr>
            <a:r>
              <a:rPr lang="fr-FR" dirty="0" smtClean="0"/>
              <a:t>Suivi pré et post travaux</a:t>
            </a:r>
          </a:p>
          <a:p>
            <a:pPr lvl="1">
              <a:buNone/>
            </a:pPr>
            <a:r>
              <a:rPr lang="fr-FR" dirty="0" smtClean="0"/>
              <a:t>N-1, N, N+1, N+2, N+3, N+5</a:t>
            </a:r>
          </a:p>
          <a:p>
            <a:pPr lvl="1">
              <a:buFont typeface="Wingdings" pitchFamily="2" charset="2"/>
              <a:buChar char="q"/>
            </a:pPr>
            <a:endParaRPr lang="fr-FR" dirty="0" smtClean="0"/>
          </a:p>
          <a:p>
            <a:pPr lvl="1">
              <a:buFont typeface="Wingdings" pitchFamily="2" charset="2"/>
              <a:buChar char="q"/>
            </a:pPr>
            <a:endParaRPr lang="fr-FR" dirty="0" smtClean="0"/>
          </a:p>
        </p:txBody>
      </p:sp>
      <p:pic>
        <p:nvPicPr>
          <p:cNvPr id="4" name="Image 3" descr="C:\Users\jp.faure\Documents\Etudes\lac du colombier anse\photo sub 21015\IMG_5708v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20887"/>
            <a:ext cx="4572000" cy="34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Logo_FNPF_GP_166_36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952226"/>
            <a:ext cx="895350" cy="90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7880" y="5943600"/>
            <a:ext cx="1016120" cy="914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6021288"/>
            <a:ext cx="1372048" cy="783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Formation plongeur professionnel + appui IRSTEA</a:t>
            </a:r>
          </a:p>
          <a:p>
            <a:r>
              <a:rPr lang="fr-FR" sz="2400" dirty="0" smtClean="0"/>
              <a:t>Réalisation de comptages par transect de 50m : </a:t>
            </a:r>
          </a:p>
          <a:p>
            <a:pPr lvl="1"/>
            <a:r>
              <a:rPr lang="fr-FR" sz="1800" dirty="0" smtClean="0"/>
              <a:t>Détermination, dénombrement, estimation de taille des poissons</a:t>
            </a:r>
          </a:p>
          <a:p>
            <a:pPr lvl="1"/>
            <a:r>
              <a:rPr lang="fr-FR" sz="1800" dirty="0" smtClean="0"/>
              <a:t>Quantification des substrats, abris, végétation</a:t>
            </a:r>
            <a:endParaRPr lang="fr-FR" sz="2200" dirty="0" smtClean="0"/>
          </a:p>
          <a:p>
            <a:pPr lvl="1"/>
            <a:endParaRPr lang="fr-FR" sz="2000" dirty="0" smtClean="0"/>
          </a:p>
          <a:p>
            <a:endParaRPr lang="fr-FR" sz="24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endParaRPr lang="fr-FR" sz="2400" dirty="0"/>
          </a:p>
        </p:txBody>
      </p:sp>
      <p:pic>
        <p:nvPicPr>
          <p:cNvPr id="4" name="Image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61657"/>
            <a:ext cx="9144001" cy="3396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Image 4" descr="Irste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124744"/>
            <a:ext cx="817713" cy="82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:\Users\Audrey\Desktop\Stage Fédé Pêche\Photos stations thermiques\MEZER (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fr-FR" sz="4000" b="1" dirty="0" smtClean="0"/>
              <a:t>Réseau de suivi des têtes de bassin versant du département du Rhône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924175"/>
            <a:ext cx="7489825" cy="1752600"/>
          </a:xfrm>
        </p:spPr>
        <p:txBody>
          <a:bodyPr/>
          <a:lstStyle/>
          <a:p>
            <a:pPr eaLnBrk="1" hangingPunct="1"/>
            <a:endParaRPr lang="fr-FR" b="1" smtClean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6308725"/>
            <a:ext cx="539750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wrap="none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17" name="Image 16" descr="CHA (2).JPG"/>
          <p:cNvPicPr>
            <a:picLocks noChangeAspect="1"/>
          </p:cNvPicPr>
          <p:nvPr/>
        </p:nvPicPr>
        <p:blipFill>
          <a:blip r:embed="rId3" cstate="print"/>
          <a:srcRect l="12162" t="31012"/>
          <a:stretch>
            <a:fillRect/>
          </a:stretch>
        </p:blipFill>
        <p:spPr>
          <a:xfrm>
            <a:off x="179512" y="4797152"/>
            <a:ext cx="2376263" cy="1484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88840"/>
            <a:ext cx="4173225" cy="141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C:\Users\Audrey\Desktop\Captur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44824"/>
            <a:ext cx="2997170" cy="376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AERM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6237312"/>
            <a:ext cx="664964" cy="620688"/>
          </a:xfrm>
          <a:prstGeom prst="rect">
            <a:avLst/>
          </a:prstGeom>
        </p:spPr>
      </p:pic>
      <p:pic>
        <p:nvPicPr>
          <p:cNvPr id="18" name="Image 17" descr="Logo_FNPF_GP_166_36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6237312"/>
            <a:ext cx="61329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logoEDF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39175" y="6172200"/>
            <a:ext cx="5048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Fédération 6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2392" y="6254600"/>
            <a:ext cx="623952" cy="6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6309320"/>
            <a:ext cx="1080517" cy="548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Users\jp.faure\Documents\Etudes\lac du colombier anse\photo sub 240615\240615 selec\IMG_4199v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785395"/>
          </a:xfrm>
        </p:spPr>
        <p:txBody>
          <a:bodyPr/>
          <a:lstStyle/>
          <a:p>
            <a:pPr>
              <a:buNone/>
            </a:pPr>
            <a:endParaRPr lang="fr-FR" dirty="0" smtClean="0"/>
          </a:p>
          <a:p>
            <a:pPr marL="2087118" lvl="6" indent="-514350">
              <a:buAutoNum type="arabicPeriod"/>
            </a:pPr>
            <a:endParaRPr lang="fr-FR" dirty="0" smtClean="0"/>
          </a:p>
          <a:p>
            <a:pPr lvl="3">
              <a:buNone/>
            </a:pPr>
            <a:endParaRPr lang="fr-FR" dirty="0" smtClean="0"/>
          </a:p>
          <a:p>
            <a:pPr lvl="3">
              <a:buNone/>
            </a:pPr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3000" dirty="0" smtClean="0">
                <a:solidFill>
                  <a:schemeClr val="accent4"/>
                </a:solidFill>
              </a:rPr>
              <a:t>Suivi de </a:t>
            </a:r>
            <a:r>
              <a:rPr lang="fr-FR" sz="3000" dirty="0" smtClean="0">
                <a:solidFill>
                  <a:schemeClr val="accent4"/>
                </a:solidFill>
              </a:rPr>
              <a:t>la passe à </a:t>
            </a:r>
            <a:r>
              <a:rPr lang="fr-FR" sz="3000" dirty="0" smtClean="0">
                <a:solidFill>
                  <a:schemeClr val="accent4"/>
                </a:solidFill>
              </a:rPr>
              <a:t>poissons de Jons</a:t>
            </a:r>
            <a:endParaRPr lang="fr-FR" sz="3000" dirty="0">
              <a:solidFill>
                <a:schemeClr val="accent4"/>
              </a:solidFill>
            </a:endParaRPr>
          </a:p>
        </p:txBody>
      </p:sp>
      <p:pic>
        <p:nvPicPr>
          <p:cNvPr id="1029" name="Picture 5" descr="https://mail.google.com/mail/u/0/?ui=2&amp;ik=b6d52e208a&amp;view=att&amp;th=145f07eeaa81b477&amp;attid=0.2&amp;disp=emb&amp;zw&amp;ats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73016"/>
            <a:ext cx="2232248" cy="297264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51520" y="6534835"/>
            <a:ext cx="302433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/>
              <a:t>Déflecteur amont</a:t>
            </a:r>
            <a:endParaRPr lang="fr-FR" sz="1500" dirty="0"/>
          </a:p>
        </p:txBody>
      </p:sp>
      <p:sp>
        <p:nvSpPr>
          <p:cNvPr id="9" name="ZoneTexte 8"/>
          <p:cNvSpPr txBox="1"/>
          <p:nvPr/>
        </p:nvSpPr>
        <p:spPr>
          <a:xfrm>
            <a:off x="4716016" y="6534835"/>
            <a:ext cx="1872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/>
              <a:t>Rivière artificielle</a:t>
            </a:r>
            <a:endParaRPr lang="fr-FR" sz="15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67544" y="1340768"/>
            <a:ext cx="5004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 smtClean="0"/>
              <a:t>Rivière artificielle,</a:t>
            </a:r>
          </a:p>
          <a:p>
            <a:pPr>
              <a:buFontTx/>
              <a:buChar char="-"/>
            </a:pPr>
            <a:r>
              <a:rPr lang="fr-FR" sz="2000" dirty="0" smtClean="0"/>
              <a:t>300 mètres de long,</a:t>
            </a:r>
          </a:p>
          <a:p>
            <a:pPr>
              <a:buFontTx/>
              <a:buChar char="-"/>
            </a:pPr>
            <a:r>
              <a:rPr lang="fr-FR" sz="2000" dirty="0" smtClean="0"/>
              <a:t>6 mètres de dénivelée,</a:t>
            </a:r>
          </a:p>
          <a:p>
            <a:pPr>
              <a:buFontTx/>
              <a:buChar char="-"/>
            </a:pPr>
            <a:r>
              <a:rPr lang="fr-FR" sz="2000" dirty="0" smtClean="0"/>
              <a:t>32 bassins,</a:t>
            </a:r>
          </a:p>
          <a:p>
            <a:pPr>
              <a:buFontTx/>
              <a:buChar char="-"/>
            </a:pPr>
            <a:r>
              <a:rPr lang="fr-FR" sz="2000" dirty="0" smtClean="0"/>
              <a:t>Largeur moyenne fond du lit : 4 m</a:t>
            </a:r>
          </a:p>
          <a:p>
            <a:pPr>
              <a:buFontTx/>
              <a:buChar char="-"/>
            </a:pPr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smtClean="0"/>
              <a:t>Passe à poissons universelle</a:t>
            </a:r>
            <a:endParaRPr lang="fr-FR" sz="2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96752"/>
            <a:ext cx="2883292" cy="249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\\valli-hp\DDE Technique\Archive Technique\Photographies\2015\PAP Jons\Après travaux seuil de mai 2015\IMG_7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17032"/>
            <a:ext cx="4176464" cy="2784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solidFill>
                  <a:schemeClr val="accent4"/>
                </a:solidFill>
              </a:rPr>
              <a:t>Suivi de l’activité ichtyologique</a:t>
            </a:r>
            <a:endParaRPr lang="fr-FR" sz="2800" dirty="0">
              <a:solidFill>
                <a:schemeClr val="accent4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79512" y="1052736"/>
            <a:ext cx="8352928" cy="500141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rgbClr val="4F81BD"/>
              </a:buClr>
              <a:buSzPct val="68000"/>
              <a:buFont typeface="Wingdings 3"/>
              <a:buChar char=""/>
              <a:defRPr/>
            </a:pPr>
            <a:endParaRPr lang="fr-FR" sz="2200" dirty="0">
              <a:solidFill>
                <a:prstClr val="black"/>
              </a:solidFill>
            </a:endParaRP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r-FR" sz="2200" b="1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EFFECTIFS</a:t>
            </a:r>
            <a:endParaRPr lang="fr-FR" sz="2200" u="sng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fr-FR" sz="2200" b="1" dirty="0" smtClean="0"/>
              <a:t>25 espèces </a:t>
            </a:r>
            <a:r>
              <a:rPr lang="fr-FR" sz="2200" i="1" dirty="0" smtClean="0"/>
              <a:t>(2013/14 : 17 espèces + VAN, SPI, BRB)</a:t>
            </a:r>
            <a:r>
              <a:rPr lang="fr-FR" sz="2200" dirty="0" smtClean="0"/>
              <a:t>,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fr-FR" sz="2200" dirty="0" smtClean="0"/>
              <a:t>estimation annuelle = </a:t>
            </a:r>
            <a:r>
              <a:rPr lang="fr-FR" sz="2200" b="1" dirty="0" smtClean="0"/>
              <a:t>82 000 individus</a:t>
            </a:r>
          </a:p>
          <a:p>
            <a:pPr marL="822960" lvl="1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fr-FR" sz="2200" i="1" dirty="0" smtClean="0"/>
              <a:t>(2013/14 : 28000 individus)</a:t>
            </a:r>
            <a:r>
              <a:rPr lang="fr-FR" sz="2200" dirty="0" smtClean="0"/>
              <a:t>.</a:t>
            </a:r>
          </a:p>
          <a:p>
            <a:pPr marL="365760" indent="-256032">
              <a:spcBef>
                <a:spcPts val="400"/>
              </a:spcBef>
              <a:buClr>
                <a:srgbClr val="4F81BD"/>
              </a:buClr>
              <a:buSzPct val="68000"/>
              <a:defRPr/>
            </a:pPr>
            <a:r>
              <a:rPr lang="fr-FR" sz="2200" b="1" u="sng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BIOMASSES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fr-FR" sz="2200" dirty="0" smtClean="0"/>
              <a:t>Plus de </a:t>
            </a:r>
            <a:r>
              <a:rPr lang="fr-FR" sz="2200" b="1" dirty="0" smtClean="0"/>
              <a:t>12 </a:t>
            </a:r>
            <a:r>
              <a:rPr lang="fr-FR" sz="2200" b="1" dirty="0" smtClean="0"/>
              <a:t>tonnes </a:t>
            </a:r>
            <a:r>
              <a:rPr lang="fr-FR" sz="2200" dirty="0" smtClean="0"/>
              <a:t>de poissons estimées</a:t>
            </a:r>
          </a:p>
          <a:p>
            <a:pPr marL="822960" lvl="1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fr-FR" sz="2200" i="1" dirty="0" smtClean="0"/>
              <a:t>(2013/14 : 13.5 tonnes)</a:t>
            </a:r>
            <a:endParaRPr lang="fr-FR" sz="2200" dirty="0" smtClean="0"/>
          </a:p>
          <a:p>
            <a:pPr marL="365760" indent="-256032">
              <a:spcBef>
                <a:spcPts val="400"/>
              </a:spcBef>
              <a:buClr>
                <a:srgbClr val="4F81BD"/>
              </a:buClr>
              <a:buSzPct val="68000"/>
              <a:buFont typeface="Wingdings 3"/>
              <a:buChar char=""/>
              <a:defRPr/>
            </a:pPr>
            <a:endParaRPr lang="fr-FR" sz="2200" dirty="0" smtClean="0">
              <a:solidFill>
                <a:prstClr val="black"/>
              </a:solidFill>
            </a:endParaRPr>
          </a:p>
          <a:p>
            <a:pPr marL="1280160" lvl="2" indent="-256032">
              <a:spcBef>
                <a:spcPts val="400"/>
              </a:spcBef>
              <a:buClr>
                <a:srgbClr val="4F81BD"/>
              </a:buClr>
              <a:buSzPct val="68000"/>
            </a:pPr>
            <a:endParaRPr lang="fr-FR" sz="2200" dirty="0">
              <a:solidFill>
                <a:prstClr val="black"/>
              </a:solidFill>
            </a:endParaRPr>
          </a:p>
          <a:p>
            <a:pPr marL="1280160" lvl="2" indent="-256032">
              <a:spcBef>
                <a:spcPts val="400"/>
              </a:spcBef>
              <a:buClr>
                <a:srgbClr val="4F81BD"/>
              </a:buClr>
              <a:buSzPct val="68000"/>
            </a:pPr>
            <a:endParaRPr lang="fr-FR" sz="2200" dirty="0" smtClean="0">
              <a:solidFill>
                <a:prstClr val="black"/>
              </a:solidFill>
            </a:endParaRPr>
          </a:p>
          <a:p>
            <a:pPr marL="1280160" lvl="2" indent="-256032">
              <a:spcBef>
                <a:spcPts val="400"/>
              </a:spcBef>
              <a:buClr>
                <a:srgbClr val="4F81BD"/>
              </a:buClr>
              <a:buSzPct val="68000"/>
            </a:pPr>
            <a:endParaRPr lang="fr-FR" sz="2200" dirty="0" smtClean="0">
              <a:solidFill>
                <a:prstClr val="black"/>
              </a:solidFill>
            </a:endParaRPr>
          </a:p>
          <a:p>
            <a:pPr marL="1143000" lvl="3" indent="-228600">
              <a:spcBef>
                <a:spcPts val="350"/>
              </a:spcBef>
              <a:buClr>
                <a:srgbClr val="C0504D"/>
              </a:buClr>
              <a:buFont typeface="Wingdings 2"/>
              <a:buNone/>
              <a:defRPr/>
            </a:pPr>
            <a:endParaRPr lang="fr-FR" sz="1900" dirty="0" smtClean="0">
              <a:solidFill>
                <a:prstClr val="black"/>
              </a:solidFill>
            </a:endParaRPr>
          </a:p>
          <a:p>
            <a:pPr marL="1143000" lvl="3" indent="-228600">
              <a:spcBef>
                <a:spcPts val="350"/>
              </a:spcBef>
              <a:buClr>
                <a:srgbClr val="C0504D"/>
              </a:buClr>
              <a:buFont typeface="Wingdings 2"/>
              <a:buNone/>
              <a:defRPr/>
            </a:pPr>
            <a:endParaRPr lang="fr-FR" sz="1900" dirty="0" smtClean="0">
              <a:solidFill>
                <a:prstClr val="black"/>
              </a:solidFill>
            </a:endParaRPr>
          </a:p>
        </p:txBody>
      </p:sp>
      <p:pic>
        <p:nvPicPr>
          <p:cNvPr id="11" name="Picture 2" descr="ablette1.jpg (22Ko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3023320" cy="1687208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915816" y="4581128"/>
            <a:ext cx="29364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554034"/>
            <a:ext cx="3203848" cy="130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http://guillaume.doucet.free.fr/photos/POISSON/Petromyzonditae/Lampetra/planeri/Lamproie_de_planer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636912"/>
            <a:ext cx="2555776" cy="1513289"/>
          </a:xfrm>
          <a:prstGeom prst="rect">
            <a:avLst/>
          </a:prstGeom>
          <a:noFill/>
        </p:spPr>
      </p:pic>
      <p:pic>
        <p:nvPicPr>
          <p:cNvPr id="15" name="Picture 2" descr="C:\Users\jp.faure\Desktop\Communication\ppt PAP Jons 2013-2014\IMG_0216v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393" y="836712"/>
            <a:ext cx="2700607" cy="1800200"/>
          </a:xfrm>
          <a:prstGeom prst="rect">
            <a:avLst/>
          </a:prstGeom>
          <a:noFill/>
        </p:spPr>
      </p:pic>
      <p:pic>
        <p:nvPicPr>
          <p:cNvPr id="16" name="Picture 2" descr="http://www.photo-nature-environnement.com/system/picts/24288/original/IMG_2674.jpg?1327261718"/>
          <p:cNvPicPr>
            <a:picLocks noChangeAspect="1" noChangeArrowheads="1"/>
          </p:cNvPicPr>
          <p:nvPr/>
        </p:nvPicPr>
        <p:blipFill>
          <a:blip r:embed="rId7" cstate="print"/>
          <a:srcRect l="25534" t="15934" b="15018"/>
          <a:stretch>
            <a:fillRect/>
          </a:stretch>
        </p:blipFill>
        <p:spPr bwMode="auto">
          <a:xfrm>
            <a:off x="6804248" y="4149080"/>
            <a:ext cx="2339752" cy="144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Fd\dde\Archive Technique\Présentations\CA et AG FD\2013 AG\RSTB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065" y="548680"/>
            <a:ext cx="4425439" cy="5748139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31"/>
          <p:cNvGrpSpPr/>
          <p:nvPr/>
        </p:nvGrpSpPr>
        <p:grpSpPr>
          <a:xfrm>
            <a:off x="7010400" y="1866900"/>
            <a:ext cx="1765141" cy="4082380"/>
            <a:chOff x="7010400" y="1866900"/>
            <a:chExt cx="1765141" cy="4082380"/>
          </a:xfrm>
        </p:grpSpPr>
        <p:grpSp>
          <p:nvGrpSpPr>
            <p:cNvPr id="3" name="Groupe 18"/>
            <p:cNvGrpSpPr/>
            <p:nvPr/>
          </p:nvGrpSpPr>
          <p:grpSpPr>
            <a:xfrm>
              <a:off x="7380312" y="3717032"/>
              <a:ext cx="360040" cy="2232248"/>
              <a:chOff x="7380312" y="3717032"/>
              <a:chExt cx="360040" cy="2232248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7380312" y="5733256"/>
                <a:ext cx="216024" cy="216024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7380312" y="3717032"/>
                <a:ext cx="360040" cy="648072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 rot="1004891">
                <a:off x="7444602" y="4421635"/>
                <a:ext cx="158657" cy="681662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e 23"/>
            <p:cNvGrpSpPr/>
            <p:nvPr/>
          </p:nvGrpSpPr>
          <p:grpSpPr>
            <a:xfrm>
              <a:off x="7010400" y="1866900"/>
              <a:ext cx="1765141" cy="2153609"/>
              <a:chOff x="7010400" y="1866900"/>
              <a:chExt cx="1765141" cy="2153609"/>
            </a:xfrm>
          </p:grpSpPr>
          <p:sp>
            <p:nvSpPr>
              <p:cNvPr id="25" name="Ellipse 24"/>
              <p:cNvSpPr/>
              <p:nvPr/>
            </p:nvSpPr>
            <p:spPr>
              <a:xfrm rot="20888406">
                <a:off x="7730738" y="3749495"/>
                <a:ext cx="1044803" cy="271014"/>
              </a:xfrm>
              <a:prstGeom prst="ellipse">
                <a:avLst/>
              </a:pr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7010400" y="1866900"/>
                <a:ext cx="295275" cy="1271588"/>
              </a:xfrm>
              <a:custGeom>
                <a:avLst/>
                <a:gdLst>
                  <a:gd name="connsiteX0" fmla="*/ 280988 w 295275"/>
                  <a:gd name="connsiteY0" fmla="*/ 28575 h 1271588"/>
                  <a:gd name="connsiteX1" fmla="*/ 214313 w 295275"/>
                  <a:gd name="connsiteY1" fmla="*/ 0 h 1271588"/>
                  <a:gd name="connsiteX2" fmla="*/ 152400 w 295275"/>
                  <a:gd name="connsiteY2" fmla="*/ 133350 h 1271588"/>
                  <a:gd name="connsiteX3" fmla="*/ 76200 w 295275"/>
                  <a:gd name="connsiteY3" fmla="*/ 242888 h 1271588"/>
                  <a:gd name="connsiteX4" fmla="*/ 119063 w 295275"/>
                  <a:gd name="connsiteY4" fmla="*/ 385763 h 1271588"/>
                  <a:gd name="connsiteX5" fmla="*/ 61913 w 295275"/>
                  <a:gd name="connsiteY5" fmla="*/ 495300 h 1271588"/>
                  <a:gd name="connsiteX6" fmla="*/ 61913 w 295275"/>
                  <a:gd name="connsiteY6" fmla="*/ 585788 h 1271588"/>
                  <a:gd name="connsiteX7" fmla="*/ 76200 w 295275"/>
                  <a:gd name="connsiteY7" fmla="*/ 709613 h 1271588"/>
                  <a:gd name="connsiteX8" fmla="*/ 85725 w 295275"/>
                  <a:gd name="connsiteY8" fmla="*/ 819150 h 1271588"/>
                  <a:gd name="connsiteX9" fmla="*/ 104775 w 295275"/>
                  <a:gd name="connsiteY9" fmla="*/ 938213 h 1271588"/>
                  <a:gd name="connsiteX10" fmla="*/ 66675 w 295275"/>
                  <a:gd name="connsiteY10" fmla="*/ 1052513 h 1271588"/>
                  <a:gd name="connsiteX11" fmla="*/ 0 w 295275"/>
                  <a:gd name="connsiteY11" fmla="*/ 1128713 h 1271588"/>
                  <a:gd name="connsiteX12" fmla="*/ 42863 w 295275"/>
                  <a:gd name="connsiteY12" fmla="*/ 1238250 h 1271588"/>
                  <a:gd name="connsiteX13" fmla="*/ 152400 w 295275"/>
                  <a:gd name="connsiteY13" fmla="*/ 1271588 h 1271588"/>
                  <a:gd name="connsiteX14" fmla="*/ 247650 w 295275"/>
                  <a:gd name="connsiteY14" fmla="*/ 1252538 h 1271588"/>
                  <a:gd name="connsiteX15" fmla="*/ 295275 w 295275"/>
                  <a:gd name="connsiteY15" fmla="*/ 1200150 h 1271588"/>
                  <a:gd name="connsiteX16" fmla="*/ 223838 w 295275"/>
                  <a:gd name="connsiteY16" fmla="*/ 1133475 h 1271588"/>
                  <a:gd name="connsiteX17" fmla="*/ 123825 w 295275"/>
                  <a:gd name="connsiteY17" fmla="*/ 1152525 h 1271588"/>
                  <a:gd name="connsiteX18" fmla="*/ 190500 w 295275"/>
                  <a:gd name="connsiteY18" fmla="*/ 1042988 h 1271588"/>
                  <a:gd name="connsiteX19" fmla="*/ 209550 w 295275"/>
                  <a:gd name="connsiteY19" fmla="*/ 957263 h 1271588"/>
                  <a:gd name="connsiteX20" fmla="*/ 190500 w 295275"/>
                  <a:gd name="connsiteY20" fmla="*/ 914400 h 1271588"/>
                  <a:gd name="connsiteX21" fmla="*/ 171450 w 295275"/>
                  <a:gd name="connsiteY21" fmla="*/ 800100 h 1271588"/>
                  <a:gd name="connsiteX22" fmla="*/ 161925 w 295275"/>
                  <a:gd name="connsiteY22" fmla="*/ 647700 h 1271588"/>
                  <a:gd name="connsiteX23" fmla="*/ 133350 w 295275"/>
                  <a:gd name="connsiteY23" fmla="*/ 533400 h 1271588"/>
                  <a:gd name="connsiteX24" fmla="*/ 200025 w 295275"/>
                  <a:gd name="connsiteY24" fmla="*/ 428625 h 1271588"/>
                  <a:gd name="connsiteX25" fmla="*/ 214313 w 295275"/>
                  <a:gd name="connsiteY25" fmla="*/ 347663 h 1271588"/>
                  <a:gd name="connsiteX26" fmla="*/ 161925 w 295275"/>
                  <a:gd name="connsiteY26" fmla="*/ 276225 h 1271588"/>
                  <a:gd name="connsiteX27" fmla="*/ 219075 w 295275"/>
                  <a:gd name="connsiteY27" fmla="*/ 195263 h 1271588"/>
                  <a:gd name="connsiteX28" fmla="*/ 280988 w 295275"/>
                  <a:gd name="connsiteY28" fmla="*/ 28575 h 127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95275" h="1271588">
                    <a:moveTo>
                      <a:pt x="280988" y="28575"/>
                    </a:moveTo>
                    <a:lnTo>
                      <a:pt x="214313" y="0"/>
                    </a:lnTo>
                    <a:lnTo>
                      <a:pt x="152400" y="133350"/>
                    </a:lnTo>
                    <a:lnTo>
                      <a:pt x="76200" y="242888"/>
                    </a:lnTo>
                    <a:lnTo>
                      <a:pt x="119063" y="385763"/>
                    </a:lnTo>
                    <a:lnTo>
                      <a:pt x="61913" y="495300"/>
                    </a:lnTo>
                    <a:lnTo>
                      <a:pt x="61913" y="585788"/>
                    </a:lnTo>
                    <a:lnTo>
                      <a:pt x="76200" y="709613"/>
                    </a:lnTo>
                    <a:lnTo>
                      <a:pt x="85725" y="819150"/>
                    </a:lnTo>
                    <a:lnTo>
                      <a:pt x="104775" y="938213"/>
                    </a:lnTo>
                    <a:lnTo>
                      <a:pt x="66675" y="1052513"/>
                    </a:lnTo>
                    <a:lnTo>
                      <a:pt x="0" y="1128713"/>
                    </a:lnTo>
                    <a:lnTo>
                      <a:pt x="42863" y="1238250"/>
                    </a:lnTo>
                    <a:lnTo>
                      <a:pt x="152400" y="1271588"/>
                    </a:lnTo>
                    <a:lnTo>
                      <a:pt x="247650" y="1252538"/>
                    </a:lnTo>
                    <a:lnTo>
                      <a:pt x="295275" y="1200150"/>
                    </a:lnTo>
                    <a:lnTo>
                      <a:pt x="223838" y="1133475"/>
                    </a:lnTo>
                    <a:lnTo>
                      <a:pt x="123825" y="1152525"/>
                    </a:lnTo>
                    <a:lnTo>
                      <a:pt x="190500" y="1042988"/>
                    </a:lnTo>
                    <a:lnTo>
                      <a:pt x="209550" y="957263"/>
                    </a:lnTo>
                    <a:lnTo>
                      <a:pt x="190500" y="914400"/>
                    </a:lnTo>
                    <a:lnTo>
                      <a:pt x="171450" y="800100"/>
                    </a:lnTo>
                    <a:lnTo>
                      <a:pt x="161925" y="647700"/>
                    </a:lnTo>
                    <a:lnTo>
                      <a:pt x="133350" y="533400"/>
                    </a:lnTo>
                    <a:lnTo>
                      <a:pt x="200025" y="428625"/>
                    </a:lnTo>
                    <a:lnTo>
                      <a:pt x="214313" y="347663"/>
                    </a:lnTo>
                    <a:lnTo>
                      <a:pt x="161925" y="276225"/>
                    </a:lnTo>
                    <a:lnTo>
                      <a:pt x="219075" y="195263"/>
                    </a:lnTo>
                    <a:lnTo>
                      <a:pt x="280988" y="28575"/>
                    </a:lnTo>
                    <a:close/>
                  </a:path>
                </a:pathLst>
              </a:custGeom>
              <a:solidFill>
                <a:srgbClr val="92D050">
                  <a:alpha val="5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7467600" y="5638800"/>
            <a:ext cx="1676400" cy="1219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791200"/>
            <a:ext cx="12954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39750" y="0"/>
            <a:ext cx="7993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000000"/>
                </a:solidFill>
              </a:rPr>
              <a:t>Perspectives 2016</a:t>
            </a:r>
            <a:endParaRPr lang="fr-FR" sz="2800" b="1" dirty="0">
              <a:solidFill>
                <a:srgbClr val="000000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179512" y="692696"/>
            <a:ext cx="489654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smtClean="0">
                <a:solidFill>
                  <a:srgbClr val="000000"/>
                </a:solidFill>
              </a:rPr>
              <a:t>Suivis piscicoles/</a:t>
            </a:r>
            <a:r>
              <a:rPr lang="fr-FR" b="1" dirty="0" err="1" smtClean="0">
                <a:solidFill>
                  <a:srgbClr val="000000"/>
                </a:solidFill>
              </a:rPr>
              <a:t>astacicoles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>
                <a:solidFill>
                  <a:srgbClr val="000000"/>
                </a:solidFill>
              </a:rPr>
              <a:t>: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Suivi des têtes de bassin, </a:t>
            </a:r>
            <a:endParaRPr lang="fr-FR" sz="1600" b="1" dirty="0" smtClean="0"/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Suivi du contrat de rivières Reins ; Yzeron	</a:t>
            </a:r>
            <a:endParaRPr lang="fr-FR" sz="1600" b="1" dirty="0" smtClean="0"/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Suivi des travaux de restauration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Etude prédateurs </a:t>
            </a:r>
            <a:r>
              <a:rPr lang="fr-FR" sz="1600" b="1" dirty="0" smtClean="0"/>
              <a:t>et </a:t>
            </a:r>
            <a:r>
              <a:rPr lang="fr-FR" sz="1600" dirty="0" smtClean="0"/>
              <a:t>suivi piscicole </a:t>
            </a:r>
            <a:r>
              <a:rPr lang="fr-FR" sz="1600" b="1" dirty="0" smtClean="0"/>
              <a:t>Rhône-Saône, faucardage Grand Large</a:t>
            </a:r>
            <a:r>
              <a:rPr lang="fr-FR" sz="1600" b="1" dirty="0" smtClean="0">
                <a:solidFill>
                  <a:srgbClr val="000000"/>
                </a:solidFill>
              </a:rPr>
              <a:t>	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Suivi PAP Jons	</a:t>
            </a:r>
            <a:endParaRPr lang="fr-FR" sz="1600" b="1" dirty="0">
              <a:solidFill>
                <a:srgbClr val="000000"/>
              </a:solidFill>
            </a:endParaRPr>
          </a:p>
          <a:p>
            <a:pPr lvl="1" fontAlgn="base">
              <a:spcBef>
                <a:spcPct val="50000"/>
              </a:spcBef>
              <a:spcAft>
                <a:spcPct val="0"/>
              </a:spcAft>
            </a:pP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1520" y="3140968"/>
            <a:ext cx="8713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lvl="1" indent="-18097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 smtClean="0">
                <a:solidFill>
                  <a:srgbClr val="000000"/>
                </a:solidFill>
              </a:rPr>
              <a:t>Suivis A89 -&gt; phase exploitation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1520" y="3429000"/>
            <a:ext cx="640871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>
                <a:solidFill>
                  <a:srgbClr val="000000"/>
                </a:solidFill>
              </a:rPr>
              <a:t> Travaux : 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Suppression de seuils sur : Bassenon, </a:t>
            </a:r>
            <a:r>
              <a:rPr lang="fr-FR" sz="1600" dirty="0" err="1" smtClean="0">
                <a:solidFill>
                  <a:srgbClr val="000000"/>
                </a:solidFill>
              </a:rPr>
              <a:t>Torranchin</a:t>
            </a:r>
            <a:r>
              <a:rPr lang="fr-FR" sz="1600" dirty="0" smtClean="0">
                <a:solidFill>
                  <a:srgbClr val="000000"/>
                </a:solidFill>
              </a:rPr>
              <a:t>,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Rachat de parcelle et plantation de ripisylve sur le Reins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Mise en place de récifs sur le lac du Colombier</a:t>
            </a:r>
            <a:endParaRPr lang="fr-FR" sz="1600" dirty="0">
              <a:solidFill>
                <a:srgbClr val="FF0000"/>
              </a:solidFill>
            </a:endParaRP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sz="1600" dirty="0" smtClean="0"/>
              <a:t>Accompagnement </a:t>
            </a:r>
            <a:r>
              <a:rPr lang="fr-FR" sz="1600" dirty="0"/>
              <a:t>technique / financier de </a:t>
            </a:r>
            <a:r>
              <a:rPr lang="fr-FR" sz="1600" dirty="0" smtClean="0"/>
              <a:t>travaux</a:t>
            </a:r>
          </a:p>
          <a:p>
            <a:pPr lvl="2" fontAlgn="base">
              <a:spcBef>
                <a:spcPct val="50000"/>
              </a:spcBef>
              <a:spcAft>
                <a:spcPct val="0"/>
              </a:spcAft>
            </a:pPr>
            <a:r>
              <a:rPr lang="fr-FR" sz="1600" dirty="0" smtClean="0"/>
              <a:t>= Azergues, </a:t>
            </a:r>
            <a:r>
              <a:rPr lang="fr-FR" sz="1600" dirty="0" err="1" smtClean="0"/>
              <a:t>Turdine</a:t>
            </a:r>
            <a:r>
              <a:rPr lang="fr-FR" sz="1600" dirty="0" smtClean="0"/>
              <a:t>, </a:t>
            </a:r>
            <a:r>
              <a:rPr lang="fr-FR" sz="1600" dirty="0" err="1" smtClean="0"/>
              <a:t>Coise</a:t>
            </a:r>
            <a:r>
              <a:rPr lang="fr-FR" sz="1600" dirty="0" smtClean="0"/>
              <a:t>, Saône, Beaujolais, </a:t>
            </a:r>
            <a:r>
              <a:rPr lang="fr-FR" sz="1600" dirty="0" err="1" smtClean="0"/>
              <a:t>Bozançon</a:t>
            </a:r>
            <a:r>
              <a:rPr lang="fr-FR" sz="1600" dirty="0" smtClean="0"/>
              <a:t>, MJ…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 smtClean="0"/>
              <a:t>Communication : formation des nouvelles équipes de bénévoles, Web, AG AAPPMA, grand public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FR" b="1" dirty="0" smtClean="0"/>
              <a:t>Réactualisation PDPG</a:t>
            </a:r>
            <a:endParaRPr lang="fr-FR" b="1" dirty="0"/>
          </a:p>
        </p:txBody>
      </p:sp>
      <p:grpSp>
        <p:nvGrpSpPr>
          <p:cNvPr id="35" name="Groupe 34"/>
          <p:cNvGrpSpPr/>
          <p:nvPr/>
        </p:nvGrpSpPr>
        <p:grpSpPr>
          <a:xfrm>
            <a:off x="4981575" y="1814513"/>
            <a:ext cx="2542754" cy="2783010"/>
            <a:chOff x="4981575" y="1814513"/>
            <a:chExt cx="2542754" cy="2783010"/>
          </a:xfrm>
        </p:grpSpPr>
        <p:sp>
          <p:nvSpPr>
            <p:cNvPr id="29" name="Forme libre 28"/>
            <p:cNvSpPr/>
            <p:nvPr/>
          </p:nvSpPr>
          <p:spPr>
            <a:xfrm>
              <a:off x="4981575" y="1814513"/>
              <a:ext cx="847725" cy="1485900"/>
            </a:xfrm>
            <a:custGeom>
              <a:avLst/>
              <a:gdLst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71463 w 847725"/>
                <a:gd name="connsiteY28" fmla="*/ 414337 h 1485900"/>
                <a:gd name="connsiteX29" fmla="*/ 271463 w 847725"/>
                <a:gd name="connsiteY29" fmla="*/ 290512 h 1485900"/>
                <a:gd name="connsiteX30" fmla="*/ 300038 w 847725"/>
                <a:gd name="connsiteY30" fmla="*/ 166687 h 1485900"/>
                <a:gd name="connsiteX31" fmla="*/ 390525 w 847725"/>
                <a:gd name="connsiteY31" fmla="*/ 80962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71463 w 847725"/>
                <a:gd name="connsiteY28" fmla="*/ 414337 h 1485900"/>
                <a:gd name="connsiteX29" fmla="*/ 271463 w 847725"/>
                <a:gd name="connsiteY29" fmla="*/ 290512 h 1485900"/>
                <a:gd name="connsiteX30" fmla="*/ 300038 w 847725"/>
                <a:gd name="connsiteY30" fmla="*/ 166687 h 1485900"/>
                <a:gd name="connsiteX31" fmla="*/ 310505 w 847725"/>
                <a:gd name="connsiteY31" fmla="*/ 102319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71463 w 847725"/>
                <a:gd name="connsiteY28" fmla="*/ 414337 h 1485900"/>
                <a:gd name="connsiteX29" fmla="*/ 238497 w 847725"/>
                <a:gd name="connsiteY29" fmla="*/ 318343 h 1485900"/>
                <a:gd name="connsiteX30" fmla="*/ 300038 w 847725"/>
                <a:gd name="connsiteY30" fmla="*/ 166687 h 1485900"/>
                <a:gd name="connsiteX31" fmla="*/ 310505 w 847725"/>
                <a:gd name="connsiteY31" fmla="*/ 102319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38497 w 847725"/>
                <a:gd name="connsiteY28" fmla="*/ 462359 h 1485900"/>
                <a:gd name="connsiteX29" fmla="*/ 238497 w 847725"/>
                <a:gd name="connsiteY29" fmla="*/ 318343 h 1485900"/>
                <a:gd name="connsiteX30" fmla="*/ 300038 w 847725"/>
                <a:gd name="connsiteY30" fmla="*/ 166687 h 1485900"/>
                <a:gd name="connsiteX31" fmla="*/ 310505 w 847725"/>
                <a:gd name="connsiteY31" fmla="*/ 102319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47725" h="1485900">
                  <a:moveTo>
                    <a:pt x="700088" y="61912"/>
                  </a:moveTo>
                  <a:lnTo>
                    <a:pt x="771525" y="223837"/>
                  </a:lnTo>
                  <a:lnTo>
                    <a:pt x="804863" y="309562"/>
                  </a:lnTo>
                  <a:lnTo>
                    <a:pt x="833438" y="385762"/>
                  </a:lnTo>
                  <a:lnTo>
                    <a:pt x="847725" y="514350"/>
                  </a:lnTo>
                  <a:lnTo>
                    <a:pt x="795338" y="652462"/>
                  </a:lnTo>
                  <a:lnTo>
                    <a:pt x="790575" y="695325"/>
                  </a:lnTo>
                  <a:lnTo>
                    <a:pt x="762000" y="742950"/>
                  </a:lnTo>
                  <a:lnTo>
                    <a:pt x="776288" y="842962"/>
                  </a:lnTo>
                  <a:lnTo>
                    <a:pt x="762000" y="923925"/>
                  </a:lnTo>
                  <a:lnTo>
                    <a:pt x="742950" y="990600"/>
                  </a:lnTo>
                  <a:lnTo>
                    <a:pt x="709613" y="1062037"/>
                  </a:lnTo>
                  <a:lnTo>
                    <a:pt x="657225" y="1066800"/>
                  </a:lnTo>
                  <a:lnTo>
                    <a:pt x="623888" y="1176337"/>
                  </a:lnTo>
                  <a:lnTo>
                    <a:pt x="638175" y="1252537"/>
                  </a:lnTo>
                  <a:lnTo>
                    <a:pt x="614363" y="1323975"/>
                  </a:lnTo>
                  <a:lnTo>
                    <a:pt x="571500" y="1395412"/>
                  </a:lnTo>
                  <a:lnTo>
                    <a:pt x="533400" y="1485900"/>
                  </a:lnTo>
                  <a:lnTo>
                    <a:pt x="433388" y="1433512"/>
                  </a:lnTo>
                  <a:lnTo>
                    <a:pt x="404813" y="1404937"/>
                  </a:lnTo>
                  <a:lnTo>
                    <a:pt x="295275" y="1257300"/>
                  </a:lnTo>
                  <a:lnTo>
                    <a:pt x="233363" y="1200150"/>
                  </a:lnTo>
                  <a:lnTo>
                    <a:pt x="204788" y="1100137"/>
                  </a:lnTo>
                  <a:lnTo>
                    <a:pt x="28575" y="1019175"/>
                  </a:lnTo>
                  <a:lnTo>
                    <a:pt x="0" y="947737"/>
                  </a:lnTo>
                  <a:lnTo>
                    <a:pt x="9525" y="666750"/>
                  </a:lnTo>
                  <a:lnTo>
                    <a:pt x="52388" y="585787"/>
                  </a:lnTo>
                  <a:lnTo>
                    <a:pt x="190500" y="576262"/>
                  </a:lnTo>
                  <a:lnTo>
                    <a:pt x="238497" y="462359"/>
                  </a:lnTo>
                  <a:lnTo>
                    <a:pt x="238497" y="318343"/>
                  </a:lnTo>
                  <a:lnTo>
                    <a:pt x="300038" y="166687"/>
                  </a:lnTo>
                  <a:lnTo>
                    <a:pt x="310505" y="102319"/>
                  </a:lnTo>
                  <a:lnTo>
                    <a:pt x="485775" y="42862"/>
                  </a:lnTo>
                  <a:lnTo>
                    <a:pt x="552450" y="0"/>
                  </a:lnTo>
                  <a:lnTo>
                    <a:pt x="700088" y="61912"/>
                  </a:lnTo>
                  <a:close/>
                </a:path>
              </a:pathLst>
            </a:custGeom>
            <a:solidFill>
              <a:schemeClr val="accent2">
                <a:lumMod val="50000"/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6444207" y="3789041"/>
              <a:ext cx="1080122" cy="808482"/>
            </a:xfrm>
            <a:custGeom>
              <a:avLst/>
              <a:gdLst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71463 w 847725"/>
                <a:gd name="connsiteY28" fmla="*/ 414337 h 1485900"/>
                <a:gd name="connsiteX29" fmla="*/ 271463 w 847725"/>
                <a:gd name="connsiteY29" fmla="*/ 290512 h 1485900"/>
                <a:gd name="connsiteX30" fmla="*/ 300038 w 847725"/>
                <a:gd name="connsiteY30" fmla="*/ 166687 h 1485900"/>
                <a:gd name="connsiteX31" fmla="*/ 390525 w 847725"/>
                <a:gd name="connsiteY31" fmla="*/ 80962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71463 w 847725"/>
                <a:gd name="connsiteY28" fmla="*/ 414337 h 1485900"/>
                <a:gd name="connsiteX29" fmla="*/ 271463 w 847725"/>
                <a:gd name="connsiteY29" fmla="*/ 290512 h 1485900"/>
                <a:gd name="connsiteX30" fmla="*/ 300038 w 847725"/>
                <a:gd name="connsiteY30" fmla="*/ 166687 h 1485900"/>
                <a:gd name="connsiteX31" fmla="*/ 310505 w 847725"/>
                <a:gd name="connsiteY31" fmla="*/ 102319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71463 w 847725"/>
                <a:gd name="connsiteY28" fmla="*/ 414337 h 1485900"/>
                <a:gd name="connsiteX29" fmla="*/ 238497 w 847725"/>
                <a:gd name="connsiteY29" fmla="*/ 318343 h 1485900"/>
                <a:gd name="connsiteX30" fmla="*/ 300038 w 847725"/>
                <a:gd name="connsiteY30" fmla="*/ 166687 h 1485900"/>
                <a:gd name="connsiteX31" fmla="*/ 310505 w 847725"/>
                <a:gd name="connsiteY31" fmla="*/ 102319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238497 w 847725"/>
                <a:gd name="connsiteY28" fmla="*/ 462359 h 1485900"/>
                <a:gd name="connsiteX29" fmla="*/ 238497 w 847725"/>
                <a:gd name="connsiteY29" fmla="*/ 318343 h 1485900"/>
                <a:gd name="connsiteX30" fmla="*/ 300038 w 847725"/>
                <a:gd name="connsiteY30" fmla="*/ 166687 h 1485900"/>
                <a:gd name="connsiteX31" fmla="*/ 310505 w 847725"/>
                <a:gd name="connsiteY31" fmla="*/ 102319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141288 w 847725"/>
                <a:gd name="connsiteY28" fmla="*/ 380142 h 1485900"/>
                <a:gd name="connsiteX29" fmla="*/ 238497 w 847725"/>
                <a:gd name="connsiteY29" fmla="*/ 318343 h 1485900"/>
                <a:gd name="connsiteX30" fmla="*/ 300038 w 847725"/>
                <a:gd name="connsiteY30" fmla="*/ 166687 h 1485900"/>
                <a:gd name="connsiteX31" fmla="*/ 310505 w 847725"/>
                <a:gd name="connsiteY31" fmla="*/ 102319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61912 h 1485900"/>
                <a:gd name="connsiteX1" fmla="*/ 771525 w 847725"/>
                <a:gd name="connsiteY1" fmla="*/ 223837 h 1485900"/>
                <a:gd name="connsiteX2" fmla="*/ 804863 w 847725"/>
                <a:gd name="connsiteY2" fmla="*/ 309562 h 1485900"/>
                <a:gd name="connsiteX3" fmla="*/ 833438 w 847725"/>
                <a:gd name="connsiteY3" fmla="*/ 385762 h 1485900"/>
                <a:gd name="connsiteX4" fmla="*/ 847725 w 847725"/>
                <a:gd name="connsiteY4" fmla="*/ 514350 h 1485900"/>
                <a:gd name="connsiteX5" fmla="*/ 795338 w 847725"/>
                <a:gd name="connsiteY5" fmla="*/ 652462 h 1485900"/>
                <a:gd name="connsiteX6" fmla="*/ 790575 w 847725"/>
                <a:gd name="connsiteY6" fmla="*/ 695325 h 1485900"/>
                <a:gd name="connsiteX7" fmla="*/ 762000 w 847725"/>
                <a:gd name="connsiteY7" fmla="*/ 742950 h 1485900"/>
                <a:gd name="connsiteX8" fmla="*/ 776288 w 847725"/>
                <a:gd name="connsiteY8" fmla="*/ 842962 h 1485900"/>
                <a:gd name="connsiteX9" fmla="*/ 762000 w 847725"/>
                <a:gd name="connsiteY9" fmla="*/ 923925 h 1485900"/>
                <a:gd name="connsiteX10" fmla="*/ 742950 w 847725"/>
                <a:gd name="connsiteY10" fmla="*/ 990600 h 1485900"/>
                <a:gd name="connsiteX11" fmla="*/ 709613 w 847725"/>
                <a:gd name="connsiteY11" fmla="*/ 1062037 h 1485900"/>
                <a:gd name="connsiteX12" fmla="*/ 657225 w 847725"/>
                <a:gd name="connsiteY12" fmla="*/ 1066800 h 1485900"/>
                <a:gd name="connsiteX13" fmla="*/ 623888 w 847725"/>
                <a:gd name="connsiteY13" fmla="*/ 1176337 h 1485900"/>
                <a:gd name="connsiteX14" fmla="*/ 638175 w 847725"/>
                <a:gd name="connsiteY14" fmla="*/ 1252537 h 1485900"/>
                <a:gd name="connsiteX15" fmla="*/ 614363 w 847725"/>
                <a:gd name="connsiteY15" fmla="*/ 1323975 h 1485900"/>
                <a:gd name="connsiteX16" fmla="*/ 571500 w 847725"/>
                <a:gd name="connsiteY16" fmla="*/ 1395412 h 1485900"/>
                <a:gd name="connsiteX17" fmla="*/ 533400 w 847725"/>
                <a:gd name="connsiteY17" fmla="*/ 1485900 h 1485900"/>
                <a:gd name="connsiteX18" fmla="*/ 433388 w 847725"/>
                <a:gd name="connsiteY18" fmla="*/ 1433512 h 1485900"/>
                <a:gd name="connsiteX19" fmla="*/ 404813 w 847725"/>
                <a:gd name="connsiteY19" fmla="*/ 1404937 h 1485900"/>
                <a:gd name="connsiteX20" fmla="*/ 295275 w 847725"/>
                <a:gd name="connsiteY20" fmla="*/ 1257300 h 1485900"/>
                <a:gd name="connsiteX21" fmla="*/ 233363 w 847725"/>
                <a:gd name="connsiteY21" fmla="*/ 1200150 h 1485900"/>
                <a:gd name="connsiteX22" fmla="*/ 204788 w 847725"/>
                <a:gd name="connsiteY22" fmla="*/ 1100137 h 1485900"/>
                <a:gd name="connsiteX23" fmla="*/ 28575 w 847725"/>
                <a:gd name="connsiteY23" fmla="*/ 1019175 h 1485900"/>
                <a:gd name="connsiteX24" fmla="*/ 0 w 847725"/>
                <a:gd name="connsiteY24" fmla="*/ 947737 h 1485900"/>
                <a:gd name="connsiteX25" fmla="*/ 9525 w 847725"/>
                <a:gd name="connsiteY25" fmla="*/ 666750 h 1485900"/>
                <a:gd name="connsiteX26" fmla="*/ 52388 w 847725"/>
                <a:gd name="connsiteY26" fmla="*/ 585787 h 1485900"/>
                <a:gd name="connsiteX27" fmla="*/ 190500 w 847725"/>
                <a:gd name="connsiteY27" fmla="*/ 576262 h 1485900"/>
                <a:gd name="connsiteX28" fmla="*/ 141288 w 847725"/>
                <a:gd name="connsiteY28" fmla="*/ 380142 h 1485900"/>
                <a:gd name="connsiteX29" fmla="*/ 238497 w 847725"/>
                <a:gd name="connsiteY29" fmla="*/ 318343 h 1485900"/>
                <a:gd name="connsiteX30" fmla="*/ 300038 w 847725"/>
                <a:gd name="connsiteY30" fmla="*/ 166687 h 1485900"/>
                <a:gd name="connsiteX31" fmla="*/ 211931 w 847725"/>
                <a:gd name="connsiteY31" fmla="*/ 95036 h 1485900"/>
                <a:gd name="connsiteX32" fmla="*/ 485775 w 847725"/>
                <a:gd name="connsiteY32" fmla="*/ 42862 h 1485900"/>
                <a:gd name="connsiteX33" fmla="*/ 552450 w 847725"/>
                <a:gd name="connsiteY33" fmla="*/ 0 h 1485900"/>
                <a:gd name="connsiteX34" fmla="*/ 700088 w 847725"/>
                <a:gd name="connsiteY34" fmla="*/ 61912 h 1485900"/>
                <a:gd name="connsiteX0" fmla="*/ 700088 w 847725"/>
                <a:gd name="connsiteY0" fmla="*/ 251983 h 1675971"/>
                <a:gd name="connsiteX1" fmla="*/ 771525 w 847725"/>
                <a:gd name="connsiteY1" fmla="*/ 413908 h 1675971"/>
                <a:gd name="connsiteX2" fmla="*/ 804863 w 847725"/>
                <a:gd name="connsiteY2" fmla="*/ 499633 h 1675971"/>
                <a:gd name="connsiteX3" fmla="*/ 833438 w 847725"/>
                <a:gd name="connsiteY3" fmla="*/ 575833 h 1675971"/>
                <a:gd name="connsiteX4" fmla="*/ 847725 w 847725"/>
                <a:gd name="connsiteY4" fmla="*/ 704421 h 1675971"/>
                <a:gd name="connsiteX5" fmla="*/ 795338 w 847725"/>
                <a:gd name="connsiteY5" fmla="*/ 842533 h 1675971"/>
                <a:gd name="connsiteX6" fmla="*/ 790575 w 847725"/>
                <a:gd name="connsiteY6" fmla="*/ 885396 h 1675971"/>
                <a:gd name="connsiteX7" fmla="*/ 762000 w 847725"/>
                <a:gd name="connsiteY7" fmla="*/ 933021 h 1675971"/>
                <a:gd name="connsiteX8" fmla="*/ 776288 w 847725"/>
                <a:gd name="connsiteY8" fmla="*/ 1033033 h 1675971"/>
                <a:gd name="connsiteX9" fmla="*/ 762000 w 847725"/>
                <a:gd name="connsiteY9" fmla="*/ 1113996 h 1675971"/>
                <a:gd name="connsiteX10" fmla="*/ 742950 w 847725"/>
                <a:gd name="connsiteY10" fmla="*/ 1180671 h 1675971"/>
                <a:gd name="connsiteX11" fmla="*/ 709613 w 847725"/>
                <a:gd name="connsiteY11" fmla="*/ 1252108 h 1675971"/>
                <a:gd name="connsiteX12" fmla="*/ 657225 w 847725"/>
                <a:gd name="connsiteY12" fmla="*/ 1256871 h 1675971"/>
                <a:gd name="connsiteX13" fmla="*/ 623888 w 847725"/>
                <a:gd name="connsiteY13" fmla="*/ 1366408 h 1675971"/>
                <a:gd name="connsiteX14" fmla="*/ 638175 w 847725"/>
                <a:gd name="connsiteY14" fmla="*/ 1442608 h 1675971"/>
                <a:gd name="connsiteX15" fmla="*/ 614363 w 847725"/>
                <a:gd name="connsiteY15" fmla="*/ 1514046 h 1675971"/>
                <a:gd name="connsiteX16" fmla="*/ 571500 w 847725"/>
                <a:gd name="connsiteY16" fmla="*/ 1585483 h 1675971"/>
                <a:gd name="connsiteX17" fmla="*/ 533400 w 847725"/>
                <a:gd name="connsiteY17" fmla="*/ 1675971 h 1675971"/>
                <a:gd name="connsiteX18" fmla="*/ 433388 w 847725"/>
                <a:gd name="connsiteY18" fmla="*/ 1623583 h 1675971"/>
                <a:gd name="connsiteX19" fmla="*/ 404813 w 847725"/>
                <a:gd name="connsiteY19" fmla="*/ 1595008 h 1675971"/>
                <a:gd name="connsiteX20" fmla="*/ 295275 w 847725"/>
                <a:gd name="connsiteY20" fmla="*/ 1447371 h 1675971"/>
                <a:gd name="connsiteX21" fmla="*/ 233363 w 847725"/>
                <a:gd name="connsiteY21" fmla="*/ 1390221 h 1675971"/>
                <a:gd name="connsiteX22" fmla="*/ 204788 w 847725"/>
                <a:gd name="connsiteY22" fmla="*/ 1290208 h 1675971"/>
                <a:gd name="connsiteX23" fmla="*/ 28575 w 847725"/>
                <a:gd name="connsiteY23" fmla="*/ 1209246 h 1675971"/>
                <a:gd name="connsiteX24" fmla="*/ 0 w 847725"/>
                <a:gd name="connsiteY24" fmla="*/ 1137808 h 1675971"/>
                <a:gd name="connsiteX25" fmla="*/ 9525 w 847725"/>
                <a:gd name="connsiteY25" fmla="*/ 856821 h 1675971"/>
                <a:gd name="connsiteX26" fmla="*/ 52388 w 847725"/>
                <a:gd name="connsiteY26" fmla="*/ 775858 h 1675971"/>
                <a:gd name="connsiteX27" fmla="*/ 190500 w 847725"/>
                <a:gd name="connsiteY27" fmla="*/ 766333 h 1675971"/>
                <a:gd name="connsiteX28" fmla="*/ 141288 w 847725"/>
                <a:gd name="connsiteY28" fmla="*/ 570213 h 1675971"/>
                <a:gd name="connsiteX29" fmla="*/ 238497 w 847725"/>
                <a:gd name="connsiteY29" fmla="*/ 508414 h 1675971"/>
                <a:gd name="connsiteX30" fmla="*/ 300038 w 847725"/>
                <a:gd name="connsiteY30" fmla="*/ 356758 h 1675971"/>
                <a:gd name="connsiteX31" fmla="*/ 211931 w 847725"/>
                <a:gd name="connsiteY31" fmla="*/ 285107 h 1675971"/>
                <a:gd name="connsiteX32" fmla="*/ 485775 w 847725"/>
                <a:gd name="connsiteY32" fmla="*/ 232933 h 1675971"/>
                <a:gd name="connsiteX33" fmla="*/ 353219 w 847725"/>
                <a:gd name="connsiteY33" fmla="*/ 0 h 1675971"/>
                <a:gd name="connsiteX34" fmla="*/ 700088 w 847725"/>
                <a:gd name="connsiteY34" fmla="*/ 251983 h 1675971"/>
                <a:gd name="connsiteX0" fmla="*/ 700088 w 847725"/>
                <a:gd name="connsiteY0" fmla="*/ 251983 h 1675971"/>
                <a:gd name="connsiteX1" fmla="*/ 771525 w 847725"/>
                <a:gd name="connsiteY1" fmla="*/ 413908 h 1675971"/>
                <a:gd name="connsiteX2" fmla="*/ 804863 w 847725"/>
                <a:gd name="connsiteY2" fmla="*/ 499633 h 1675971"/>
                <a:gd name="connsiteX3" fmla="*/ 833438 w 847725"/>
                <a:gd name="connsiteY3" fmla="*/ 575833 h 1675971"/>
                <a:gd name="connsiteX4" fmla="*/ 847725 w 847725"/>
                <a:gd name="connsiteY4" fmla="*/ 704421 h 1675971"/>
                <a:gd name="connsiteX5" fmla="*/ 795338 w 847725"/>
                <a:gd name="connsiteY5" fmla="*/ 842533 h 1675971"/>
                <a:gd name="connsiteX6" fmla="*/ 790575 w 847725"/>
                <a:gd name="connsiteY6" fmla="*/ 885396 h 1675971"/>
                <a:gd name="connsiteX7" fmla="*/ 762000 w 847725"/>
                <a:gd name="connsiteY7" fmla="*/ 933021 h 1675971"/>
                <a:gd name="connsiteX8" fmla="*/ 776288 w 847725"/>
                <a:gd name="connsiteY8" fmla="*/ 1033033 h 1675971"/>
                <a:gd name="connsiteX9" fmla="*/ 762000 w 847725"/>
                <a:gd name="connsiteY9" fmla="*/ 1113996 h 1675971"/>
                <a:gd name="connsiteX10" fmla="*/ 742950 w 847725"/>
                <a:gd name="connsiteY10" fmla="*/ 1180671 h 1675971"/>
                <a:gd name="connsiteX11" fmla="*/ 709613 w 847725"/>
                <a:gd name="connsiteY11" fmla="*/ 1252108 h 1675971"/>
                <a:gd name="connsiteX12" fmla="*/ 657225 w 847725"/>
                <a:gd name="connsiteY12" fmla="*/ 1256871 h 1675971"/>
                <a:gd name="connsiteX13" fmla="*/ 623888 w 847725"/>
                <a:gd name="connsiteY13" fmla="*/ 1366408 h 1675971"/>
                <a:gd name="connsiteX14" fmla="*/ 638175 w 847725"/>
                <a:gd name="connsiteY14" fmla="*/ 1442608 h 1675971"/>
                <a:gd name="connsiteX15" fmla="*/ 614363 w 847725"/>
                <a:gd name="connsiteY15" fmla="*/ 1514046 h 1675971"/>
                <a:gd name="connsiteX16" fmla="*/ 571500 w 847725"/>
                <a:gd name="connsiteY16" fmla="*/ 1585483 h 1675971"/>
                <a:gd name="connsiteX17" fmla="*/ 533400 w 847725"/>
                <a:gd name="connsiteY17" fmla="*/ 1675971 h 1675971"/>
                <a:gd name="connsiteX18" fmla="*/ 433388 w 847725"/>
                <a:gd name="connsiteY18" fmla="*/ 1623583 h 1675971"/>
                <a:gd name="connsiteX19" fmla="*/ 404813 w 847725"/>
                <a:gd name="connsiteY19" fmla="*/ 1595008 h 1675971"/>
                <a:gd name="connsiteX20" fmla="*/ 295275 w 847725"/>
                <a:gd name="connsiteY20" fmla="*/ 1447371 h 1675971"/>
                <a:gd name="connsiteX21" fmla="*/ 233363 w 847725"/>
                <a:gd name="connsiteY21" fmla="*/ 1390221 h 1675971"/>
                <a:gd name="connsiteX22" fmla="*/ 204788 w 847725"/>
                <a:gd name="connsiteY22" fmla="*/ 1290208 h 1675971"/>
                <a:gd name="connsiteX23" fmla="*/ 28575 w 847725"/>
                <a:gd name="connsiteY23" fmla="*/ 1209246 h 1675971"/>
                <a:gd name="connsiteX24" fmla="*/ 0 w 847725"/>
                <a:gd name="connsiteY24" fmla="*/ 1137808 h 1675971"/>
                <a:gd name="connsiteX25" fmla="*/ 9525 w 847725"/>
                <a:gd name="connsiteY25" fmla="*/ 856821 h 1675971"/>
                <a:gd name="connsiteX26" fmla="*/ 52388 w 847725"/>
                <a:gd name="connsiteY26" fmla="*/ 775858 h 1675971"/>
                <a:gd name="connsiteX27" fmla="*/ 190500 w 847725"/>
                <a:gd name="connsiteY27" fmla="*/ 766333 h 1675971"/>
                <a:gd name="connsiteX28" fmla="*/ 141288 w 847725"/>
                <a:gd name="connsiteY28" fmla="*/ 570213 h 1675971"/>
                <a:gd name="connsiteX29" fmla="*/ 238497 w 847725"/>
                <a:gd name="connsiteY29" fmla="*/ 508414 h 1675971"/>
                <a:gd name="connsiteX30" fmla="*/ 300038 w 847725"/>
                <a:gd name="connsiteY30" fmla="*/ 356758 h 1675971"/>
                <a:gd name="connsiteX31" fmla="*/ 211931 w 847725"/>
                <a:gd name="connsiteY31" fmla="*/ 285107 h 1675971"/>
                <a:gd name="connsiteX32" fmla="*/ 282575 w 847725"/>
                <a:gd name="connsiteY32" fmla="*/ 190071 h 1675971"/>
                <a:gd name="connsiteX33" fmla="*/ 353219 w 847725"/>
                <a:gd name="connsiteY33" fmla="*/ 0 h 1675971"/>
                <a:gd name="connsiteX34" fmla="*/ 700088 w 847725"/>
                <a:gd name="connsiteY34" fmla="*/ 251983 h 1675971"/>
                <a:gd name="connsiteX0" fmla="*/ 700088 w 847725"/>
                <a:gd name="connsiteY0" fmla="*/ 251983 h 1623583"/>
                <a:gd name="connsiteX1" fmla="*/ 771525 w 847725"/>
                <a:gd name="connsiteY1" fmla="*/ 413908 h 1623583"/>
                <a:gd name="connsiteX2" fmla="*/ 804863 w 847725"/>
                <a:gd name="connsiteY2" fmla="*/ 499633 h 1623583"/>
                <a:gd name="connsiteX3" fmla="*/ 833438 w 847725"/>
                <a:gd name="connsiteY3" fmla="*/ 575833 h 1623583"/>
                <a:gd name="connsiteX4" fmla="*/ 847725 w 847725"/>
                <a:gd name="connsiteY4" fmla="*/ 704421 h 1623583"/>
                <a:gd name="connsiteX5" fmla="*/ 795338 w 847725"/>
                <a:gd name="connsiteY5" fmla="*/ 842533 h 1623583"/>
                <a:gd name="connsiteX6" fmla="*/ 790575 w 847725"/>
                <a:gd name="connsiteY6" fmla="*/ 885396 h 1623583"/>
                <a:gd name="connsiteX7" fmla="*/ 762000 w 847725"/>
                <a:gd name="connsiteY7" fmla="*/ 933021 h 1623583"/>
                <a:gd name="connsiteX8" fmla="*/ 776288 w 847725"/>
                <a:gd name="connsiteY8" fmla="*/ 1033033 h 1623583"/>
                <a:gd name="connsiteX9" fmla="*/ 762000 w 847725"/>
                <a:gd name="connsiteY9" fmla="*/ 1113996 h 1623583"/>
                <a:gd name="connsiteX10" fmla="*/ 742950 w 847725"/>
                <a:gd name="connsiteY10" fmla="*/ 1180671 h 1623583"/>
                <a:gd name="connsiteX11" fmla="*/ 709613 w 847725"/>
                <a:gd name="connsiteY11" fmla="*/ 1252108 h 1623583"/>
                <a:gd name="connsiteX12" fmla="*/ 657225 w 847725"/>
                <a:gd name="connsiteY12" fmla="*/ 1256871 h 1623583"/>
                <a:gd name="connsiteX13" fmla="*/ 623888 w 847725"/>
                <a:gd name="connsiteY13" fmla="*/ 1366408 h 1623583"/>
                <a:gd name="connsiteX14" fmla="*/ 638175 w 847725"/>
                <a:gd name="connsiteY14" fmla="*/ 1442608 h 1623583"/>
                <a:gd name="connsiteX15" fmla="*/ 614363 w 847725"/>
                <a:gd name="connsiteY15" fmla="*/ 1514046 h 1623583"/>
                <a:gd name="connsiteX16" fmla="*/ 571500 w 847725"/>
                <a:gd name="connsiteY16" fmla="*/ 1585483 h 1623583"/>
                <a:gd name="connsiteX17" fmla="*/ 565150 w 847725"/>
                <a:gd name="connsiteY17" fmla="*/ 950355 h 1623583"/>
                <a:gd name="connsiteX18" fmla="*/ 433388 w 847725"/>
                <a:gd name="connsiteY18" fmla="*/ 1623583 h 1623583"/>
                <a:gd name="connsiteX19" fmla="*/ 404813 w 847725"/>
                <a:gd name="connsiteY19" fmla="*/ 1595008 h 1623583"/>
                <a:gd name="connsiteX20" fmla="*/ 295275 w 847725"/>
                <a:gd name="connsiteY20" fmla="*/ 1447371 h 1623583"/>
                <a:gd name="connsiteX21" fmla="*/ 233363 w 847725"/>
                <a:gd name="connsiteY21" fmla="*/ 1390221 h 1623583"/>
                <a:gd name="connsiteX22" fmla="*/ 204788 w 847725"/>
                <a:gd name="connsiteY22" fmla="*/ 1290208 h 1623583"/>
                <a:gd name="connsiteX23" fmla="*/ 28575 w 847725"/>
                <a:gd name="connsiteY23" fmla="*/ 1209246 h 1623583"/>
                <a:gd name="connsiteX24" fmla="*/ 0 w 847725"/>
                <a:gd name="connsiteY24" fmla="*/ 1137808 h 1623583"/>
                <a:gd name="connsiteX25" fmla="*/ 9525 w 847725"/>
                <a:gd name="connsiteY25" fmla="*/ 856821 h 1623583"/>
                <a:gd name="connsiteX26" fmla="*/ 52388 w 847725"/>
                <a:gd name="connsiteY26" fmla="*/ 775858 h 1623583"/>
                <a:gd name="connsiteX27" fmla="*/ 190500 w 847725"/>
                <a:gd name="connsiteY27" fmla="*/ 766333 h 1623583"/>
                <a:gd name="connsiteX28" fmla="*/ 141288 w 847725"/>
                <a:gd name="connsiteY28" fmla="*/ 570213 h 1623583"/>
                <a:gd name="connsiteX29" fmla="*/ 238497 w 847725"/>
                <a:gd name="connsiteY29" fmla="*/ 508414 h 1623583"/>
                <a:gd name="connsiteX30" fmla="*/ 300038 w 847725"/>
                <a:gd name="connsiteY30" fmla="*/ 356758 h 1623583"/>
                <a:gd name="connsiteX31" fmla="*/ 211931 w 847725"/>
                <a:gd name="connsiteY31" fmla="*/ 285107 h 1623583"/>
                <a:gd name="connsiteX32" fmla="*/ 282575 w 847725"/>
                <a:gd name="connsiteY32" fmla="*/ 190071 h 1623583"/>
                <a:gd name="connsiteX33" fmla="*/ 353219 w 847725"/>
                <a:gd name="connsiteY33" fmla="*/ 0 h 1623583"/>
                <a:gd name="connsiteX34" fmla="*/ 700088 w 847725"/>
                <a:gd name="connsiteY34" fmla="*/ 251983 h 1623583"/>
                <a:gd name="connsiteX0" fmla="*/ 700088 w 847725"/>
                <a:gd name="connsiteY0" fmla="*/ 251983 h 1623583"/>
                <a:gd name="connsiteX1" fmla="*/ 771525 w 847725"/>
                <a:gd name="connsiteY1" fmla="*/ 413908 h 1623583"/>
                <a:gd name="connsiteX2" fmla="*/ 804863 w 847725"/>
                <a:gd name="connsiteY2" fmla="*/ 499633 h 1623583"/>
                <a:gd name="connsiteX3" fmla="*/ 833438 w 847725"/>
                <a:gd name="connsiteY3" fmla="*/ 575833 h 1623583"/>
                <a:gd name="connsiteX4" fmla="*/ 847725 w 847725"/>
                <a:gd name="connsiteY4" fmla="*/ 704421 h 1623583"/>
                <a:gd name="connsiteX5" fmla="*/ 795338 w 847725"/>
                <a:gd name="connsiteY5" fmla="*/ 842533 h 1623583"/>
                <a:gd name="connsiteX6" fmla="*/ 790575 w 847725"/>
                <a:gd name="connsiteY6" fmla="*/ 885396 h 1623583"/>
                <a:gd name="connsiteX7" fmla="*/ 762000 w 847725"/>
                <a:gd name="connsiteY7" fmla="*/ 933021 h 1623583"/>
                <a:gd name="connsiteX8" fmla="*/ 776288 w 847725"/>
                <a:gd name="connsiteY8" fmla="*/ 1033033 h 1623583"/>
                <a:gd name="connsiteX9" fmla="*/ 762000 w 847725"/>
                <a:gd name="connsiteY9" fmla="*/ 1113996 h 1623583"/>
                <a:gd name="connsiteX10" fmla="*/ 742950 w 847725"/>
                <a:gd name="connsiteY10" fmla="*/ 1180671 h 1623583"/>
                <a:gd name="connsiteX11" fmla="*/ 709613 w 847725"/>
                <a:gd name="connsiteY11" fmla="*/ 1252108 h 1623583"/>
                <a:gd name="connsiteX12" fmla="*/ 657225 w 847725"/>
                <a:gd name="connsiteY12" fmla="*/ 1256871 h 1623583"/>
                <a:gd name="connsiteX13" fmla="*/ 623888 w 847725"/>
                <a:gd name="connsiteY13" fmla="*/ 1366408 h 1623583"/>
                <a:gd name="connsiteX14" fmla="*/ 638175 w 847725"/>
                <a:gd name="connsiteY14" fmla="*/ 1442608 h 1623583"/>
                <a:gd name="connsiteX15" fmla="*/ 614363 w 847725"/>
                <a:gd name="connsiteY15" fmla="*/ 1514046 h 1623583"/>
                <a:gd name="connsiteX16" fmla="*/ 571500 w 847725"/>
                <a:gd name="connsiteY16" fmla="*/ 1585483 h 1623583"/>
                <a:gd name="connsiteX17" fmla="*/ 565150 w 847725"/>
                <a:gd name="connsiteY17" fmla="*/ 950355 h 1623583"/>
                <a:gd name="connsiteX18" fmla="*/ 433388 w 847725"/>
                <a:gd name="connsiteY18" fmla="*/ 1623583 h 1623583"/>
                <a:gd name="connsiteX19" fmla="*/ 423863 w 847725"/>
                <a:gd name="connsiteY19" fmla="*/ 950355 h 1623583"/>
                <a:gd name="connsiteX20" fmla="*/ 295275 w 847725"/>
                <a:gd name="connsiteY20" fmla="*/ 1447371 h 1623583"/>
                <a:gd name="connsiteX21" fmla="*/ 233363 w 847725"/>
                <a:gd name="connsiteY21" fmla="*/ 1390221 h 1623583"/>
                <a:gd name="connsiteX22" fmla="*/ 204788 w 847725"/>
                <a:gd name="connsiteY22" fmla="*/ 1290208 h 1623583"/>
                <a:gd name="connsiteX23" fmla="*/ 28575 w 847725"/>
                <a:gd name="connsiteY23" fmla="*/ 1209246 h 1623583"/>
                <a:gd name="connsiteX24" fmla="*/ 0 w 847725"/>
                <a:gd name="connsiteY24" fmla="*/ 1137808 h 1623583"/>
                <a:gd name="connsiteX25" fmla="*/ 9525 w 847725"/>
                <a:gd name="connsiteY25" fmla="*/ 856821 h 1623583"/>
                <a:gd name="connsiteX26" fmla="*/ 52388 w 847725"/>
                <a:gd name="connsiteY26" fmla="*/ 775858 h 1623583"/>
                <a:gd name="connsiteX27" fmla="*/ 190500 w 847725"/>
                <a:gd name="connsiteY27" fmla="*/ 766333 h 1623583"/>
                <a:gd name="connsiteX28" fmla="*/ 141288 w 847725"/>
                <a:gd name="connsiteY28" fmla="*/ 570213 h 1623583"/>
                <a:gd name="connsiteX29" fmla="*/ 238497 w 847725"/>
                <a:gd name="connsiteY29" fmla="*/ 508414 h 1623583"/>
                <a:gd name="connsiteX30" fmla="*/ 300038 w 847725"/>
                <a:gd name="connsiteY30" fmla="*/ 356758 h 1623583"/>
                <a:gd name="connsiteX31" fmla="*/ 211931 w 847725"/>
                <a:gd name="connsiteY31" fmla="*/ 285107 h 1623583"/>
                <a:gd name="connsiteX32" fmla="*/ 282575 w 847725"/>
                <a:gd name="connsiteY32" fmla="*/ 190071 h 1623583"/>
                <a:gd name="connsiteX33" fmla="*/ 353219 w 847725"/>
                <a:gd name="connsiteY33" fmla="*/ 0 h 1623583"/>
                <a:gd name="connsiteX34" fmla="*/ 700088 w 847725"/>
                <a:gd name="connsiteY34" fmla="*/ 251983 h 1623583"/>
                <a:gd name="connsiteX0" fmla="*/ 700088 w 847725"/>
                <a:gd name="connsiteY0" fmla="*/ 251983 h 1623583"/>
                <a:gd name="connsiteX1" fmla="*/ 771525 w 847725"/>
                <a:gd name="connsiteY1" fmla="*/ 413908 h 1623583"/>
                <a:gd name="connsiteX2" fmla="*/ 804863 w 847725"/>
                <a:gd name="connsiteY2" fmla="*/ 499633 h 1623583"/>
                <a:gd name="connsiteX3" fmla="*/ 833438 w 847725"/>
                <a:gd name="connsiteY3" fmla="*/ 575833 h 1623583"/>
                <a:gd name="connsiteX4" fmla="*/ 847725 w 847725"/>
                <a:gd name="connsiteY4" fmla="*/ 704421 h 1623583"/>
                <a:gd name="connsiteX5" fmla="*/ 795338 w 847725"/>
                <a:gd name="connsiteY5" fmla="*/ 842533 h 1623583"/>
                <a:gd name="connsiteX6" fmla="*/ 790575 w 847725"/>
                <a:gd name="connsiteY6" fmla="*/ 885396 h 1623583"/>
                <a:gd name="connsiteX7" fmla="*/ 762000 w 847725"/>
                <a:gd name="connsiteY7" fmla="*/ 933021 h 1623583"/>
                <a:gd name="connsiteX8" fmla="*/ 776288 w 847725"/>
                <a:gd name="connsiteY8" fmla="*/ 1033033 h 1623583"/>
                <a:gd name="connsiteX9" fmla="*/ 762000 w 847725"/>
                <a:gd name="connsiteY9" fmla="*/ 1113996 h 1623583"/>
                <a:gd name="connsiteX10" fmla="*/ 742950 w 847725"/>
                <a:gd name="connsiteY10" fmla="*/ 1180671 h 1623583"/>
                <a:gd name="connsiteX11" fmla="*/ 709613 w 847725"/>
                <a:gd name="connsiteY11" fmla="*/ 1252108 h 1623583"/>
                <a:gd name="connsiteX12" fmla="*/ 657225 w 847725"/>
                <a:gd name="connsiteY12" fmla="*/ 1256871 h 1623583"/>
                <a:gd name="connsiteX13" fmla="*/ 623888 w 847725"/>
                <a:gd name="connsiteY13" fmla="*/ 1366408 h 1623583"/>
                <a:gd name="connsiteX14" fmla="*/ 638175 w 847725"/>
                <a:gd name="connsiteY14" fmla="*/ 1442608 h 1623583"/>
                <a:gd name="connsiteX15" fmla="*/ 614363 w 847725"/>
                <a:gd name="connsiteY15" fmla="*/ 1514046 h 1623583"/>
                <a:gd name="connsiteX16" fmla="*/ 571500 w 847725"/>
                <a:gd name="connsiteY16" fmla="*/ 1585483 h 1623583"/>
                <a:gd name="connsiteX17" fmla="*/ 565150 w 847725"/>
                <a:gd name="connsiteY17" fmla="*/ 950355 h 1623583"/>
                <a:gd name="connsiteX18" fmla="*/ 433388 w 847725"/>
                <a:gd name="connsiteY18" fmla="*/ 1623583 h 1623583"/>
                <a:gd name="connsiteX19" fmla="*/ 423863 w 847725"/>
                <a:gd name="connsiteY19" fmla="*/ 950355 h 1623583"/>
                <a:gd name="connsiteX20" fmla="*/ 282575 w 847725"/>
                <a:gd name="connsiteY20" fmla="*/ 1045391 h 1623583"/>
                <a:gd name="connsiteX21" fmla="*/ 233363 w 847725"/>
                <a:gd name="connsiteY21" fmla="*/ 1390221 h 1623583"/>
                <a:gd name="connsiteX22" fmla="*/ 204788 w 847725"/>
                <a:gd name="connsiteY22" fmla="*/ 1290208 h 1623583"/>
                <a:gd name="connsiteX23" fmla="*/ 28575 w 847725"/>
                <a:gd name="connsiteY23" fmla="*/ 1209246 h 1623583"/>
                <a:gd name="connsiteX24" fmla="*/ 0 w 847725"/>
                <a:gd name="connsiteY24" fmla="*/ 1137808 h 1623583"/>
                <a:gd name="connsiteX25" fmla="*/ 9525 w 847725"/>
                <a:gd name="connsiteY25" fmla="*/ 856821 h 1623583"/>
                <a:gd name="connsiteX26" fmla="*/ 52388 w 847725"/>
                <a:gd name="connsiteY26" fmla="*/ 775858 h 1623583"/>
                <a:gd name="connsiteX27" fmla="*/ 190500 w 847725"/>
                <a:gd name="connsiteY27" fmla="*/ 766333 h 1623583"/>
                <a:gd name="connsiteX28" fmla="*/ 141288 w 847725"/>
                <a:gd name="connsiteY28" fmla="*/ 570213 h 1623583"/>
                <a:gd name="connsiteX29" fmla="*/ 238497 w 847725"/>
                <a:gd name="connsiteY29" fmla="*/ 508414 h 1623583"/>
                <a:gd name="connsiteX30" fmla="*/ 300038 w 847725"/>
                <a:gd name="connsiteY30" fmla="*/ 356758 h 1623583"/>
                <a:gd name="connsiteX31" fmla="*/ 211931 w 847725"/>
                <a:gd name="connsiteY31" fmla="*/ 285107 h 1623583"/>
                <a:gd name="connsiteX32" fmla="*/ 282575 w 847725"/>
                <a:gd name="connsiteY32" fmla="*/ 190071 h 1623583"/>
                <a:gd name="connsiteX33" fmla="*/ 353219 w 847725"/>
                <a:gd name="connsiteY33" fmla="*/ 0 h 1623583"/>
                <a:gd name="connsiteX34" fmla="*/ 700088 w 847725"/>
                <a:gd name="connsiteY34" fmla="*/ 251983 h 1623583"/>
                <a:gd name="connsiteX0" fmla="*/ 700088 w 847725"/>
                <a:gd name="connsiteY0" fmla="*/ 251983 h 1623583"/>
                <a:gd name="connsiteX1" fmla="*/ 771525 w 847725"/>
                <a:gd name="connsiteY1" fmla="*/ 413908 h 1623583"/>
                <a:gd name="connsiteX2" fmla="*/ 804863 w 847725"/>
                <a:gd name="connsiteY2" fmla="*/ 499633 h 1623583"/>
                <a:gd name="connsiteX3" fmla="*/ 833438 w 847725"/>
                <a:gd name="connsiteY3" fmla="*/ 575833 h 1623583"/>
                <a:gd name="connsiteX4" fmla="*/ 847725 w 847725"/>
                <a:gd name="connsiteY4" fmla="*/ 704421 h 1623583"/>
                <a:gd name="connsiteX5" fmla="*/ 795338 w 847725"/>
                <a:gd name="connsiteY5" fmla="*/ 842533 h 1623583"/>
                <a:gd name="connsiteX6" fmla="*/ 790575 w 847725"/>
                <a:gd name="connsiteY6" fmla="*/ 885396 h 1623583"/>
                <a:gd name="connsiteX7" fmla="*/ 762000 w 847725"/>
                <a:gd name="connsiteY7" fmla="*/ 933021 h 1623583"/>
                <a:gd name="connsiteX8" fmla="*/ 776288 w 847725"/>
                <a:gd name="connsiteY8" fmla="*/ 1033033 h 1623583"/>
                <a:gd name="connsiteX9" fmla="*/ 762000 w 847725"/>
                <a:gd name="connsiteY9" fmla="*/ 1113996 h 1623583"/>
                <a:gd name="connsiteX10" fmla="*/ 742950 w 847725"/>
                <a:gd name="connsiteY10" fmla="*/ 1180671 h 1623583"/>
                <a:gd name="connsiteX11" fmla="*/ 709613 w 847725"/>
                <a:gd name="connsiteY11" fmla="*/ 1252108 h 1623583"/>
                <a:gd name="connsiteX12" fmla="*/ 657225 w 847725"/>
                <a:gd name="connsiteY12" fmla="*/ 1256871 h 1623583"/>
                <a:gd name="connsiteX13" fmla="*/ 623888 w 847725"/>
                <a:gd name="connsiteY13" fmla="*/ 1366408 h 1623583"/>
                <a:gd name="connsiteX14" fmla="*/ 638175 w 847725"/>
                <a:gd name="connsiteY14" fmla="*/ 1442608 h 1623583"/>
                <a:gd name="connsiteX15" fmla="*/ 614363 w 847725"/>
                <a:gd name="connsiteY15" fmla="*/ 1514046 h 1623583"/>
                <a:gd name="connsiteX16" fmla="*/ 571500 w 847725"/>
                <a:gd name="connsiteY16" fmla="*/ 1585483 h 1623583"/>
                <a:gd name="connsiteX17" fmla="*/ 565150 w 847725"/>
                <a:gd name="connsiteY17" fmla="*/ 950355 h 1623583"/>
                <a:gd name="connsiteX18" fmla="*/ 433388 w 847725"/>
                <a:gd name="connsiteY18" fmla="*/ 1623583 h 1623583"/>
                <a:gd name="connsiteX19" fmla="*/ 423863 w 847725"/>
                <a:gd name="connsiteY19" fmla="*/ 950355 h 1623583"/>
                <a:gd name="connsiteX20" fmla="*/ 282575 w 847725"/>
                <a:gd name="connsiteY20" fmla="*/ 1045391 h 1623583"/>
                <a:gd name="connsiteX21" fmla="*/ 211931 w 847725"/>
                <a:gd name="connsiteY21" fmla="*/ 1045391 h 1623583"/>
                <a:gd name="connsiteX22" fmla="*/ 204788 w 847725"/>
                <a:gd name="connsiteY22" fmla="*/ 1290208 h 1623583"/>
                <a:gd name="connsiteX23" fmla="*/ 28575 w 847725"/>
                <a:gd name="connsiteY23" fmla="*/ 1209246 h 1623583"/>
                <a:gd name="connsiteX24" fmla="*/ 0 w 847725"/>
                <a:gd name="connsiteY24" fmla="*/ 1137808 h 1623583"/>
                <a:gd name="connsiteX25" fmla="*/ 9525 w 847725"/>
                <a:gd name="connsiteY25" fmla="*/ 856821 h 1623583"/>
                <a:gd name="connsiteX26" fmla="*/ 52388 w 847725"/>
                <a:gd name="connsiteY26" fmla="*/ 775858 h 1623583"/>
                <a:gd name="connsiteX27" fmla="*/ 190500 w 847725"/>
                <a:gd name="connsiteY27" fmla="*/ 766333 h 1623583"/>
                <a:gd name="connsiteX28" fmla="*/ 141288 w 847725"/>
                <a:gd name="connsiteY28" fmla="*/ 570213 h 1623583"/>
                <a:gd name="connsiteX29" fmla="*/ 238497 w 847725"/>
                <a:gd name="connsiteY29" fmla="*/ 508414 h 1623583"/>
                <a:gd name="connsiteX30" fmla="*/ 300038 w 847725"/>
                <a:gd name="connsiteY30" fmla="*/ 356758 h 1623583"/>
                <a:gd name="connsiteX31" fmla="*/ 211931 w 847725"/>
                <a:gd name="connsiteY31" fmla="*/ 285107 h 1623583"/>
                <a:gd name="connsiteX32" fmla="*/ 282575 w 847725"/>
                <a:gd name="connsiteY32" fmla="*/ 190071 h 1623583"/>
                <a:gd name="connsiteX33" fmla="*/ 353219 w 847725"/>
                <a:gd name="connsiteY33" fmla="*/ 0 h 1623583"/>
                <a:gd name="connsiteX34" fmla="*/ 700088 w 847725"/>
                <a:gd name="connsiteY34" fmla="*/ 251983 h 1623583"/>
                <a:gd name="connsiteX0" fmla="*/ 700088 w 847725"/>
                <a:gd name="connsiteY0" fmla="*/ 251983 h 1623583"/>
                <a:gd name="connsiteX1" fmla="*/ 771525 w 847725"/>
                <a:gd name="connsiteY1" fmla="*/ 413908 h 1623583"/>
                <a:gd name="connsiteX2" fmla="*/ 804863 w 847725"/>
                <a:gd name="connsiteY2" fmla="*/ 499633 h 1623583"/>
                <a:gd name="connsiteX3" fmla="*/ 833438 w 847725"/>
                <a:gd name="connsiteY3" fmla="*/ 575833 h 1623583"/>
                <a:gd name="connsiteX4" fmla="*/ 847725 w 847725"/>
                <a:gd name="connsiteY4" fmla="*/ 704421 h 1623583"/>
                <a:gd name="connsiteX5" fmla="*/ 795338 w 847725"/>
                <a:gd name="connsiteY5" fmla="*/ 842533 h 1623583"/>
                <a:gd name="connsiteX6" fmla="*/ 790575 w 847725"/>
                <a:gd name="connsiteY6" fmla="*/ 885396 h 1623583"/>
                <a:gd name="connsiteX7" fmla="*/ 762000 w 847725"/>
                <a:gd name="connsiteY7" fmla="*/ 933021 h 1623583"/>
                <a:gd name="connsiteX8" fmla="*/ 776288 w 847725"/>
                <a:gd name="connsiteY8" fmla="*/ 1033033 h 1623583"/>
                <a:gd name="connsiteX9" fmla="*/ 762000 w 847725"/>
                <a:gd name="connsiteY9" fmla="*/ 1113996 h 1623583"/>
                <a:gd name="connsiteX10" fmla="*/ 742950 w 847725"/>
                <a:gd name="connsiteY10" fmla="*/ 1180671 h 1623583"/>
                <a:gd name="connsiteX11" fmla="*/ 709613 w 847725"/>
                <a:gd name="connsiteY11" fmla="*/ 1252108 h 1623583"/>
                <a:gd name="connsiteX12" fmla="*/ 657225 w 847725"/>
                <a:gd name="connsiteY12" fmla="*/ 1256871 h 1623583"/>
                <a:gd name="connsiteX13" fmla="*/ 623888 w 847725"/>
                <a:gd name="connsiteY13" fmla="*/ 1366408 h 1623583"/>
                <a:gd name="connsiteX14" fmla="*/ 638175 w 847725"/>
                <a:gd name="connsiteY14" fmla="*/ 1442608 h 1623583"/>
                <a:gd name="connsiteX15" fmla="*/ 614363 w 847725"/>
                <a:gd name="connsiteY15" fmla="*/ 1514046 h 1623583"/>
                <a:gd name="connsiteX16" fmla="*/ 571500 w 847725"/>
                <a:gd name="connsiteY16" fmla="*/ 1585483 h 1623583"/>
                <a:gd name="connsiteX17" fmla="*/ 565150 w 847725"/>
                <a:gd name="connsiteY17" fmla="*/ 950355 h 1623583"/>
                <a:gd name="connsiteX18" fmla="*/ 433388 w 847725"/>
                <a:gd name="connsiteY18" fmla="*/ 1623583 h 1623583"/>
                <a:gd name="connsiteX19" fmla="*/ 423863 w 847725"/>
                <a:gd name="connsiteY19" fmla="*/ 950355 h 1623583"/>
                <a:gd name="connsiteX20" fmla="*/ 282575 w 847725"/>
                <a:gd name="connsiteY20" fmla="*/ 1045391 h 1623583"/>
                <a:gd name="connsiteX21" fmla="*/ 211931 w 847725"/>
                <a:gd name="connsiteY21" fmla="*/ 1045391 h 1623583"/>
                <a:gd name="connsiteX22" fmla="*/ 70644 w 847725"/>
                <a:gd name="connsiteY22" fmla="*/ 1045391 h 1623583"/>
                <a:gd name="connsiteX23" fmla="*/ 28575 w 847725"/>
                <a:gd name="connsiteY23" fmla="*/ 1209246 h 1623583"/>
                <a:gd name="connsiteX24" fmla="*/ 0 w 847725"/>
                <a:gd name="connsiteY24" fmla="*/ 1137808 h 1623583"/>
                <a:gd name="connsiteX25" fmla="*/ 9525 w 847725"/>
                <a:gd name="connsiteY25" fmla="*/ 856821 h 1623583"/>
                <a:gd name="connsiteX26" fmla="*/ 52388 w 847725"/>
                <a:gd name="connsiteY26" fmla="*/ 775858 h 1623583"/>
                <a:gd name="connsiteX27" fmla="*/ 190500 w 847725"/>
                <a:gd name="connsiteY27" fmla="*/ 766333 h 1623583"/>
                <a:gd name="connsiteX28" fmla="*/ 141288 w 847725"/>
                <a:gd name="connsiteY28" fmla="*/ 570213 h 1623583"/>
                <a:gd name="connsiteX29" fmla="*/ 238497 w 847725"/>
                <a:gd name="connsiteY29" fmla="*/ 508414 h 1623583"/>
                <a:gd name="connsiteX30" fmla="*/ 300038 w 847725"/>
                <a:gd name="connsiteY30" fmla="*/ 356758 h 1623583"/>
                <a:gd name="connsiteX31" fmla="*/ 211931 w 847725"/>
                <a:gd name="connsiteY31" fmla="*/ 285107 h 1623583"/>
                <a:gd name="connsiteX32" fmla="*/ 282575 w 847725"/>
                <a:gd name="connsiteY32" fmla="*/ 190071 h 1623583"/>
                <a:gd name="connsiteX33" fmla="*/ 353219 w 847725"/>
                <a:gd name="connsiteY33" fmla="*/ 0 h 1623583"/>
                <a:gd name="connsiteX34" fmla="*/ 700088 w 847725"/>
                <a:gd name="connsiteY34" fmla="*/ 251983 h 1623583"/>
                <a:gd name="connsiteX0" fmla="*/ 841376 w 989013"/>
                <a:gd name="connsiteY0" fmla="*/ 251983 h 1623583"/>
                <a:gd name="connsiteX1" fmla="*/ 912813 w 989013"/>
                <a:gd name="connsiteY1" fmla="*/ 413908 h 1623583"/>
                <a:gd name="connsiteX2" fmla="*/ 946151 w 989013"/>
                <a:gd name="connsiteY2" fmla="*/ 499633 h 1623583"/>
                <a:gd name="connsiteX3" fmla="*/ 974726 w 989013"/>
                <a:gd name="connsiteY3" fmla="*/ 575833 h 1623583"/>
                <a:gd name="connsiteX4" fmla="*/ 989013 w 989013"/>
                <a:gd name="connsiteY4" fmla="*/ 704421 h 1623583"/>
                <a:gd name="connsiteX5" fmla="*/ 936626 w 989013"/>
                <a:gd name="connsiteY5" fmla="*/ 842533 h 1623583"/>
                <a:gd name="connsiteX6" fmla="*/ 931863 w 989013"/>
                <a:gd name="connsiteY6" fmla="*/ 885396 h 1623583"/>
                <a:gd name="connsiteX7" fmla="*/ 903288 w 989013"/>
                <a:gd name="connsiteY7" fmla="*/ 933021 h 1623583"/>
                <a:gd name="connsiteX8" fmla="*/ 917576 w 989013"/>
                <a:gd name="connsiteY8" fmla="*/ 1033033 h 1623583"/>
                <a:gd name="connsiteX9" fmla="*/ 903288 w 989013"/>
                <a:gd name="connsiteY9" fmla="*/ 1113996 h 1623583"/>
                <a:gd name="connsiteX10" fmla="*/ 884238 w 989013"/>
                <a:gd name="connsiteY10" fmla="*/ 1180671 h 1623583"/>
                <a:gd name="connsiteX11" fmla="*/ 850901 w 989013"/>
                <a:gd name="connsiteY11" fmla="*/ 1252108 h 1623583"/>
                <a:gd name="connsiteX12" fmla="*/ 798513 w 989013"/>
                <a:gd name="connsiteY12" fmla="*/ 1256871 h 1623583"/>
                <a:gd name="connsiteX13" fmla="*/ 765176 w 989013"/>
                <a:gd name="connsiteY13" fmla="*/ 1366408 h 1623583"/>
                <a:gd name="connsiteX14" fmla="*/ 779463 w 989013"/>
                <a:gd name="connsiteY14" fmla="*/ 1442608 h 1623583"/>
                <a:gd name="connsiteX15" fmla="*/ 755651 w 989013"/>
                <a:gd name="connsiteY15" fmla="*/ 1514046 h 1623583"/>
                <a:gd name="connsiteX16" fmla="*/ 712788 w 989013"/>
                <a:gd name="connsiteY16" fmla="*/ 1585483 h 1623583"/>
                <a:gd name="connsiteX17" fmla="*/ 706438 w 989013"/>
                <a:gd name="connsiteY17" fmla="*/ 950355 h 1623583"/>
                <a:gd name="connsiteX18" fmla="*/ 574676 w 989013"/>
                <a:gd name="connsiteY18" fmla="*/ 1623583 h 1623583"/>
                <a:gd name="connsiteX19" fmla="*/ 565151 w 989013"/>
                <a:gd name="connsiteY19" fmla="*/ 950355 h 1623583"/>
                <a:gd name="connsiteX20" fmla="*/ 423863 w 989013"/>
                <a:gd name="connsiteY20" fmla="*/ 1045391 h 1623583"/>
                <a:gd name="connsiteX21" fmla="*/ 353219 w 989013"/>
                <a:gd name="connsiteY21" fmla="*/ 1045391 h 1623583"/>
                <a:gd name="connsiteX22" fmla="*/ 211932 w 989013"/>
                <a:gd name="connsiteY22" fmla="*/ 1045391 h 1623583"/>
                <a:gd name="connsiteX23" fmla="*/ 169863 w 989013"/>
                <a:gd name="connsiteY23" fmla="*/ 1209246 h 1623583"/>
                <a:gd name="connsiteX24" fmla="*/ 0 w 989013"/>
                <a:gd name="connsiteY24" fmla="*/ 950355 h 1623583"/>
                <a:gd name="connsiteX25" fmla="*/ 150813 w 989013"/>
                <a:gd name="connsiteY25" fmla="*/ 856821 h 1623583"/>
                <a:gd name="connsiteX26" fmla="*/ 193676 w 989013"/>
                <a:gd name="connsiteY26" fmla="*/ 775858 h 1623583"/>
                <a:gd name="connsiteX27" fmla="*/ 331788 w 989013"/>
                <a:gd name="connsiteY27" fmla="*/ 766333 h 1623583"/>
                <a:gd name="connsiteX28" fmla="*/ 282576 w 989013"/>
                <a:gd name="connsiteY28" fmla="*/ 570213 h 1623583"/>
                <a:gd name="connsiteX29" fmla="*/ 379785 w 989013"/>
                <a:gd name="connsiteY29" fmla="*/ 508414 h 1623583"/>
                <a:gd name="connsiteX30" fmla="*/ 441326 w 989013"/>
                <a:gd name="connsiteY30" fmla="*/ 356758 h 1623583"/>
                <a:gd name="connsiteX31" fmla="*/ 353219 w 989013"/>
                <a:gd name="connsiteY31" fmla="*/ 285107 h 1623583"/>
                <a:gd name="connsiteX32" fmla="*/ 423863 w 989013"/>
                <a:gd name="connsiteY32" fmla="*/ 190071 h 1623583"/>
                <a:gd name="connsiteX33" fmla="*/ 494507 w 989013"/>
                <a:gd name="connsiteY33" fmla="*/ 0 h 1623583"/>
                <a:gd name="connsiteX34" fmla="*/ 841376 w 989013"/>
                <a:gd name="connsiteY34" fmla="*/ 251983 h 1623583"/>
                <a:gd name="connsiteX0" fmla="*/ 841376 w 989013"/>
                <a:gd name="connsiteY0" fmla="*/ 251983 h 1623583"/>
                <a:gd name="connsiteX1" fmla="*/ 912813 w 989013"/>
                <a:gd name="connsiteY1" fmla="*/ 413908 h 1623583"/>
                <a:gd name="connsiteX2" fmla="*/ 946151 w 989013"/>
                <a:gd name="connsiteY2" fmla="*/ 499633 h 1623583"/>
                <a:gd name="connsiteX3" fmla="*/ 974726 w 989013"/>
                <a:gd name="connsiteY3" fmla="*/ 575833 h 1623583"/>
                <a:gd name="connsiteX4" fmla="*/ 989013 w 989013"/>
                <a:gd name="connsiteY4" fmla="*/ 704421 h 1623583"/>
                <a:gd name="connsiteX5" fmla="*/ 936626 w 989013"/>
                <a:gd name="connsiteY5" fmla="*/ 842533 h 1623583"/>
                <a:gd name="connsiteX6" fmla="*/ 931863 w 989013"/>
                <a:gd name="connsiteY6" fmla="*/ 885396 h 1623583"/>
                <a:gd name="connsiteX7" fmla="*/ 903288 w 989013"/>
                <a:gd name="connsiteY7" fmla="*/ 933021 h 1623583"/>
                <a:gd name="connsiteX8" fmla="*/ 917576 w 989013"/>
                <a:gd name="connsiteY8" fmla="*/ 1033033 h 1623583"/>
                <a:gd name="connsiteX9" fmla="*/ 903288 w 989013"/>
                <a:gd name="connsiteY9" fmla="*/ 1113996 h 1623583"/>
                <a:gd name="connsiteX10" fmla="*/ 884238 w 989013"/>
                <a:gd name="connsiteY10" fmla="*/ 1180671 h 1623583"/>
                <a:gd name="connsiteX11" fmla="*/ 850901 w 989013"/>
                <a:gd name="connsiteY11" fmla="*/ 1252108 h 1623583"/>
                <a:gd name="connsiteX12" fmla="*/ 798513 w 989013"/>
                <a:gd name="connsiteY12" fmla="*/ 1256871 h 1623583"/>
                <a:gd name="connsiteX13" fmla="*/ 765176 w 989013"/>
                <a:gd name="connsiteY13" fmla="*/ 1366408 h 1623583"/>
                <a:gd name="connsiteX14" fmla="*/ 779463 w 989013"/>
                <a:gd name="connsiteY14" fmla="*/ 1442608 h 1623583"/>
                <a:gd name="connsiteX15" fmla="*/ 755651 w 989013"/>
                <a:gd name="connsiteY15" fmla="*/ 1514046 h 1623583"/>
                <a:gd name="connsiteX16" fmla="*/ 712788 w 989013"/>
                <a:gd name="connsiteY16" fmla="*/ 1585483 h 1623583"/>
                <a:gd name="connsiteX17" fmla="*/ 706438 w 989013"/>
                <a:gd name="connsiteY17" fmla="*/ 950355 h 1623583"/>
                <a:gd name="connsiteX18" fmla="*/ 574676 w 989013"/>
                <a:gd name="connsiteY18" fmla="*/ 1623583 h 1623583"/>
                <a:gd name="connsiteX19" fmla="*/ 565151 w 989013"/>
                <a:gd name="connsiteY19" fmla="*/ 950355 h 1623583"/>
                <a:gd name="connsiteX20" fmla="*/ 423863 w 989013"/>
                <a:gd name="connsiteY20" fmla="*/ 1045391 h 1623583"/>
                <a:gd name="connsiteX21" fmla="*/ 353219 w 989013"/>
                <a:gd name="connsiteY21" fmla="*/ 1045391 h 1623583"/>
                <a:gd name="connsiteX22" fmla="*/ 211932 w 989013"/>
                <a:gd name="connsiteY22" fmla="*/ 1045391 h 1623583"/>
                <a:gd name="connsiteX23" fmla="*/ 2 w 989013"/>
                <a:gd name="connsiteY23" fmla="*/ 1045391 h 1623583"/>
                <a:gd name="connsiteX24" fmla="*/ 0 w 989013"/>
                <a:gd name="connsiteY24" fmla="*/ 950355 h 1623583"/>
                <a:gd name="connsiteX25" fmla="*/ 150813 w 989013"/>
                <a:gd name="connsiteY25" fmla="*/ 856821 h 1623583"/>
                <a:gd name="connsiteX26" fmla="*/ 193676 w 989013"/>
                <a:gd name="connsiteY26" fmla="*/ 775858 h 1623583"/>
                <a:gd name="connsiteX27" fmla="*/ 331788 w 989013"/>
                <a:gd name="connsiteY27" fmla="*/ 766333 h 1623583"/>
                <a:gd name="connsiteX28" fmla="*/ 282576 w 989013"/>
                <a:gd name="connsiteY28" fmla="*/ 570213 h 1623583"/>
                <a:gd name="connsiteX29" fmla="*/ 379785 w 989013"/>
                <a:gd name="connsiteY29" fmla="*/ 508414 h 1623583"/>
                <a:gd name="connsiteX30" fmla="*/ 441326 w 989013"/>
                <a:gd name="connsiteY30" fmla="*/ 356758 h 1623583"/>
                <a:gd name="connsiteX31" fmla="*/ 353219 w 989013"/>
                <a:gd name="connsiteY31" fmla="*/ 285107 h 1623583"/>
                <a:gd name="connsiteX32" fmla="*/ 423863 w 989013"/>
                <a:gd name="connsiteY32" fmla="*/ 190071 h 1623583"/>
                <a:gd name="connsiteX33" fmla="*/ 494507 w 989013"/>
                <a:gd name="connsiteY33" fmla="*/ 0 h 1623583"/>
                <a:gd name="connsiteX34" fmla="*/ 841376 w 989013"/>
                <a:gd name="connsiteY34" fmla="*/ 251983 h 1623583"/>
                <a:gd name="connsiteX0" fmla="*/ 841376 w 989013"/>
                <a:gd name="connsiteY0" fmla="*/ 251983 h 1585483"/>
                <a:gd name="connsiteX1" fmla="*/ 912813 w 989013"/>
                <a:gd name="connsiteY1" fmla="*/ 413908 h 1585483"/>
                <a:gd name="connsiteX2" fmla="*/ 946151 w 989013"/>
                <a:gd name="connsiteY2" fmla="*/ 499633 h 1585483"/>
                <a:gd name="connsiteX3" fmla="*/ 974726 w 989013"/>
                <a:gd name="connsiteY3" fmla="*/ 575833 h 1585483"/>
                <a:gd name="connsiteX4" fmla="*/ 989013 w 989013"/>
                <a:gd name="connsiteY4" fmla="*/ 704421 h 1585483"/>
                <a:gd name="connsiteX5" fmla="*/ 936626 w 989013"/>
                <a:gd name="connsiteY5" fmla="*/ 842533 h 1585483"/>
                <a:gd name="connsiteX6" fmla="*/ 931863 w 989013"/>
                <a:gd name="connsiteY6" fmla="*/ 885396 h 1585483"/>
                <a:gd name="connsiteX7" fmla="*/ 903288 w 989013"/>
                <a:gd name="connsiteY7" fmla="*/ 933021 h 1585483"/>
                <a:gd name="connsiteX8" fmla="*/ 917576 w 989013"/>
                <a:gd name="connsiteY8" fmla="*/ 1033033 h 1585483"/>
                <a:gd name="connsiteX9" fmla="*/ 903288 w 989013"/>
                <a:gd name="connsiteY9" fmla="*/ 1113996 h 1585483"/>
                <a:gd name="connsiteX10" fmla="*/ 884238 w 989013"/>
                <a:gd name="connsiteY10" fmla="*/ 1180671 h 1585483"/>
                <a:gd name="connsiteX11" fmla="*/ 850901 w 989013"/>
                <a:gd name="connsiteY11" fmla="*/ 1252108 h 1585483"/>
                <a:gd name="connsiteX12" fmla="*/ 798513 w 989013"/>
                <a:gd name="connsiteY12" fmla="*/ 1256871 h 1585483"/>
                <a:gd name="connsiteX13" fmla="*/ 765176 w 989013"/>
                <a:gd name="connsiteY13" fmla="*/ 1366408 h 1585483"/>
                <a:gd name="connsiteX14" fmla="*/ 779463 w 989013"/>
                <a:gd name="connsiteY14" fmla="*/ 1442608 h 1585483"/>
                <a:gd name="connsiteX15" fmla="*/ 755651 w 989013"/>
                <a:gd name="connsiteY15" fmla="*/ 1514046 h 1585483"/>
                <a:gd name="connsiteX16" fmla="*/ 712788 w 989013"/>
                <a:gd name="connsiteY16" fmla="*/ 1585483 h 1585483"/>
                <a:gd name="connsiteX17" fmla="*/ 706438 w 989013"/>
                <a:gd name="connsiteY17" fmla="*/ 950355 h 1585483"/>
                <a:gd name="connsiteX18" fmla="*/ 635795 w 989013"/>
                <a:gd name="connsiteY18" fmla="*/ 950355 h 1585483"/>
                <a:gd name="connsiteX19" fmla="*/ 565151 w 989013"/>
                <a:gd name="connsiteY19" fmla="*/ 950355 h 1585483"/>
                <a:gd name="connsiteX20" fmla="*/ 423863 w 989013"/>
                <a:gd name="connsiteY20" fmla="*/ 1045391 h 1585483"/>
                <a:gd name="connsiteX21" fmla="*/ 353219 w 989013"/>
                <a:gd name="connsiteY21" fmla="*/ 1045391 h 1585483"/>
                <a:gd name="connsiteX22" fmla="*/ 211932 w 989013"/>
                <a:gd name="connsiteY22" fmla="*/ 1045391 h 1585483"/>
                <a:gd name="connsiteX23" fmla="*/ 2 w 989013"/>
                <a:gd name="connsiteY23" fmla="*/ 1045391 h 1585483"/>
                <a:gd name="connsiteX24" fmla="*/ 0 w 989013"/>
                <a:gd name="connsiteY24" fmla="*/ 950355 h 1585483"/>
                <a:gd name="connsiteX25" fmla="*/ 150813 w 989013"/>
                <a:gd name="connsiteY25" fmla="*/ 856821 h 1585483"/>
                <a:gd name="connsiteX26" fmla="*/ 193676 w 989013"/>
                <a:gd name="connsiteY26" fmla="*/ 775858 h 1585483"/>
                <a:gd name="connsiteX27" fmla="*/ 331788 w 989013"/>
                <a:gd name="connsiteY27" fmla="*/ 766333 h 1585483"/>
                <a:gd name="connsiteX28" fmla="*/ 282576 w 989013"/>
                <a:gd name="connsiteY28" fmla="*/ 570213 h 1585483"/>
                <a:gd name="connsiteX29" fmla="*/ 379785 w 989013"/>
                <a:gd name="connsiteY29" fmla="*/ 508414 h 1585483"/>
                <a:gd name="connsiteX30" fmla="*/ 441326 w 989013"/>
                <a:gd name="connsiteY30" fmla="*/ 356758 h 1585483"/>
                <a:gd name="connsiteX31" fmla="*/ 353219 w 989013"/>
                <a:gd name="connsiteY31" fmla="*/ 285107 h 1585483"/>
                <a:gd name="connsiteX32" fmla="*/ 423863 w 989013"/>
                <a:gd name="connsiteY32" fmla="*/ 190071 h 1585483"/>
                <a:gd name="connsiteX33" fmla="*/ 494507 w 989013"/>
                <a:gd name="connsiteY33" fmla="*/ 0 h 1585483"/>
                <a:gd name="connsiteX34" fmla="*/ 841376 w 989013"/>
                <a:gd name="connsiteY34" fmla="*/ 251983 h 1585483"/>
                <a:gd name="connsiteX0" fmla="*/ 841376 w 989013"/>
                <a:gd name="connsiteY0" fmla="*/ 251983 h 1514045"/>
                <a:gd name="connsiteX1" fmla="*/ 912813 w 989013"/>
                <a:gd name="connsiteY1" fmla="*/ 413908 h 1514045"/>
                <a:gd name="connsiteX2" fmla="*/ 946151 w 989013"/>
                <a:gd name="connsiteY2" fmla="*/ 499633 h 1514045"/>
                <a:gd name="connsiteX3" fmla="*/ 974726 w 989013"/>
                <a:gd name="connsiteY3" fmla="*/ 575833 h 1514045"/>
                <a:gd name="connsiteX4" fmla="*/ 989013 w 989013"/>
                <a:gd name="connsiteY4" fmla="*/ 704421 h 1514045"/>
                <a:gd name="connsiteX5" fmla="*/ 936626 w 989013"/>
                <a:gd name="connsiteY5" fmla="*/ 842533 h 1514045"/>
                <a:gd name="connsiteX6" fmla="*/ 931863 w 989013"/>
                <a:gd name="connsiteY6" fmla="*/ 885396 h 1514045"/>
                <a:gd name="connsiteX7" fmla="*/ 903288 w 989013"/>
                <a:gd name="connsiteY7" fmla="*/ 933021 h 1514045"/>
                <a:gd name="connsiteX8" fmla="*/ 917576 w 989013"/>
                <a:gd name="connsiteY8" fmla="*/ 1033033 h 1514045"/>
                <a:gd name="connsiteX9" fmla="*/ 903288 w 989013"/>
                <a:gd name="connsiteY9" fmla="*/ 1113996 h 1514045"/>
                <a:gd name="connsiteX10" fmla="*/ 884238 w 989013"/>
                <a:gd name="connsiteY10" fmla="*/ 1180671 h 1514045"/>
                <a:gd name="connsiteX11" fmla="*/ 850901 w 989013"/>
                <a:gd name="connsiteY11" fmla="*/ 1252108 h 1514045"/>
                <a:gd name="connsiteX12" fmla="*/ 798513 w 989013"/>
                <a:gd name="connsiteY12" fmla="*/ 1256871 h 1514045"/>
                <a:gd name="connsiteX13" fmla="*/ 765176 w 989013"/>
                <a:gd name="connsiteY13" fmla="*/ 1366408 h 1514045"/>
                <a:gd name="connsiteX14" fmla="*/ 779463 w 989013"/>
                <a:gd name="connsiteY14" fmla="*/ 1442608 h 1514045"/>
                <a:gd name="connsiteX15" fmla="*/ 755651 w 989013"/>
                <a:gd name="connsiteY15" fmla="*/ 1514046 h 1514045"/>
                <a:gd name="connsiteX16" fmla="*/ 777083 w 989013"/>
                <a:gd name="connsiteY16" fmla="*/ 855319 h 1514045"/>
                <a:gd name="connsiteX17" fmla="*/ 706438 w 989013"/>
                <a:gd name="connsiteY17" fmla="*/ 950355 h 1514045"/>
                <a:gd name="connsiteX18" fmla="*/ 635795 w 989013"/>
                <a:gd name="connsiteY18" fmla="*/ 950355 h 1514045"/>
                <a:gd name="connsiteX19" fmla="*/ 565151 w 989013"/>
                <a:gd name="connsiteY19" fmla="*/ 950355 h 1514045"/>
                <a:gd name="connsiteX20" fmla="*/ 423863 w 989013"/>
                <a:gd name="connsiteY20" fmla="*/ 1045391 h 1514045"/>
                <a:gd name="connsiteX21" fmla="*/ 353219 w 989013"/>
                <a:gd name="connsiteY21" fmla="*/ 1045391 h 1514045"/>
                <a:gd name="connsiteX22" fmla="*/ 211932 w 989013"/>
                <a:gd name="connsiteY22" fmla="*/ 1045391 h 1514045"/>
                <a:gd name="connsiteX23" fmla="*/ 2 w 989013"/>
                <a:gd name="connsiteY23" fmla="*/ 1045391 h 1514045"/>
                <a:gd name="connsiteX24" fmla="*/ 0 w 989013"/>
                <a:gd name="connsiteY24" fmla="*/ 950355 h 1514045"/>
                <a:gd name="connsiteX25" fmla="*/ 150813 w 989013"/>
                <a:gd name="connsiteY25" fmla="*/ 856821 h 1514045"/>
                <a:gd name="connsiteX26" fmla="*/ 193676 w 989013"/>
                <a:gd name="connsiteY26" fmla="*/ 775858 h 1514045"/>
                <a:gd name="connsiteX27" fmla="*/ 331788 w 989013"/>
                <a:gd name="connsiteY27" fmla="*/ 766333 h 1514045"/>
                <a:gd name="connsiteX28" fmla="*/ 282576 w 989013"/>
                <a:gd name="connsiteY28" fmla="*/ 570213 h 1514045"/>
                <a:gd name="connsiteX29" fmla="*/ 379785 w 989013"/>
                <a:gd name="connsiteY29" fmla="*/ 508414 h 1514045"/>
                <a:gd name="connsiteX30" fmla="*/ 441326 w 989013"/>
                <a:gd name="connsiteY30" fmla="*/ 356758 h 1514045"/>
                <a:gd name="connsiteX31" fmla="*/ 353219 w 989013"/>
                <a:gd name="connsiteY31" fmla="*/ 285107 h 1514045"/>
                <a:gd name="connsiteX32" fmla="*/ 423863 w 989013"/>
                <a:gd name="connsiteY32" fmla="*/ 190071 h 1514045"/>
                <a:gd name="connsiteX33" fmla="*/ 494507 w 989013"/>
                <a:gd name="connsiteY33" fmla="*/ 0 h 1514045"/>
                <a:gd name="connsiteX34" fmla="*/ 841376 w 989013"/>
                <a:gd name="connsiteY34" fmla="*/ 251983 h 1514045"/>
                <a:gd name="connsiteX0" fmla="*/ 841376 w 989013"/>
                <a:gd name="connsiteY0" fmla="*/ 251983 h 1442607"/>
                <a:gd name="connsiteX1" fmla="*/ 912813 w 989013"/>
                <a:gd name="connsiteY1" fmla="*/ 413908 h 1442607"/>
                <a:gd name="connsiteX2" fmla="*/ 946151 w 989013"/>
                <a:gd name="connsiteY2" fmla="*/ 499633 h 1442607"/>
                <a:gd name="connsiteX3" fmla="*/ 974726 w 989013"/>
                <a:gd name="connsiteY3" fmla="*/ 575833 h 1442607"/>
                <a:gd name="connsiteX4" fmla="*/ 989013 w 989013"/>
                <a:gd name="connsiteY4" fmla="*/ 704421 h 1442607"/>
                <a:gd name="connsiteX5" fmla="*/ 936626 w 989013"/>
                <a:gd name="connsiteY5" fmla="*/ 842533 h 1442607"/>
                <a:gd name="connsiteX6" fmla="*/ 931863 w 989013"/>
                <a:gd name="connsiteY6" fmla="*/ 885396 h 1442607"/>
                <a:gd name="connsiteX7" fmla="*/ 903288 w 989013"/>
                <a:gd name="connsiteY7" fmla="*/ 933021 h 1442607"/>
                <a:gd name="connsiteX8" fmla="*/ 917576 w 989013"/>
                <a:gd name="connsiteY8" fmla="*/ 1033033 h 1442607"/>
                <a:gd name="connsiteX9" fmla="*/ 903288 w 989013"/>
                <a:gd name="connsiteY9" fmla="*/ 1113996 h 1442607"/>
                <a:gd name="connsiteX10" fmla="*/ 884238 w 989013"/>
                <a:gd name="connsiteY10" fmla="*/ 1180671 h 1442607"/>
                <a:gd name="connsiteX11" fmla="*/ 850901 w 989013"/>
                <a:gd name="connsiteY11" fmla="*/ 1252108 h 1442607"/>
                <a:gd name="connsiteX12" fmla="*/ 798513 w 989013"/>
                <a:gd name="connsiteY12" fmla="*/ 1256871 h 1442607"/>
                <a:gd name="connsiteX13" fmla="*/ 765176 w 989013"/>
                <a:gd name="connsiteY13" fmla="*/ 1366408 h 1442607"/>
                <a:gd name="connsiteX14" fmla="*/ 779463 w 989013"/>
                <a:gd name="connsiteY14" fmla="*/ 1442608 h 1442607"/>
                <a:gd name="connsiteX15" fmla="*/ 847727 w 989013"/>
                <a:gd name="connsiteY15" fmla="*/ 1045390 h 1442607"/>
                <a:gd name="connsiteX16" fmla="*/ 777083 w 989013"/>
                <a:gd name="connsiteY16" fmla="*/ 855319 h 1442607"/>
                <a:gd name="connsiteX17" fmla="*/ 706438 w 989013"/>
                <a:gd name="connsiteY17" fmla="*/ 950355 h 1442607"/>
                <a:gd name="connsiteX18" fmla="*/ 635795 w 989013"/>
                <a:gd name="connsiteY18" fmla="*/ 950355 h 1442607"/>
                <a:gd name="connsiteX19" fmla="*/ 565151 w 989013"/>
                <a:gd name="connsiteY19" fmla="*/ 950355 h 1442607"/>
                <a:gd name="connsiteX20" fmla="*/ 423863 w 989013"/>
                <a:gd name="connsiteY20" fmla="*/ 1045391 h 1442607"/>
                <a:gd name="connsiteX21" fmla="*/ 353219 w 989013"/>
                <a:gd name="connsiteY21" fmla="*/ 1045391 h 1442607"/>
                <a:gd name="connsiteX22" fmla="*/ 211932 w 989013"/>
                <a:gd name="connsiteY22" fmla="*/ 1045391 h 1442607"/>
                <a:gd name="connsiteX23" fmla="*/ 2 w 989013"/>
                <a:gd name="connsiteY23" fmla="*/ 1045391 h 1442607"/>
                <a:gd name="connsiteX24" fmla="*/ 0 w 989013"/>
                <a:gd name="connsiteY24" fmla="*/ 950355 h 1442607"/>
                <a:gd name="connsiteX25" fmla="*/ 150813 w 989013"/>
                <a:gd name="connsiteY25" fmla="*/ 856821 h 1442607"/>
                <a:gd name="connsiteX26" fmla="*/ 193676 w 989013"/>
                <a:gd name="connsiteY26" fmla="*/ 775858 h 1442607"/>
                <a:gd name="connsiteX27" fmla="*/ 331788 w 989013"/>
                <a:gd name="connsiteY27" fmla="*/ 766333 h 1442607"/>
                <a:gd name="connsiteX28" fmla="*/ 282576 w 989013"/>
                <a:gd name="connsiteY28" fmla="*/ 570213 h 1442607"/>
                <a:gd name="connsiteX29" fmla="*/ 379785 w 989013"/>
                <a:gd name="connsiteY29" fmla="*/ 508414 h 1442607"/>
                <a:gd name="connsiteX30" fmla="*/ 441326 w 989013"/>
                <a:gd name="connsiteY30" fmla="*/ 356758 h 1442607"/>
                <a:gd name="connsiteX31" fmla="*/ 353219 w 989013"/>
                <a:gd name="connsiteY31" fmla="*/ 285107 h 1442607"/>
                <a:gd name="connsiteX32" fmla="*/ 423863 w 989013"/>
                <a:gd name="connsiteY32" fmla="*/ 190071 h 1442607"/>
                <a:gd name="connsiteX33" fmla="*/ 494507 w 989013"/>
                <a:gd name="connsiteY33" fmla="*/ 0 h 1442607"/>
                <a:gd name="connsiteX34" fmla="*/ 841376 w 989013"/>
                <a:gd name="connsiteY34" fmla="*/ 251983 h 1442607"/>
                <a:gd name="connsiteX0" fmla="*/ 841376 w 989013"/>
                <a:gd name="connsiteY0" fmla="*/ 251983 h 1366408"/>
                <a:gd name="connsiteX1" fmla="*/ 912813 w 989013"/>
                <a:gd name="connsiteY1" fmla="*/ 413908 h 1366408"/>
                <a:gd name="connsiteX2" fmla="*/ 946151 w 989013"/>
                <a:gd name="connsiteY2" fmla="*/ 499633 h 1366408"/>
                <a:gd name="connsiteX3" fmla="*/ 974726 w 989013"/>
                <a:gd name="connsiteY3" fmla="*/ 575833 h 1366408"/>
                <a:gd name="connsiteX4" fmla="*/ 989013 w 989013"/>
                <a:gd name="connsiteY4" fmla="*/ 704421 h 1366408"/>
                <a:gd name="connsiteX5" fmla="*/ 936626 w 989013"/>
                <a:gd name="connsiteY5" fmla="*/ 842533 h 1366408"/>
                <a:gd name="connsiteX6" fmla="*/ 931863 w 989013"/>
                <a:gd name="connsiteY6" fmla="*/ 885396 h 1366408"/>
                <a:gd name="connsiteX7" fmla="*/ 903288 w 989013"/>
                <a:gd name="connsiteY7" fmla="*/ 933021 h 1366408"/>
                <a:gd name="connsiteX8" fmla="*/ 917576 w 989013"/>
                <a:gd name="connsiteY8" fmla="*/ 1033033 h 1366408"/>
                <a:gd name="connsiteX9" fmla="*/ 903288 w 989013"/>
                <a:gd name="connsiteY9" fmla="*/ 1113996 h 1366408"/>
                <a:gd name="connsiteX10" fmla="*/ 884238 w 989013"/>
                <a:gd name="connsiteY10" fmla="*/ 1180671 h 1366408"/>
                <a:gd name="connsiteX11" fmla="*/ 850901 w 989013"/>
                <a:gd name="connsiteY11" fmla="*/ 1252108 h 1366408"/>
                <a:gd name="connsiteX12" fmla="*/ 798513 w 989013"/>
                <a:gd name="connsiteY12" fmla="*/ 1256871 h 1366408"/>
                <a:gd name="connsiteX13" fmla="*/ 765176 w 989013"/>
                <a:gd name="connsiteY13" fmla="*/ 1366408 h 1366408"/>
                <a:gd name="connsiteX14" fmla="*/ 847727 w 989013"/>
                <a:gd name="connsiteY14" fmla="*/ 1045390 h 1366408"/>
                <a:gd name="connsiteX15" fmla="*/ 847727 w 989013"/>
                <a:gd name="connsiteY15" fmla="*/ 1045390 h 1366408"/>
                <a:gd name="connsiteX16" fmla="*/ 777083 w 989013"/>
                <a:gd name="connsiteY16" fmla="*/ 855319 h 1366408"/>
                <a:gd name="connsiteX17" fmla="*/ 706438 w 989013"/>
                <a:gd name="connsiteY17" fmla="*/ 950355 h 1366408"/>
                <a:gd name="connsiteX18" fmla="*/ 635795 w 989013"/>
                <a:gd name="connsiteY18" fmla="*/ 950355 h 1366408"/>
                <a:gd name="connsiteX19" fmla="*/ 565151 w 989013"/>
                <a:gd name="connsiteY19" fmla="*/ 950355 h 1366408"/>
                <a:gd name="connsiteX20" fmla="*/ 423863 w 989013"/>
                <a:gd name="connsiteY20" fmla="*/ 1045391 h 1366408"/>
                <a:gd name="connsiteX21" fmla="*/ 353219 w 989013"/>
                <a:gd name="connsiteY21" fmla="*/ 1045391 h 1366408"/>
                <a:gd name="connsiteX22" fmla="*/ 211932 w 989013"/>
                <a:gd name="connsiteY22" fmla="*/ 1045391 h 1366408"/>
                <a:gd name="connsiteX23" fmla="*/ 2 w 989013"/>
                <a:gd name="connsiteY23" fmla="*/ 1045391 h 1366408"/>
                <a:gd name="connsiteX24" fmla="*/ 0 w 989013"/>
                <a:gd name="connsiteY24" fmla="*/ 950355 h 1366408"/>
                <a:gd name="connsiteX25" fmla="*/ 150813 w 989013"/>
                <a:gd name="connsiteY25" fmla="*/ 856821 h 1366408"/>
                <a:gd name="connsiteX26" fmla="*/ 193676 w 989013"/>
                <a:gd name="connsiteY26" fmla="*/ 775858 h 1366408"/>
                <a:gd name="connsiteX27" fmla="*/ 331788 w 989013"/>
                <a:gd name="connsiteY27" fmla="*/ 766333 h 1366408"/>
                <a:gd name="connsiteX28" fmla="*/ 282576 w 989013"/>
                <a:gd name="connsiteY28" fmla="*/ 570213 h 1366408"/>
                <a:gd name="connsiteX29" fmla="*/ 379785 w 989013"/>
                <a:gd name="connsiteY29" fmla="*/ 508414 h 1366408"/>
                <a:gd name="connsiteX30" fmla="*/ 441326 w 989013"/>
                <a:gd name="connsiteY30" fmla="*/ 356758 h 1366408"/>
                <a:gd name="connsiteX31" fmla="*/ 353219 w 989013"/>
                <a:gd name="connsiteY31" fmla="*/ 285107 h 1366408"/>
                <a:gd name="connsiteX32" fmla="*/ 423863 w 989013"/>
                <a:gd name="connsiteY32" fmla="*/ 190071 h 1366408"/>
                <a:gd name="connsiteX33" fmla="*/ 494507 w 989013"/>
                <a:gd name="connsiteY33" fmla="*/ 0 h 1366408"/>
                <a:gd name="connsiteX34" fmla="*/ 841376 w 989013"/>
                <a:gd name="connsiteY34" fmla="*/ 251983 h 1366408"/>
                <a:gd name="connsiteX0" fmla="*/ 841376 w 989013"/>
                <a:gd name="connsiteY0" fmla="*/ 251983 h 1256871"/>
                <a:gd name="connsiteX1" fmla="*/ 912813 w 989013"/>
                <a:gd name="connsiteY1" fmla="*/ 413908 h 1256871"/>
                <a:gd name="connsiteX2" fmla="*/ 946151 w 989013"/>
                <a:gd name="connsiteY2" fmla="*/ 499633 h 1256871"/>
                <a:gd name="connsiteX3" fmla="*/ 974726 w 989013"/>
                <a:gd name="connsiteY3" fmla="*/ 575833 h 1256871"/>
                <a:gd name="connsiteX4" fmla="*/ 989013 w 989013"/>
                <a:gd name="connsiteY4" fmla="*/ 704421 h 1256871"/>
                <a:gd name="connsiteX5" fmla="*/ 936626 w 989013"/>
                <a:gd name="connsiteY5" fmla="*/ 842533 h 1256871"/>
                <a:gd name="connsiteX6" fmla="*/ 931863 w 989013"/>
                <a:gd name="connsiteY6" fmla="*/ 885396 h 1256871"/>
                <a:gd name="connsiteX7" fmla="*/ 903288 w 989013"/>
                <a:gd name="connsiteY7" fmla="*/ 933021 h 1256871"/>
                <a:gd name="connsiteX8" fmla="*/ 917576 w 989013"/>
                <a:gd name="connsiteY8" fmla="*/ 1033033 h 1256871"/>
                <a:gd name="connsiteX9" fmla="*/ 903288 w 989013"/>
                <a:gd name="connsiteY9" fmla="*/ 1113996 h 1256871"/>
                <a:gd name="connsiteX10" fmla="*/ 884238 w 989013"/>
                <a:gd name="connsiteY10" fmla="*/ 1180671 h 1256871"/>
                <a:gd name="connsiteX11" fmla="*/ 850901 w 989013"/>
                <a:gd name="connsiteY11" fmla="*/ 1252108 h 1256871"/>
                <a:gd name="connsiteX12" fmla="*/ 798513 w 989013"/>
                <a:gd name="connsiteY12" fmla="*/ 1256871 h 1256871"/>
                <a:gd name="connsiteX13" fmla="*/ 847727 w 989013"/>
                <a:gd name="connsiteY13" fmla="*/ 1045390 h 1256871"/>
                <a:gd name="connsiteX14" fmla="*/ 847727 w 989013"/>
                <a:gd name="connsiteY14" fmla="*/ 1045390 h 1256871"/>
                <a:gd name="connsiteX15" fmla="*/ 847727 w 989013"/>
                <a:gd name="connsiteY15" fmla="*/ 1045390 h 1256871"/>
                <a:gd name="connsiteX16" fmla="*/ 777083 w 989013"/>
                <a:gd name="connsiteY16" fmla="*/ 855319 h 1256871"/>
                <a:gd name="connsiteX17" fmla="*/ 706438 w 989013"/>
                <a:gd name="connsiteY17" fmla="*/ 950355 h 1256871"/>
                <a:gd name="connsiteX18" fmla="*/ 635795 w 989013"/>
                <a:gd name="connsiteY18" fmla="*/ 950355 h 1256871"/>
                <a:gd name="connsiteX19" fmla="*/ 565151 w 989013"/>
                <a:gd name="connsiteY19" fmla="*/ 950355 h 1256871"/>
                <a:gd name="connsiteX20" fmla="*/ 423863 w 989013"/>
                <a:gd name="connsiteY20" fmla="*/ 1045391 h 1256871"/>
                <a:gd name="connsiteX21" fmla="*/ 353219 w 989013"/>
                <a:gd name="connsiteY21" fmla="*/ 1045391 h 1256871"/>
                <a:gd name="connsiteX22" fmla="*/ 211932 w 989013"/>
                <a:gd name="connsiteY22" fmla="*/ 1045391 h 1256871"/>
                <a:gd name="connsiteX23" fmla="*/ 2 w 989013"/>
                <a:gd name="connsiteY23" fmla="*/ 1045391 h 1256871"/>
                <a:gd name="connsiteX24" fmla="*/ 0 w 989013"/>
                <a:gd name="connsiteY24" fmla="*/ 950355 h 1256871"/>
                <a:gd name="connsiteX25" fmla="*/ 150813 w 989013"/>
                <a:gd name="connsiteY25" fmla="*/ 856821 h 1256871"/>
                <a:gd name="connsiteX26" fmla="*/ 193676 w 989013"/>
                <a:gd name="connsiteY26" fmla="*/ 775858 h 1256871"/>
                <a:gd name="connsiteX27" fmla="*/ 331788 w 989013"/>
                <a:gd name="connsiteY27" fmla="*/ 766333 h 1256871"/>
                <a:gd name="connsiteX28" fmla="*/ 282576 w 989013"/>
                <a:gd name="connsiteY28" fmla="*/ 570213 h 1256871"/>
                <a:gd name="connsiteX29" fmla="*/ 379785 w 989013"/>
                <a:gd name="connsiteY29" fmla="*/ 508414 h 1256871"/>
                <a:gd name="connsiteX30" fmla="*/ 441326 w 989013"/>
                <a:gd name="connsiteY30" fmla="*/ 356758 h 1256871"/>
                <a:gd name="connsiteX31" fmla="*/ 353219 w 989013"/>
                <a:gd name="connsiteY31" fmla="*/ 285107 h 1256871"/>
                <a:gd name="connsiteX32" fmla="*/ 423863 w 989013"/>
                <a:gd name="connsiteY32" fmla="*/ 190071 h 1256871"/>
                <a:gd name="connsiteX33" fmla="*/ 494507 w 989013"/>
                <a:gd name="connsiteY33" fmla="*/ 0 h 1256871"/>
                <a:gd name="connsiteX34" fmla="*/ 841376 w 989013"/>
                <a:gd name="connsiteY34" fmla="*/ 251983 h 1256871"/>
                <a:gd name="connsiteX0" fmla="*/ 841376 w 989013"/>
                <a:gd name="connsiteY0" fmla="*/ 251983 h 1256871"/>
                <a:gd name="connsiteX1" fmla="*/ 912813 w 989013"/>
                <a:gd name="connsiteY1" fmla="*/ 413908 h 1256871"/>
                <a:gd name="connsiteX2" fmla="*/ 946151 w 989013"/>
                <a:gd name="connsiteY2" fmla="*/ 499633 h 1256871"/>
                <a:gd name="connsiteX3" fmla="*/ 974726 w 989013"/>
                <a:gd name="connsiteY3" fmla="*/ 575833 h 1256871"/>
                <a:gd name="connsiteX4" fmla="*/ 989013 w 989013"/>
                <a:gd name="connsiteY4" fmla="*/ 704421 h 1256871"/>
                <a:gd name="connsiteX5" fmla="*/ 936626 w 989013"/>
                <a:gd name="connsiteY5" fmla="*/ 842533 h 1256871"/>
                <a:gd name="connsiteX6" fmla="*/ 931863 w 989013"/>
                <a:gd name="connsiteY6" fmla="*/ 885396 h 1256871"/>
                <a:gd name="connsiteX7" fmla="*/ 903288 w 989013"/>
                <a:gd name="connsiteY7" fmla="*/ 933021 h 1256871"/>
                <a:gd name="connsiteX8" fmla="*/ 917576 w 989013"/>
                <a:gd name="connsiteY8" fmla="*/ 1033033 h 1256871"/>
                <a:gd name="connsiteX9" fmla="*/ 903288 w 989013"/>
                <a:gd name="connsiteY9" fmla="*/ 1113996 h 1256871"/>
                <a:gd name="connsiteX10" fmla="*/ 884238 w 989013"/>
                <a:gd name="connsiteY10" fmla="*/ 1180671 h 1256871"/>
                <a:gd name="connsiteX11" fmla="*/ 850901 w 989013"/>
                <a:gd name="connsiteY11" fmla="*/ 1252108 h 1256871"/>
                <a:gd name="connsiteX12" fmla="*/ 798513 w 989013"/>
                <a:gd name="connsiteY12" fmla="*/ 1256871 h 1256871"/>
                <a:gd name="connsiteX13" fmla="*/ 847727 w 989013"/>
                <a:gd name="connsiteY13" fmla="*/ 1045390 h 1256871"/>
                <a:gd name="connsiteX14" fmla="*/ 847727 w 989013"/>
                <a:gd name="connsiteY14" fmla="*/ 1045390 h 1256871"/>
                <a:gd name="connsiteX15" fmla="*/ 847727 w 989013"/>
                <a:gd name="connsiteY15" fmla="*/ 1045390 h 1256871"/>
                <a:gd name="connsiteX16" fmla="*/ 777083 w 989013"/>
                <a:gd name="connsiteY16" fmla="*/ 950355 h 1256871"/>
                <a:gd name="connsiteX17" fmla="*/ 706438 w 989013"/>
                <a:gd name="connsiteY17" fmla="*/ 950355 h 1256871"/>
                <a:gd name="connsiteX18" fmla="*/ 635795 w 989013"/>
                <a:gd name="connsiteY18" fmla="*/ 950355 h 1256871"/>
                <a:gd name="connsiteX19" fmla="*/ 565151 w 989013"/>
                <a:gd name="connsiteY19" fmla="*/ 950355 h 1256871"/>
                <a:gd name="connsiteX20" fmla="*/ 423863 w 989013"/>
                <a:gd name="connsiteY20" fmla="*/ 1045391 h 1256871"/>
                <a:gd name="connsiteX21" fmla="*/ 353219 w 989013"/>
                <a:gd name="connsiteY21" fmla="*/ 1045391 h 1256871"/>
                <a:gd name="connsiteX22" fmla="*/ 211932 w 989013"/>
                <a:gd name="connsiteY22" fmla="*/ 1045391 h 1256871"/>
                <a:gd name="connsiteX23" fmla="*/ 2 w 989013"/>
                <a:gd name="connsiteY23" fmla="*/ 1045391 h 1256871"/>
                <a:gd name="connsiteX24" fmla="*/ 0 w 989013"/>
                <a:gd name="connsiteY24" fmla="*/ 950355 h 1256871"/>
                <a:gd name="connsiteX25" fmla="*/ 150813 w 989013"/>
                <a:gd name="connsiteY25" fmla="*/ 856821 h 1256871"/>
                <a:gd name="connsiteX26" fmla="*/ 193676 w 989013"/>
                <a:gd name="connsiteY26" fmla="*/ 775858 h 1256871"/>
                <a:gd name="connsiteX27" fmla="*/ 331788 w 989013"/>
                <a:gd name="connsiteY27" fmla="*/ 766333 h 1256871"/>
                <a:gd name="connsiteX28" fmla="*/ 282576 w 989013"/>
                <a:gd name="connsiteY28" fmla="*/ 570213 h 1256871"/>
                <a:gd name="connsiteX29" fmla="*/ 379785 w 989013"/>
                <a:gd name="connsiteY29" fmla="*/ 508414 h 1256871"/>
                <a:gd name="connsiteX30" fmla="*/ 441326 w 989013"/>
                <a:gd name="connsiteY30" fmla="*/ 356758 h 1256871"/>
                <a:gd name="connsiteX31" fmla="*/ 353219 w 989013"/>
                <a:gd name="connsiteY31" fmla="*/ 285107 h 1256871"/>
                <a:gd name="connsiteX32" fmla="*/ 423863 w 989013"/>
                <a:gd name="connsiteY32" fmla="*/ 190071 h 1256871"/>
                <a:gd name="connsiteX33" fmla="*/ 494507 w 989013"/>
                <a:gd name="connsiteY33" fmla="*/ 0 h 1256871"/>
                <a:gd name="connsiteX34" fmla="*/ 841376 w 989013"/>
                <a:gd name="connsiteY34" fmla="*/ 251983 h 1256871"/>
                <a:gd name="connsiteX0" fmla="*/ 841376 w 989013"/>
                <a:gd name="connsiteY0" fmla="*/ 251983 h 1252108"/>
                <a:gd name="connsiteX1" fmla="*/ 912813 w 989013"/>
                <a:gd name="connsiteY1" fmla="*/ 413908 h 1252108"/>
                <a:gd name="connsiteX2" fmla="*/ 946151 w 989013"/>
                <a:gd name="connsiteY2" fmla="*/ 499633 h 1252108"/>
                <a:gd name="connsiteX3" fmla="*/ 974726 w 989013"/>
                <a:gd name="connsiteY3" fmla="*/ 575833 h 1252108"/>
                <a:gd name="connsiteX4" fmla="*/ 989013 w 989013"/>
                <a:gd name="connsiteY4" fmla="*/ 704421 h 1252108"/>
                <a:gd name="connsiteX5" fmla="*/ 936626 w 989013"/>
                <a:gd name="connsiteY5" fmla="*/ 842533 h 1252108"/>
                <a:gd name="connsiteX6" fmla="*/ 931863 w 989013"/>
                <a:gd name="connsiteY6" fmla="*/ 885396 h 1252108"/>
                <a:gd name="connsiteX7" fmla="*/ 903288 w 989013"/>
                <a:gd name="connsiteY7" fmla="*/ 933021 h 1252108"/>
                <a:gd name="connsiteX8" fmla="*/ 917576 w 989013"/>
                <a:gd name="connsiteY8" fmla="*/ 1033033 h 1252108"/>
                <a:gd name="connsiteX9" fmla="*/ 903288 w 989013"/>
                <a:gd name="connsiteY9" fmla="*/ 1113996 h 1252108"/>
                <a:gd name="connsiteX10" fmla="*/ 884238 w 989013"/>
                <a:gd name="connsiteY10" fmla="*/ 1180671 h 1252108"/>
                <a:gd name="connsiteX11" fmla="*/ 850901 w 989013"/>
                <a:gd name="connsiteY11" fmla="*/ 1252108 h 1252108"/>
                <a:gd name="connsiteX12" fmla="*/ 847727 w 989013"/>
                <a:gd name="connsiteY12" fmla="*/ 1045390 h 1252108"/>
                <a:gd name="connsiteX13" fmla="*/ 847727 w 989013"/>
                <a:gd name="connsiteY13" fmla="*/ 1045390 h 1252108"/>
                <a:gd name="connsiteX14" fmla="*/ 847727 w 989013"/>
                <a:gd name="connsiteY14" fmla="*/ 1045390 h 1252108"/>
                <a:gd name="connsiteX15" fmla="*/ 847727 w 989013"/>
                <a:gd name="connsiteY15" fmla="*/ 1045390 h 1252108"/>
                <a:gd name="connsiteX16" fmla="*/ 777083 w 989013"/>
                <a:gd name="connsiteY16" fmla="*/ 950355 h 1252108"/>
                <a:gd name="connsiteX17" fmla="*/ 706438 w 989013"/>
                <a:gd name="connsiteY17" fmla="*/ 950355 h 1252108"/>
                <a:gd name="connsiteX18" fmla="*/ 635795 w 989013"/>
                <a:gd name="connsiteY18" fmla="*/ 950355 h 1252108"/>
                <a:gd name="connsiteX19" fmla="*/ 565151 w 989013"/>
                <a:gd name="connsiteY19" fmla="*/ 950355 h 1252108"/>
                <a:gd name="connsiteX20" fmla="*/ 423863 w 989013"/>
                <a:gd name="connsiteY20" fmla="*/ 1045391 h 1252108"/>
                <a:gd name="connsiteX21" fmla="*/ 353219 w 989013"/>
                <a:gd name="connsiteY21" fmla="*/ 1045391 h 1252108"/>
                <a:gd name="connsiteX22" fmla="*/ 211932 w 989013"/>
                <a:gd name="connsiteY22" fmla="*/ 1045391 h 1252108"/>
                <a:gd name="connsiteX23" fmla="*/ 2 w 989013"/>
                <a:gd name="connsiteY23" fmla="*/ 1045391 h 1252108"/>
                <a:gd name="connsiteX24" fmla="*/ 0 w 989013"/>
                <a:gd name="connsiteY24" fmla="*/ 950355 h 1252108"/>
                <a:gd name="connsiteX25" fmla="*/ 150813 w 989013"/>
                <a:gd name="connsiteY25" fmla="*/ 856821 h 1252108"/>
                <a:gd name="connsiteX26" fmla="*/ 193676 w 989013"/>
                <a:gd name="connsiteY26" fmla="*/ 775858 h 1252108"/>
                <a:gd name="connsiteX27" fmla="*/ 331788 w 989013"/>
                <a:gd name="connsiteY27" fmla="*/ 766333 h 1252108"/>
                <a:gd name="connsiteX28" fmla="*/ 282576 w 989013"/>
                <a:gd name="connsiteY28" fmla="*/ 570213 h 1252108"/>
                <a:gd name="connsiteX29" fmla="*/ 379785 w 989013"/>
                <a:gd name="connsiteY29" fmla="*/ 508414 h 1252108"/>
                <a:gd name="connsiteX30" fmla="*/ 441326 w 989013"/>
                <a:gd name="connsiteY30" fmla="*/ 356758 h 1252108"/>
                <a:gd name="connsiteX31" fmla="*/ 353219 w 989013"/>
                <a:gd name="connsiteY31" fmla="*/ 285107 h 1252108"/>
                <a:gd name="connsiteX32" fmla="*/ 423863 w 989013"/>
                <a:gd name="connsiteY32" fmla="*/ 190071 h 1252108"/>
                <a:gd name="connsiteX33" fmla="*/ 494507 w 989013"/>
                <a:gd name="connsiteY33" fmla="*/ 0 h 1252108"/>
                <a:gd name="connsiteX34" fmla="*/ 841376 w 989013"/>
                <a:gd name="connsiteY34" fmla="*/ 251983 h 1252108"/>
                <a:gd name="connsiteX0" fmla="*/ 841376 w 989013"/>
                <a:gd name="connsiteY0" fmla="*/ 251983 h 1180670"/>
                <a:gd name="connsiteX1" fmla="*/ 912813 w 989013"/>
                <a:gd name="connsiteY1" fmla="*/ 413908 h 1180670"/>
                <a:gd name="connsiteX2" fmla="*/ 946151 w 989013"/>
                <a:gd name="connsiteY2" fmla="*/ 499633 h 1180670"/>
                <a:gd name="connsiteX3" fmla="*/ 974726 w 989013"/>
                <a:gd name="connsiteY3" fmla="*/ 575833 h 1180670"/>
                <a:gd name="connsiteX4" fmla="*/ 989013 w 989013"/>
                <a:gd name="connsiteY4" fmla="*/ 704421 h 1180670"/>
                <a:gd name="connsiteX5" fmla="*/ 936626 w 989013"/>
                <a:gd name="connsiteY5" fmla="*/ 842533 h 1180670"/>
                <a:gd name="connsiteX6" fmla="*/ 931863 w 989013"/>
                <a:gd name="connsiteY6" fmla="*/ 885396 h 1180670"/>
                <a:gd name="connsiteX7" fmla="*/ 903288 w 989013"/>
                <a:gd name="connsiteY7" fmla="*/ 933021 h 1180670"/>
                <a:gd name="connsiteX8" fmla="*/ 917576 w 989013"/>
                <a:gd name="connsiteY8" fmla="*/ 1033033 h 1180670"/>
                <a:gd name="connsiteX9" fmla="*/ 903288 w 989013"/>
                <a:gd name="connsiteY9" fmla="*/ 1113996 h 1180670"/>
                <a:gd name="connsiteX10" fmla="*/ 884238 w 989013"/>
                <a:gd name="connsiteY10" fmla="*/ 1180671 h 1180670"/>
                <a:gd name="connsiteX11" fmla="*/ 847727 w 989013"/>
                <a:gd name="connsiteY11" fmla="*/ 1045392 h 1180670"/>
                <a:gd name="connsiteX12" fmla="*/ 847727 w 989013"/>
                <a:gd name="connsiteY12" fmla="*/ 1045390 h 1180670"/>
                <a:gd name="connsiteX13" fmla="*/ 847727 w 989013"/>
                <a:gd name="connsiteY13" fmla="*/ 1045390 h 1180670"/>
                <a:gd name="connsiteX14" fmla="*/ 847727 w 989013"/>
                <a:gd name="connsiteY14" fmla="*/ 1045390 h 1180670"/>
                <a:gd name="connsiteX15" fmla="*/ 847727 w 989013"/>
                <a:gd name="connsiteY15" fmla="*/ 1045390 h 1180670"/>
                <a:gd name="connsiteX16" fmla="*/ 777083 w 989013"/>
                <a:gd name="connsiteY16" fmla="*/ 950355 h 1180670"/>
                <a:gd name="connsiteX17" fmla="*/ 706438 w 989013"/>
                <a:gd name="connsiteY17" fmla="*/ 950355 h 1180670"/>
                <a:gd name="connsiteX18" fmla="*/ 635795 w 989013"/>
                <a:gd name="connsiteY18" fmla="*/ 950355 h 1180670"/>
                <a:gd name="connsiteX19" fmla="*/ 565151 w 989013"/>
                <a:gd name="connsiteY19" fmla="*/ 950355 h 1180670"/>
                <a:gd name="connsiteX20" fmla="*/ 423863 w 989013"/>
                <a:gd name="connsiteY20" fmla="*/ 1045391 h 1180670"/>
                <a:gd name="connsiteX21" fmla="*/ 353219 w 989013"/>
                <a:gd name="connsiteY21" fmla="*/ 1045391 h 1180670"/>
                <a:gd name="connsiteX22" fmla="*/ 211932 w 989013"/>
                <a:gd name="connsiteY22" fmla="*/ 1045391 h 1180670"/>
                <a:gd name="connsiteX23" fmla="*/ 2 w 989013"/>
                <a:gd name="connsiteY23" fmla="*/ 1045391 h 1180670"/>
                <a:gd name="connsiteX24" fmla="*/ 0 w 989013"/>
                <a:gd name="connsiteY24" fmla="*/ 950355 h 1180670"/>
                <a:gd name="connsiteX25" fmla="*/ 150813 w 989013"/>
                <a:gd name="connsiteY25" fmla="*/ 856821 h 1180670"/>
                <a:gd name="connsiteX26" fmla="*/ 193676 w 989013"/>
                <a:gd name="connsiteY26" fmla="*/ 775858 h 1180670"/>
                <a:gd name="connsiteX27" fmla="*/ 331788 w 989013"/>
                <a:gd name="connsiteY27" fmla="*/ 766333 h 1180670"/>
                <a:gd name="connsiteX28" fmla="*/ 282576 w 989013"/>
                <a:gd name="connsiteY28" fmla="*/ 570213 h 1180670"/>
                <a:gd name="connsiteX29" fmla="*/ 379785 w 989013"/>
                <a:gd name="connsiteY29" fmla="*/ 508414 h 1180670"/>
                <a:gd name="connsiteX30" fmla="*/ 441326 w 989013"/>
                <a:gd name="connsiteY30" fmla="*/ 356758 h 1180670"/>
                <a:gd name="connsiteX31" fmla="*/ 353219 w 989013"/>
                <a:gd name="connsiteY31" fmla="*/ 285107 h 1180670"/>
                <a:gd name="connsiteX32" fmla="*/ 423863 w 989013"/>
                <a:gd name="connsiteY32" fmla="*/ 190071 h 1180670"/>
                <a:gd name="connsiteX33" fmla="*/ 494507 w 989013"/>
                <a:gd name="connsiteY33" fmla="*/ 0 h 1180670"/>
                <a:gd name="connsiteX34" fmla="*/ 841376 w 989013"/>
                <a:gd name="connsiteY34" fmla="*/ 251983 h 1180670"/>
                <a:gd name="connsiteX0" fmla="*/ 841376 w 989013"/>
                <a:gd name="connsiteY0" fmla="*/ 251983 h 1162064"/>
                <a:gd name="connsiteX1" fmla="*/ 912813 w 989013"/>
                <a:gd name="connsiteY1" fmla="*/ 413908 h 1162064"/>
                <a:gd name="connsiteX2" fmla="*/ 946151 w 989013"/>
                <a:gd name="connsiteY2" fmla="*/ 499633 h 1162064"/>
                <a:gd name="connsiteX3" fmla="*/ 974726 w 989013"/>
                <a:gd name="connsiteY3" fmla="*/ 575833 h 1162064"/>
                <a:gd name="connsiteX4" fmla="*/ 989013 w 989013"/>
                <a:gd name="connsiteY4" fmla="*/ 704421 h 1162064"/>
                <a:gd name="connsiteX5" fmla="*/ 936626 w 989013"/>
                <a:gd name="connsiteY5" fmla="*/ 842533 h 1162064"/>
                <a:gd name="connsiteX6" fmla="*/ 931863 w 989013"/>
                <a:gd name="connsiteY6" fmla="*/ 885396 h 1162064"/>
                <a:gd name="connsiteX7" fmla="*/ 903288 w 989013"/>
                <a:gd name="connsiteY7" fmla="*/ 933021 h 1162064"/>
                <a:gd name="connsiteX8" fmla="*/ 917576 w 989013"/>
                <a:gd name="connsiteY8" fmla="*/ 1033033 h 1162064"/>
                <a:gd name="connsiteX9" fmla="*/ 903288 w 989013"/>
                <a:gd name="connsiteY9" fmla="*/ 1113996 h 1162064"/>
                <a:gd name="connsiteX10" fmla="*/ 847727 w 989013"/>
                <a:gd name="connsiteY10" fmla="*/ 950356 h 1162064"/>
                <a:gd name="connsiteX11" fmla="*/ 847727 w 989013"/>
                <a:gd name="connsiteY11" fmla="*/ 1045392 h 1162064"/>
                <a:gd name="connsiteX12" fmla="*/ 847727 w 989013"/>
                <a:gd name="connsiteY12" fmla="*/ 1045390 h 1162064"/>
                <a:gd name="connsiteX13" fmla="*/ 847727 w 989013"/>
                <a:gd name="connsiteY13" fmla="*/ 1045390 h 1162064"/>
                <a:gd name="connsiteX14" fmla="*/ 847727 w 989013"/>
                <a:gd name="connsiteY14" fmla="*/ 1045390 h 1162064"/>
                <a:gd name="connsiteX15" fmla="*/ 847727 w 989013"/>
                <a:gd name="connsiteY15" fmla="*/ 1045390 h 1162064"/>
                <a:gd name="connsiteX16" fmla="*/ 777083 w 989013"/>
                <a:gd name="connsiteY16" fmla="*/ 950355 h 1162064"/>
                <a:gd name="connsiteX17" fmla="*/ 706438 w 989013"/>
                <a:gd name="connsiteY17" fmla="*/ 950355 h 1162064"/>
                <a:gd name="connsiteX18" fmla="*/ 635795 w 989013"/>
                <a:gd name="connsiteY18" fmla="*/ 950355 h 1162064"/>
                <a:gd name="connsiteX19" fmla="*/ 565151 w 989013"/>
                <a:gd name="connsiteY19" fmla="*/ 950355 h 1162064"/>
                <a:gd name="connsiteX20" fmla="*/ 423863 w 989013"/>
                <a:gd name="connsiteY20" fmla="*/ 1045391 h 1162064"/>
                <a:gd name="connsiteX21" fmla="*/ 353219 w 989013"/>
                <a:gd name="connsiteY21" fmla="*/ 1045391 h 1162064"/>
                <a:gd name="connsiteX22" fmla="*/ 211932 w 989013"/>
                <a:gd name="connsiteY22" fmla="*/ 1045391 h 1162064"/>
                <a:gd name="connsiteX23" fmla="*/ 2 w 989013"/>
                <a:gd name="connsiteY23" fmla="*/ 1045391 h 1162064"/>
                <a:gd name="connsiteX24" fmla="*/ 0 w 989013"/>
                <a:gd name="connsiteY24" fmla="*/ 950355 h 1162064"/>
                <a:gd name="connsiteX25" fmla="*/ 150813 w 989013"/>
                <a:gd name="connsiteY25" fmla="*/ 856821 h 1162064"/>
                <a:gd name="connsiteX26" fmla="*/ 193676 w 989013"/>
                <a:gd name="connsiteY26" fmla="*/ 775858 h 1162064"/>
                <a:gd name="connsiteX27" fmla="*/ 331788 w 989013"/>
                <a:gd name="connsiteY27" fmla="*/ 766333 h 1162064"/>
                <a:gd name="connsiteX28" fmla="*/ 282576 w 989013"/>
                <a:gd name="connsiteY28" fmla="*/ 570213 h 1162064"/>
                <a:gd name="connsiteX29" fmla="*/ 379785 w 989013"/>
                <a:gd name="connsiteY29" fmla="*/ 508414 h 1162064"/>
                <a:gd name="connsiteX30" fmla="*/ 441326 w 989013"/>
                <a:gd name="connsiteY30" fmla="*/ 356758 h 1162064"/>
                <a:gd name="connsiteX31" fmla="*/ 353219 w 989013"/>
                <a:gd name="connsiteY31" fmla="*/ 285107 h 1162064"/>
                <a:gd name="connsiteX32" fmla="*/ 423863 w 989013"/>
                <a:gd name="connsiteY32" fmla="*/ 190071 h 1162064"/>
                <a:gd name="connsiteX33" fmla="*/ 494507 w 989013"/>
                <a:gd name="connsiteY33" fmla="*/ 0 h 1162064"/>
                <a:gd name="connsiteX34" fmla="*/ 841376 w 989013"/>
                <a:gd name="connsiteY34" fmla="*/ 251983 h 1162064"/>
                <a:gd name="connsiteX0" fmla="*/ 841376 w 989013"/>
                <a:gd name="connsiteY0" fmla="*/ 251983 h 1162064"/>
                <a:gd name="connsiteX1" fmla="*/ 912813 w 989013"/>
                <a:gd name="connsiteY1" fmla="*/ 413908 h 1162064"/>
                <a:gd name="connsiteX2" fmla="*/ 946151 w 989013"/>
                <a:gd name="connsiteY2" fmla="*/ 499633 h 1162064"/>
                <a:gd name="connsiteX3" fmla="*/ 974726 w 989013"/>
                <a:gd name="connsiteY3" fmla="*/ 575833 h 1162064"/>
                <a:gd name="connsiteX4" fmla="*/ 989013 w 989013"/>
                <a:gd name="connsiteY4" fmla="*/ 704421 h 1162064"/>
                <a:gd name="connsiteX5" fmla="*/ 936626 w 989013"/>
                <a:gd name="connsiteY5" fmla="*/ 842533 h 1162064"/>
                <a:gd name="connsiteX6" fmla="*/ 931863 w 989013"/>
                <a:gd name="connsiteY6" fmla="*/ 885396 h 1162064"/>
                <a:gd name="connsiteX7" fmla="*/ 903288 w 989013"/>
                <a:gd name="connsiteY7" fmla="*/ 933021 h 1162064"/>
                <a:gd name="connsiteX8" fmla="*/ 917576 w 989013"/>
                <a:gd name="connsiteY8" fmla="*/ 1033033 h 1162064"/>
                <a:gd name="connsiteX9" fmla="*/ 918370 w 989013"/>
                <a:gd name="connsiteY9" fmla="*/ 950356 h 1162064"/>
                <a:gd name="connsiteX10" fmla="*/ 847727 w 989013"/>
                <a:gd name="connsiteY10" fmla="*/ 950356 h 1162064"/>
                <a:gd name="connsiteX11" fmla="*/ 847727 w 989013"/>
                <a:gd name="connsiteY11" fmla="*/ 1045392 h 1162064"/>
                <a:gd name="connsiteX12" fmla="*/ 847727 w 989013"/>
                <a:gd name="connsiteY12" fmla="*/ 1045390 h 1162064"/>
                <a:gd name="connsiteX13" fmla="*/ 847727 w 989013"/>
                <a:gd name="connsiteY13" fmla="*/ 1045390 h 1162064"/>
                <a:gd name="connsiteX14" fmla="*/ 847727 w 989013"/>
                <a:gd name="connsiteY14" fmla="*/ 1045390 h 1162064"/>
                <a:gd name="connsiteX15" fmla="*/ 847727 w 989013"/>
                <a:gd name="connsiteY15" fmla="*/ 1045390 h 1162064"/>
                <a:gd name="connsiteX16" fmla="*/ 777083 w 989013"/>
                <a:gd name="connsiteY16" fmla="*/ 950355 h 1162064"/>
                <a:gd name="connsiteX17" fmla="*/ 706438 w 989013"/>
                <a:gd name="connsiteY17" fmla="*/ 950355 h 1162064"/>
                <a:gd name="connsiteX18" fmla="*/ 635795 w 989013"/>
                <a:gd name="connsiteY18" fmla="*/ 950355 h 1162064"/>
                <a:gd name="connsiteX19" fmla="*/ 565151 w 989013"/>
                <a:gd name="connsiteY19" fmla="*/ 950355 h 1162064"/>
                <a:gd name="connsiteX20" fmla="*/ 423863 w 989013"/>
                <a:gd name="connsiteY20" fmla="*/ 1045391 h 1162064"/>
                <a:gd name="connsiteX21" fmla="*/ 353219 w 989013"/>
                <a:gd name="connsiteY21" fmla="*/ 1045391 h 1162064"/>
                <a:gd name="connsiteX22" fmla="*/ 211932 w 989013"/>
                <a:gd name="connsiteY22" fmla="*/ 1045391 h 1162064"/>
                <a:gd name="connsiteX23" fmla="*/ 2 w 989013"/>
                <a:gd name="connsiteY23" fmla="*/ 1045391 h 1162064"/>
                <a:gd name="connsiteX24" fmla="*/ 0 w 989013"/>
                <a:gd name="connsiteY24" fmla="*/ 950355 h 1162064"/>
                <a:gd name="connsiteX25" fmla="*/ 150813 w 989013"/>
                <a:gd name="connsiteY25" fmla="*/ 856821 h 1162064"/>
                <a:gd name="connsiteX26" fmla="*/ 193676 w 989013"/>
                <a:gd name="connsiteY26" fmla="*/ 775858 h 1162064"/>
                <a:gd name="connsiteX27" fmla="*/ 331788 w 989013"/>
                <a:gd name="connsiteY27" fmla="*/ 766333 h 1162064"/>
                <a:gd name="connsiteX28" fmla="*/ 282576 w 989013"/>
                <a:gd name="connsiteY28" fmla="*/ 570213 h 1162064"/>
                <a:gd name="connsiteX29" fmla="*/ 379785 w 989013"/>
                <a:gd name="connsiteY29" fmla="*/ 508414 h 1162064"/>
                <a:gd name="connsiteX30" fmla="*/ 441326 w 989013"/>
                <a:gd name="connsiteY30" fmla="*/ 356758 h 1162064"/>
                <a:gd name="connsiteX31" fmla="*/ 353219 w 989013"/>
                <a:gd name="connsiteY31" fmla="*/ 285107 h 1162064"/>
                <a:gd name="connsiteX32" fmla="*/ 423863 w 989013"/>
                <a:gd name="connsiteY32" fmla="*/ 190071 h 1162064"/>
                <a:gd name="connsiteX33" fmla="*/ 494507 w 989013"/>
                <a:gd name="connsiteY33" fmla="*/ 0 h 1162064"/>
                <a:gd name="connsiteX34" fmla="*/ 841376 w 989013"/>
                <a:gd name="connsiteY34" fmla="*/ 251983 h 1162064"/>
                <a:gd name="connsiteX0" fmla="*/ 841376 w 1059658"/>
                <a:gd name="connsiteY0" fmla="*/ 251983 h 1162064"/>
                <a:gd name="connsiteX1" fmla="*/ 912813 w 1059658"/>
                <a:gd name="connsiteY1" fmla="*/ 413908 h 1162064"/>
                <a:gd name="connsiteX2" fmla="*/ 946151 w 1059658"/>
                <a:gd name="connsiteY2" fmla="*/ 499633 h 1162064"/>
                <a:gd name="connsiteX3" fmla="*/ 974726 w 1059658"/>
                <a:gd name="connsiteY3" fmla="*/ 575833 h 1162064"/>
                <a:gd name="connsiteX4" fmla="*/ 989013 w 1059658"/>
                <a:gd name="connsiteY4" fmla="*/ 704421 h 1162064"/>
                <a:gd name="connsiteX5" fmla="*/ 936626 w 1059658"/>
                <a:gd name="connsiteY5" fmla="*/ 842533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379785 w 1059658"/>
                <a:gd name="connsiteY29" fmla="*/ 508414 h 1162064"/>
                <a:gd name="connsiteX30" fmla="*/ 441326 w 1059658"/>
                <a:gd name="connsiteY30" fmla="*/ 356758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841376 w 1059658"/>
                <a:gd name="connsiteY34" fmla="*/ 251983 h 1162064"/>
                <a:gd name="connsiteX0" fmla="*/ 841376 w 1059658"/>
                <a:gd name="connsiteY0" fmla="*/ 251983 h 1162064"/>
                <a:gd name="connsiteX1" fmla="*/ 912813 w 1059658"/>
                <a:gd name="connsiteY1" fmla="*/ 413908 h 1162064"/>
                <a:gd name="connsiteX2" fmla="*/ 946151 w 1059658"/>
                <a:gd name="connsiteY2" fmla="*/ 499633 h 1162064"/>
                <a:gd name="connsiteX3" fmla="*/ 974726 w 1059658"/>
                <a:gd name="connsiteY3" fmla="*/ 575833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379785 w 1059658"/>
                <a:gd name="connsiteY29" fmla="*/ 508414 h 1162064"/>
                <a:gd name="connsiteX30" fmla="*/ 441326 w 1059658"/>
                <a:gd name="connsiteY30" fmla="*/ 356758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841376 w 1059658"/>
                <a:gd name="connsiteY34" fmla="*/ 251983 h 1162064"/>
                <a:gd name="connsiteX0" fmla="*/ 777082 w 1059658"/>
                <a:gd name="connsiteY0" fmla="*/ 475179 h 1162064"/>
                <a:gd name="connsiteX1" fmla="*/ 912813 w 1059658"/>
                <a:gd name="connsiteY1" fmla="*/ 413908 h 1162064"/>
                <a:gd name="connsiteX2" fmla="*/ 946151 w 1059658"/>
                <a:gd name="connsiteY2" fmla="*/ 499633 h 1162064"/>
                <a:gd name="connsiteX3" fmla="*/ 974726 w 1059658"/>
                <a:gd name="connsiteY3" fmla="*/ 575833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379785 w 1059658"/>
                <a:gd name="connsiteY29" fmla="*/ 508414 h 1162064"/>
                <a:gd name="connsiteX30" fmla="*/ 441326 w 1059658"/>
                <a:gd name="connsiteY30" fmla="*/ 356758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46151 w 1059658"/>
                <a:gd name="connsiteY2" fmla="*/ 499633 h 1162064"/>
                <a:gd name="connsiteX3" fmla="*/ 974726 w 1059658"/>
                <a:gd name="connsiteY3" fmla="*/ 575833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379785 w 1059658"/>
                <a:gd name="connsiteY29" fmla="*/ 508414 h 1162064"/>
                <a:gd name="connsiteX30" fmla="*/ 441326 w 1059658"/>
                <a:gd name="connsiteY30" fmla="*/ 356758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46151 w 1059658"/>
                <a:gd name="connsiteY2" fmla="*/ 499633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379785 w 1059658"/>
                <a:gd name="connsiteY29" fmla="*/ 508414 h 1162064"/>
                <a:gd name="connsiteX30" fmla="*/ 441326 w 1059658"/>
                <a:gd name="connsiteY30" fmla="*/ 356758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379785 w 1059658"/>
                <a:gd name="connsiteY29" fmla="*/ 508414 h 1162064"/>
                <a:gd name="connsiteX30" fmla="*/ 441326 w 1059658"/>
                <a:gd name="connsiteY30" fmla="*/ 356758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379785 w 1059658"/>
                <a:gd name="connsiteY29" fmla="*/ 508414 h 1162064"/>
                <a:gd name="connsiteX30" fmla="*/ 282576 w 1059658"/>
                <a:gd name="connsiteY30" fmla="*/ 380143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331788 w 1059658"/>
                <a:gd name="connsiteY27" fmla="*/ 766333 h 1162064"/>
                <a:gd name="connsiteX28" fmla="*/ 282576 w 1059658"/>
                <a:gd name="connsiteY28" fmla="*/ 570213 h 1162064"/>
                <a:gd name="connsiteX29" fmla="*/ 282576 w 1059658"/>
                <a:gd name="connsiteY29" fmla="*/ 570214 h 1162064"/>
                <a:gd name="connsiteX30" fmla="*/ 282576 w 1059658"/>
                <a:gd name="connsiteY30" fmla="*/ 380143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93676 w 1059658"/>
                <a:gd name="connsiteY26" fmla="*/ 775858 h 1162064"/>
                <a:gd name="connsiteX27" fmla="*/ 211932 w 1059658"/>
                <a:gd name="connsiteY27" fmla="*/ 665250 h 1162064"/>
                <a:gd name="connsiteX28" fmla="*/ 282576 w 1059658"/>
                <a:gd name="connsiteY28" fmla="*/ 570213 h 1162064"/>
                <a:gd name="connsiteX29" fmla="*/ 282576 w 1059658"/>
                <a:gd name="connsiteY29" fmla="*/ 570214 h 1162064"/>
                <a:gd name="connsiteX30" fmla="*/ 282576 w 1059658"/>
                <a:gd name="connsiteY30" fmla="*/ 380143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41288 w 1059658"/>
                <a:gd name="connsiteY26" fmla="*/ 760285 h 1162064"/>
                <a:gd name="connsiteX27" fmla="*/ 211932 w 1059658"/>
                <a:gd name="connsiteY27" fmla="*/ 665250 h 1162064"/>
                <a:gd name="connsiteX28" fmla="*/ 282576 w 1059658"/>
                <a:gd name="connsiteY28" fmla="*/ 570213 h 1162064"/>
                <a:gd name="connsiteX29" fmla="*/ 282576 w 1059658"/>
                <a:gd name="connsiteY29" fmla="*/ 570214 h 1162064"/>
                <a:gd name="connsiteX30" fmla="*/ 282576 w 1059658"/>
                <a:gd name="connsiteY30" fmla="*/ 380143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41288 w 1059658"/>
                <a:gd name="connsiteY26" fmla="*/ 760285 h 1162064"/>
                <a:gd name="connsiteX27" fmla="*/ 211932 w 1059658"/>
                <a:gd name="connsiteY27" fmla="*/ 665250 h 1162064"/>
                <a:gd name="connsiteX28" fmla="*/ 282576 w 1059658"/>
                <a:gd name="connsiteY28" fmla="*/ 570213 h 1162064"/>
                <a:gd name="connsiteX29" fmla="*/ 282576 w 1059658"/>
                <a:gd name="connsiteY29" fmla="*/ 570214 h 1162064"/>
                <a:gd name="connsiteX30" fmla="*/ 282576 w 1059658"/>
                <a:gd name="connsiteY30" fmla="*/ 380143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150813 w 1059658"/>
                <a:gd name="connsiteY25" fmla="*/ 856821 h 1162064"/>
                <a:gd name="connsiteX26" fmla="*/ 141288 w 1059658"/>
                <a:gd name="connsiteY26" fmla="*/ 760285 h 1162064"/>
                <a:gd name="connsiteX27" fmla="*/ 211932 w 1059658"/>
                <a:gd name="connsiteY27" fmla="*/ 665250 h 1162064"/>
                <a:gd name="connsiteX28" fmla="*/ 282576 w 1059658"/>
                <a:gd name="connsiteY28" fmla="*/ 570213 h 1162064"/>
                <a:gd name="connsiteX29" fmla="*/ 282576 w 1059658"/>
                <a:gd name="connsiteY29" fmla="*/ 570214 h 1162064"/>
                <a:gd name="connsiteX30" fmla="*/ 282576 w 1059658"/>
                <a:gd name="connsiteY30" fmla="*/ 380143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475179 h 1162064"/>
                <a:gd name="connsiteX1" fmla="*/ 918370 w 1059658"/>
                <a:gd name="connsiteY1" fmla="*/ 665250 h 1162064"/>
                <a:gd name="connsiteX2" fmla="*/ 989013 w 1059658"/>
                <a:gd name="connsiteY2" fmla="*/ 760285 h 1162064"/>
                <a:gd name="connsiteX3" fmla="*/ 918370 w 1059658"/>
                <a:gd name="connsiteY3" fmla="*/ 760285 h 1162064"/>
                <a:gd name="connsiteX4" fmla="*/ 989013 w 1059658"/>
                <a:gd name="connsiteY4" fmla="*/ 704421 h 1162064"/>
                <a:gd name="connsiteX5" fmla="*/ 989013 w 1059658"/>
                <a:gd name="connsiteY5" fmla="*/ 855321 h 1162064"/>
                <a:gd name="connsiteX6" fmla="*/ 1059658 w 1059658"/>
                <a:gd name="connsiteY6" fmla="*/ 950356 h 1162064"/>
                <a:gd name="connsiteX7" fmla="*/ 903288 w 1059658"/>
                <a:gd name="connsiteY7" fmla="*/ 933021 h 1162064"/>
                <a:gd name="connsiteX8" fmla="*/ 917576 w 1059658"/>
                <a:gd name="connsiteY8" fmla="*/ 1033033 h 1162064"/>
                <a:gd name="connsiteX9" fmla="*/ 918370 w 1059658"/>
                <a:gd name="connsiteY9" fmla="*/ 950356 h 1162064"/>
                <a:gd name="connsiteX10" fmla="*/ 847727 w 1059658"/>
                <a:gd name="connsiteY10" fmla="*/ 950356 h 1162064"/>
                <a:gd name="connsiteX11" fmla="*/ 847727 w 1059658"/>
                <a:gd name="connsiteY11" fmla="*/ 1045392 h 1162064"/>
                <a:gd name="connsiteX12" fmla="*/ 847727 w 1059658"/>
                <a:gd name="connsiteY12" fmla="*/ 1045390 h 1162064"/>
                <a:gd name="connsiteX13" fmla="*/ 847727 w 1059658"/>
                <a:gd name="connsiteY13" fmla="*/ 1045390 h 1162064"/>
                <a:gd name="connsiteX14" fmla="*/ 847727 w 1059658"/>
                <a:gd name="connsiteY14" fmla="*/ 1045390 h 1162064"/>
                <a:gd name="connsiteX15" fmla="*/ 847727 w 1059658"/>
                <a:gd name="connsiteY15" fmla="*/ 1045390 h 1162064"/>
                <a:gd name="connsiteX16" fmla="*/ 777083 w 1059658"/>
                <a:gd name="connsiteY16" fmla="*/ 950355 h 1162064"/>
                <a:gd name="connsiteX17" fmla="*/ 706438 w 1059658"/>
                <a:gd name="connsiteY17" fmla="*/ 950355 h 1162064"/>
                <a:gd name="connsiteX18" fmla="*/ 635795 w 1059658"/>
                <a:gd name="connsiteY18" fmla="*/ 950355 h 1162064"/>
                <a:gd name="connsiteX19" fmla="*/ 565151 w 1059658"/>
                <a:gd name="connsiteY19" fmla="*/ 950355 h 1162064"/>
                <a:gd name="connsiteX20" fmla="*/ 423863 w 1059658"/>
                <a:gd name="connsiteY20" fmla="*/ 1045391 h 1162064"/>
                <a:gd name="connsiteX21" fmla="*/ 353219 w 1059658"/>
                <a:gd name="connsiteY21" fmla="*/ 1045391 h 1162064"/>
                <a:gd name="connsiteX22" fmla="*/ 211932 w 1059658"/>
                <a:gd name="connsiteY22" fmla="*/ 1045391 h 1162064"/>
                <a:gd name="connsiteX23" fmla="*/ 2 w 1059658"/>
                <a:gd name="connsiteY23" fmla="*/ 1045391 h 1162064"/>
                <a:gd name="connsiteX24" fmla="*/ 0 w 1059658"/>
                <a:gd name="connsiteY24" fmla="*/ 950355 h 1162064"/>
                <a:gd name="connsiteX25" fmla="*/ 70645 w 1059658"/>
                <a:gd name="connsiteY25" fmla="*/ 855321 h 1162064"/>
                <a:gd name="connsiteX26" fmla="*/ 141288 w 1059658"/>
                <a:gd name="connsiteY26" fmla="*/ 760285 h 1162064"/>
                <a:gd name="connsiteX27" fmla="*/ 211932 w 1059658"/>
                <a:gd name="connsiteY27" fmla="*/ 665250 h 1162064"/>
                <a:gd name="connsiteX28" fmla="*/ 282576 w 1059658"/>
                <a:gd name="connsiteY28" fmla="*/ 570213 h 1162064"/>
                <a:gd name="connsiteX29" fmla="*/ 282576 w 1059658"/>
                <a:gd name="connsiteY29" fmla="*/ 570214 h 1162064"/>
                <a:gd name="connsiteX30" fmla="*/ 282576 w 1059658"/>
                <a:gd name="connsiteY30" fmla="*/ 380143 h 1162064"/>
                <a:gd name="connsiteX31" fmla="*/ 353219 w 1059658"/>
                <a:gd name="connsiteY31" fmla="*/ 285107 h 1162064"/>
                <a:gd name="connsiteX32" fmla="*/ 423863 w 1059658"/>
                <a:gd name="connsiteY32" fmla="*/ 190071 h 1162064"/>
                <a:gd name="connsiteX33" fmla="*/ 494507 w 1059658"/>
                <a:gd name="connsiteY33" fmla="*/ 0 h 1162064"/>
                <a:gd name="connsiteX34" fmla="*/ 777082 w 1059658"/>
                <a:gd name="connsiteY34" fmla="*/ 475179 h 1162064"/>
                <a:gd name="connsiteX0" fmla="*/ 777082 w 1059658"/>
                <a:gd name="connsiteY0" fmla="*/ 380142 h 1067027"/>
                <a:gd name="connsiteX1" fmla="*/ 918370 w 1059658"/>
                <a:gd name="connsiteY1" fmla="*/ 570213 h 1067027"/>
                <a:gd name="connsiteX2" fmla="*/ 989013 w 1059658"/>
                <a:gd name="connsiteY2" fmla="*/ 665248 h 1067027"/>
                <a:gd name="connsiteX3" fmla="*/ 918370 w 1059658"/>
                <a:gd name="connsiteY3" fmla="*/ 665248 h 1067027"/>
                <a:gd name="connsiteX4" fmla="*/ 989013 w 1059658"/>
                <a:gd name="connsiteY4" fmla="*/ 609384 h 1067027"/>
                <a:gd name="connsiteX5" fmla="*/ 989013 w 1059658"/>
                <a:gd name="connsiteY5" fmla="*/ 760284 h 1067027"/>
                <a:gd name="connsiteX6" fmla="*/ 1059658 w 1059658"/>
                <a:gd name="connsiteY6" fmla="*/ 855319 h 1067027"/>
                <a:gd name="connsiteX7" fmla="*/ 903288 w 1059658"/>
                <a:gd name="connsiteY7" fmla="*/ 837984 h 1067027"/>
                <a:gd name="connsiteX8" fmla="*/ 917576 w 1059658"/>
                <a:gd name="connsiteY8" fmla="*/ 937996 h 1067027"/>
                <a:gd name="connsiteX9" fmla="*/ 918370 w 1059658"/>
                <a:gd name="connsiteY9" fmla="*/ 855319 h 1067027"/>
                <a:gd name="connsiteX10" fmla="*/ 847727 w 1059658"/>
                <a:gd name="connsiteY10" fmla="*/ 855319 h 1067027"/>
                <a:gd name="connsiteX11" fmla="*/ 847727 w 1059658"/>
                <a:gd name="connsiteY11" fmla="*/ 950355 h 1067027"/>
                <a:gd name="connsiteX12" fmla="*/ 847727 w 1059658"/>
                <a:gd name="connsiteY12" fmla="*/ 950353 h 1067027"/>
                <a:gd name="connsiteX13" fmla="*/ 847727 w 1059658"/>
                <a:gd name="connsiteY13" fmla="*/ 950353 h 1067027"/>
                <a:gd name="connsiteX14" fmla="*/ 847727 w 1059658"/>
                <a:gd name="connsiteY14" fmla="*/ 950353 h 1067027"/>
                <a:gd name="connsiteX15" fmla="*/ 847727 w 1059658"/>
                <a:gd name="connsiteY15" fmla="*/ 950353 h 1067027"/>
                <a:gd name="connsiteX16" fmla="*/ 777083 w 1059658"/>
                <a:gd name="connsiteY16" fmla="*/ 855318 h 1067027"/>
                <a:gd name="connsiteX17" fmla="*/ 706438 w 1059658"/>
                <a:gd name="connsiteY17" fmla="*/ 855318 h 1067027"/>
                <a:gd name="connsiteX18" fmla="*/ 635795 w 1059658"/>
                <a:gd name="connsiteY18" fmla="*/ 855318 h 1067027"/>
                <a:gd name="connsiteX19" fmla="*/ 565151 w 1059658"/>
                <a:gd name="connsiteY19" fmla="*/ 855318 h 1067027"/>
                <a:gd name="connsiteX20" fmla="*/ 423863 w 1059658"/>
                <a:gd name="connsiteY20" fmla="*/ 950354 h 1067027"/>
                <a:gd name="connsiteX21" fmla="*/ 353219 w 1059658"/>
                <a:gd name="connsiteY21" fmla="*/ 950354 h 1067027"/>
                <a:gd name="connsiteX22" fmla="*/ 211932 w 1059658"/>
                <a:gd name="connsiteY22" fmla="*/ 950354 h 1067027"/>
                <a:gd name="connsiteX23" fmla="*/ 2 w 1059658"/>
                <a:gd name="connsiteY23" fmla="*/ 950354 h 1067027"/>
                <a:gd name="connsiteX24" fmla="*/ 0 w 1059658"/>
                <a:gd name="connsiteY24" fmla="*/ 855318 h 1067027"/>
                <a:gd name="connsiteX25" fmla="*/ 70645 w 1059658"/>
                <a:gd name="connsiteY25" fmla="*/ 760284 h 1067027"/>
                <a:gd name="connsiteX26" fmla="*/ 141288 w 1059658"/>
                <a:gd name="connsiteY26" fmla="*/ 665248 h 1067027"/>
                <a:gd name="connsiteX27" fmla="*/ 211932 w 1059658"/>
                <a:gd name="connsiteY27" fmla="*/ 570213 h 1067027"/>
                <a:gd name="connsiteX28" fmla="*/ 282576 w 1059658"/>
                <a:gd name="connsiteY28" fmla="*/ 475176 h 1067027"/>
                <a:gd name="connsiteX29" fmla="*/ 282576 w 1059658"/>
                <a:gd name="connsiteY29" fmla="*/ 475177 h 1067027"/>
                <a:gd name="connsiteX30" fmla="*/ 282576 w 1059658"/>
                <a:gd name="connsiteY30" fmla="*/ 285106 h 1067027"/>
                <a:gd name="connsiteX31" fmla="*/ 353219 w 1059658"/>
                <a:gd name="connsiteY31" fmla="*/ 190070 h 1067027"/>
                <a:gd name="connsiteX32" fmla="*/ 423863 w 1059658"/>
                <a:gd name="connsiteY32" fmla="*/ 95034 h 1067027"/>
                <a:gd name="connsiteX33" fmla="*/ 494507 w 1059658"/>
                <a:gd name="connsiteY33" fmla="*/ 0 h 1067027"/>
                <a:gd name="connsiteX34" fmla="*/ 777082 w 1059658"/>
                <a:gd name="connsiteY34" fmla="*/ 380142 h 1067027"/>
                <a:gd name="connsiteX0" fmla="*/ 777082 w 1059658"/>
                <a:gd name="connsiteY0" fmla="*/ 380142 h 1067027"/>
                <a:gd name="connsiteX1" fmla="*/ 918370 w 1059658"/>
                <a:gd name="connsiteY1" fmla="*/ 570213 h 1067027"/>
                <a:gd name="connsiteX2" fmla="*/ 989013 w 1059658"/>
                <a:gd name="connsiteY2" fmla="*/ 665248 h 1067027"/>
                <a:gd name="connsiteX3" fmla="*/ 918370 w 1059658"/>
                <a:gd name="connsiteY3" fmla="*/ 665248 h 1067027"/>
                <a:gd name="connsiteX4" fmla="*/ 989013 w 1059658"/>
                <a:gd name="connsiteY4" fmla="*/ 609384 h 1067027"/>
                <a:gd name="connsiteX5" fmla="*/ 989013 w 1059658"/>
                <a:gd name="connsiteY5" fmla="*/ 760284 h 1067027"/>
                <a:gd name="connsiteX6" fmla="*/ 1059658 w 1059658"/>
                <a:gd name="connsiteY6" fmla="*/ 855319 h 1067027"/>
                <a:gd name="connsiteX7" fmla="*/ 903288 w 1059658"/>
                <a:gd name="connsiteY7" fmla="*/ 837984 h 1067027"/>
                <a:gd name="connsiteX8" fmla="*/ 917576 w 1059658"/>
                <a:gd name="connsiteY8" fmla="*/ 937996 h 1067027"/>
                <a:gd name="connsiteX9" fmla="*/ 918370 w 1059658"/>
                <a:gd name="connsiteY9" fmla="*/ 855319 h 1067027"/>
                <a:gd name="connsiteX10" fmla="*/ 847727 w 1059658"/>
                <a:gd name="connsiteY10" fmla="*/ 855319 h 1067027"/>
                <a:gd name="connsiteX11" fmla="*/ 847727 w 1059658"/>
                <a:gd name="connsiteY11" fmla="*/ 950355 h 1067027"/>
                <a:gd name="connsiteX12" fmla="*/ 847727 w 1059658"/>
                <a:gd name="connsiteY12" fmla="*/ 950353 h 1067027"/>
                <a:gd name="connsiteX13" fmla="*/ 847727 w 1059658"/>
                <a:gd name="connsiteY13" fmla="*/ 950353 h 1067027"/>
                <a:gd name="connsiteX14" fmla="*/ 847727 w 1059658"/>
                <a:gd name="connsiteY14" fmla="*/ 950353 h 1067027"/>
                <a:gd name="connsiteX15" fmla="*/ 847727 w 1059658"/>
                <a:gd name="connsiteY15" fmla="*/ 950353 h 1067027"/>
                <a:gd name="connsiteX16" fmla="*/ 777083 w 1059658"/>
                <a:gd name="connsiteY16" fmla="*/ 855318 h 1067027"/>
                <a:gd name="connsiteX17" fmla="*/ 706438 w 1059658"/>
                <a:gd name="connsiteY17" fmla="*/ 855318 h 1067027"/>
                <a:gd name="connsiteX18" fmla="*/ 635795 w 1059658"/>
                <a:gd name="connsiteY18" fmla="*/ 855318 h 1067027"/>
                <a:gd name="connsiteX19" fmla="*/ 565151 w 1059658"/>
                <a:gd name="connsiteY19" fmla="*/ 855318 h 1067027"/>
                <a:gd name="connsiteX20" fmla="*/ 423863 w 1059658"/>
                <a:gd name="connsiteY20" fmla="*/ 950354 h 1067027"/>
                <a:gd name="connsiteX21" fmla="*/ 353219 w 1059658"/>
                <a:gd name="connsiteY21" fmla="*/ 950354 h 1067027"/>
                <a:gd name="connsiteX22" fmla="*/ 211932 w 1059658"/>
                <a:gd name="connsiteY22" fmla="*/ 950354 h 1067027"/>
                <a:gd name="connsiteX23" fmla="*/ 2 w 1059658"/>
                <a:gd name="connsiteY23" fmla="*/ 950354 h 1067027"/>
                <a:gd name="connsiteX24" fmla="*/ 0 w 1059658"/>
                <a:gd name="connsiteY24" fmla="*/ 855318 h 1067027"/>
                <a:gd name="connsiteX25" fmla="*/ 70645 w 1059658"/>
                <a:gd name="connsiteY25" fmla="*/ 760284 h 1067027"/>
                <a:gd name="connsiteX26" fmla="*/ 141288 w 1059658"/>
                <a:gd name="connsiteY26" fmla="*/ 665248 h 1067027"/>
                <a:gd name="connsiteX27" fmla="*/ 211932 w 1059658"/>
                <a:gd name="connsiteY27" fmla="*/ 570213 h 1067027"/>
                <a:gd name="connsiteX28" fmla="*/ 282576 w 1059658"/>
                <a:gd name="connsiteY28" fmla="*/ 475176 h 1067027"/>
                <a:gd name="connsiteX29" fmla="*/ 282576 w 1059658"/>
                <a:gd name="connsiteY29" fmla="*/ 475177 h 1067027"/>
                <a:gd name="connsiteX30" fmla="*/ 282576 w 1059658"/>
                <a:gd name="connsiteY30" fmla="*/ 285106 h 1067027"/>
                <a:gd name="connsiteX31" fmla="*/ 353219 w 1059658"/>
                <a:gd name="connsiteY31" fmla="*/ 190070 h 1067027"/>
                <a:gd name="connsiteX32" fmla="*/ 423863 w 1059658"/>
                <a:gd name="connsiteY32" fmla="*/ 95034 h 1067027"/>
                <a:gd name="connsiteX33" fmla="*/ 494507 w 1059658"/>
                <a:gd name="connsiteY33" fmla="*/ 0 h 1067027"/>
                <a:gd name="connsiteX34" fmla="*/ 777082 w 1059658"/>
                <a:gd name="connsiteY34" fmla="*/ 380142 h 1067027"/>
                <a:gd name="connsiteX0" fmla="*/ 777082 w 1059658"/>
                <a:gd name="connsiteY0" fmla="*/ 380142 h 1067027"/>
                <a:gd name="connsiteX1" fmla="*/ 847726 w 1059658"/>
                <a:gd name="connsiteY1" fmla="*/ 475176 h 1067027"/>
                <a:gd name="connsiteX2" fmla="*/ 989013 w 1059658"/>
                <a:gd name="connsiteY2" fmla="*/ 665248 h 1067027"/>
                <a:gd name="connsiteX3" fmla="*/ 918370 w 1059658"/>
                <a:gd name="connsiteY3" fmla="*/ 665248 h 1067027"/>
                <a:gd name="connsiteX4" fmla="*/ 989013 w 1059658"/>
                <a:gd name="connsiteY4" fmla="*/ 609384 h 1067027"/>
                <a:gd name="connsiteX5" fmla="*/ 989013 w 1059658"/>
                <a:gd name="connsiteY5" fmla="*/ 760284 h 1067027"/>
                <a:gd name="connsiteX6" fmla="*/ 1059658 w 1059658"/>
                <a:gd name="connsiteY6" fmla="*/ 855319 h 1067027"/>
                <a:gd name="connsiteX7" fmla="*/ 903288 w 1059658"/>
                <a:gd name="connsiteY7" fmla="*/ 837984 h 1067027"/>
                <a:gd name="connsiteX8" fmla="*/ 917576 w 1059658"/>
                <a:gd name="connsiteY8" fmla="*/ 937996 h 1067027"/>
                <a:gd name="connsiteX9" fmla="*/ 918370 w 1059658"/>
                <a:gd name="connsiteY9" fmla="*/ 855319 h 1067027"/>
                <a:gd name="connsiteX10" fmla="*/ 847727 w 1059658"/>
                <a:gd name="connsiteY10" fmla="*/ 855319 h 1067027"/>
                <a:gd name="connsiteX11" fmla="*/ 847727 w 1059658"/>
                <a:gd name="connsiteY11" fmla="*/ 950355 h 1067027"/>
                <a:gd name="connsiteX12" fmla="*/ 847727 w 1059658"/>
                <a:gd name="connsiteY12" fmla="*/ 950353 h 1067027"/>
                <a:gd name="connsiteX13" fmla="*/ 847727 w 1059658"/>
                <a:gd name="connsiteY13" fmla="*/ 950353 h 1067027"/>
                <a:gd name="connsiteX14" fmla="*/ 847727 w 1059658"/>
                <a:gd name="connsiteY14" fmla="*/ 950353 h 1067027"/>
                <a:gd name="connsiteX15" fmla="*/ 847727 w 1059658"/>
                <a:gd name="connsiteY15" fmla="*/ 950353 h 1067027"/>
                <a:gd name="connsiteX16" fmla="*/ 777083 w 1059658"/>
                <a:gd name="connsiteY16" fmla="*/ 855318 h 1067027"/>
                <a:gd name="connsiteX17" fmla="*/ 706438 w 1059658"/>
                <a:gd name="connsiteY17" fmla="*/ 855318 h 1067027"/>
                <a:gd name="connsiteX18" fmla="*/ 635795 w 1059658"/>
                <a:gd name="connsiteY18" fmla="*/ 855318 h 1067027"/>
                <a:gd name="connsiteX19" fmla="*/ 565151 w 1059658"/>
                <a:gd name="connsiteY19" fmla="*/ 855318 h 1067027"/>
                <a:gd name="connsiteX20" fmla="*/ 423863 w 1059658"/>
                <a:gd name="connsiteY20" fmla="*/ 950354 h 1067027"/>
                <a:gd name="connsiteX21" fmla="*/ 353219 w 1059658"/>
                <a:gd name="connsiteY21" fmla="*/ 950354 h 1067027"/>
                <a:gd name="connsiteX22" fmla="*/ 211932 w 1059658"/>
                <a:gd name="connsiteY22" fmla="*/ 950354 h 1067027"/>
                <a:gd name="connsiteX23" fmla="*/ 2 w 1059658"/>
                <a:gd name="connsiteY23" fmla="*/ 950354 h 1067027"/>
                <a:gd name="connsiteX24" fmla="*/ 0 w 1059658"/>
                <a:gd name="connsiteY24" fmla="*/ 855318 h 1067027"/>
                <a:gd name="connsiteX25" fmla="*/ 70645 w 1059658"/>
                <a:gd name="connsiteY25" fmla="*/ 760284 h 1067027"/>
                <a:gd name="connsiteX26" fmla="*/ 141288 w 1059658"/>
                <a:gd name="connsiteY26" fmla="*/ 665248 h 1067027"/>
                <a:gd name="connsiteX27" fmla="*/ 211932 w 1059658"/>
                <a:gd name="connsiteY27" fmla="*/ 570213 h 1067027"/>
                <a:gd name="connsiteX28" fmla="*/ 282576 w 1059658"/>
                <a:gd name="connsiteY28" fmla="*/ 475176 h 1067027"/>
                <a:gd name="connsiteX29" fmla="*/ 282576 w 1059658"/>
                <a:gd name="connsiteY29" fmla="*/ 475177 h 1067027"/>
                <a:gd name="connsiteX30" fmla="*/ 282576 w 1059658"/>
                <a:gd name="connsiteY30" fmla="*/ 285106 h 1067027"/>
                <a:gd name="connsiteX31" fmla="*/ 353219 w 1059658"/>
                <a:gd name="connsiteY31" fmla="*/ 190070 h 1067027"/>
                <a:gd name="connsiteX32" fmla="*/ 423863 w 1059658"/>
                <a:gd name="connsiteY32" fmla="*/ 95034 h 1067027"/>
                <a:gd name="connsiteX33" fmla="*/ 494507 w 1059658"/>
                <a:gd name="connsiteY33" fmla="*/ 0 h 1067027"/>
                <a:gd name="connsiteX34" fmla="*/ 777082 w 1059658"/>
                <a:gd name="connsiteY34" fmla="*/ 380142 h 106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59658" h="1067027">
                  <a:moveTo>
                    <a:pt x="777082" y="380142"/>
                  </a:moveTo>
                  <a:lnTo>
                    <a:pt x="847726" y="475176"/>
                  </a:lnTo>
                  <a:lnTo>
                    <a:pt x="989013" y="665248"/>
                  </a:lnTo>
                  <a:lnTo>
                    <a:pt x="918370" y="665248"/>
                  </a:lnTo>
                  <a:lnTo>
                    <a:pt x="989013" y="609384"/>
                  </a:lnTo>
                  <a:lnTo>
                    <a:pt x="989013" y="760284"/>
                  </a:lnTo>
                  <a:lnTo>
                    <a:pt x="1059658" y="855319"/>
                  </a:lnTo>
                  <a:lnTo>
                    <a:pt x="903288" y="837984"/>
                  </a:lnTo>
                  <a:lnTo>
                    <a:pt x="917576" y="937996"/>
                  </a:lnTo>
                  <a:cubicBezTo>
                    <a:pt x="917841" y="910437"/>
                    <a:pt x="918105" y="882878"/>
                    <a:pt x="918370" y="855319"/>
                  </a:cubicBezTo>
                  <a:lnTo>
                    <a:pt x="847727" y="855319"/>
                  </a:lnTo>
                  <a:lnTo>
                    <a:pt x="847727" y="950355"/>
                  </a:lnTo>
                  <a:lnTo>
                    <a:pt x="847727" y="950353"/>
                  </a:lnTo>
                  <a:lnTo>
                    <a:pt x="847727" y="950353"/>
                  </a:lnTo>
                  <a:lnTo>
                    <a:pt x="847727" y="950353"/>
                  </a:lnTo>
                  <a:lnTo>
                    <a:pt x="847727" y="950353"/>
                  </a:lnTo>
                  <a:lnTo>
                    <a:pt x="777083" y="855318"/>
                  </a:lnTo>
                  <a:cubicBezTo>
                    <a:pt x="774966" y="643609"/>
                    <a:pt x="708555" y="1067027"/>
                    <a:pt x="706438" y="855318"/>
                  </a:cubicBezTo>
                  <a:lnTo>
                    <a:pt x="635795" y="855318"/>
                  </a:lnTo>
                  <a:lnTo>
                    <a:pt x="565151" y="855318"/>
                  </a:lnTo>
                  <a:lnTo>
                    <a:pt x="423863" y="950354"/>
                  </a:lnTo>
                  <a:lnTo>
                    <a:pt x="353219" y="950354"/>
                  </a:lnTo>
                  <a:lnTo>
                    <a:pt x="211932" y="950354"/>
                  </a:lnTo>
                  <a:lnTo>
                    <a:pt x="2" y="950354"/>
                  </a:lnTo>
                  <a:cubicBezTo>
                    <a:pt x="1" y="918675"/>
                    <a:pt x="1" y="886997"/>
                    <a:pt x="0" y="855318"/>
                  </a:cubicBezTo>
                  <a:lnTo>
                    <a:pt x="70645" y="760284"/>
                  </a:lnTo>
                  <a:lnTo>
                    <a:pt x="141288" y="665248"/>
                  </a:lnTo>
                  <a:lnTo>
                    <a:pt x="211932" y="570213"/>
                  </a:lnTo>
                  <a:lnTo>
                    <a:pt x="282576" y="475176"/>
                  </a:lnTo>
                  <a:lnTo>
                    <a:pt x="282576" y="475177"/>
                  </a:lnTo>
                  <a:lnTo>
                    <a:pt x="282576" y="285106"/>
                  </a:lnTo>
                  <a:lnTo>
                    <a:pt x="353219" y="190070"/>
                  </a:lnTo>
                  <a:lnTo>
                    <a:pt x="423863" y="95034"/>
                  </a:lnTo>
                  <a:lnTo>
                    <a:pt x="494507" y="0"/>
                  </a:lnTo>
                  <a:cubicBezTo>
                    <a:pt x="575651" y="69399"/>
                    <a:pt x="682890" y="253428"/>
                    <a:pt x="777082" y="380142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27" name="Triangle isocèle 26"/>
          <p:cNvSpPr/>
          <p:nvPr/>
        </p:nvSpPr>
        <p:spPr>
          <a:xfrm>
            <a:off x="5436096" y="1772816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iangle isocèle 27"/>
          <p:cNvSpPr/>
          <p:nvPr/>
        </p:nvSpPr>
        <p:spPr>
          <a:xfrm>
            <a:off x="7164288" y="5589240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>
            <a:off x="5305425" y="3090863"/>
            <a:ext cx="1566863" cy="914201"/>
          </a:xfrm>
          <a:custGeom>
            <a:avLst/>
            <a:gdLst>
              <a:gd name="connsiteX0" fmla="*/ 1547813 w 1566863"/>
              <a:gd name="connsiteY0" fmla="*/ 461962 h 895350"/>
              <a:gd name="connsiteX1" fmla="*/ 1419225 w 1566863"/>
              <a:gd name="connsiteY1" fmla="*/ 438150 h 895350"/>
              <a:gd name="connsiteX2" fmla="*/ 1238250 w 1566863"/>
              <a:gd name="connsiteY2" fmla="*/ 433387 h 895350"/>
              <a:gd name="connsiteX3" fmla="*/ 1071563 w 1566863"/>
              <a:gd name="connsiteY3" fmla="*/ 395287 h 895350"/>
              <a:gd name="connsiteX4" fmla="*/ 881063 w 1566863"/>
              <a:gd name="connsiteY4" fmla="*/ 300037 h 895350"/>
              <a:gd name="connsiteX5" fmla="*/ 714375 w 1566863"/>
              <a:gd name="connsiteY5" fmla="*/ 252412 h 895350"/>
              <a:gd name="connsiteX6" fmla="*/ 633413 w 1566863"/>
              <a:gd name="connsiteY6" fmla="*/ 190500 h 895350"/>
              <a:gd name="connsiteX7" fmla="*/ 514350 w 1566863"/>
              <a:gd name="connsiteY7" fmla="*/ 119062 h 895350"/>
              <a:gd name="connsiteX8" fmla="*/ 409575 w 1566863"/>
              <a:gd name="connsiteY8" fmla="*/ 0 h 895350"/>
              <a:gd name="connsiteX9" fmla="*/ 333375 w 1566863"/>
              <a:gd name="connsiteY9" fmla="*/ 0 h 895350"/>
              <a:gd name="connsiteX10" fmla="*/ 242888 w 1566863"/>
              <a:gd name="connsiteY10" fmla="*/ 157162 h 895350"/>
              <a:gd name="connsiteX11" fmla="*/ 204788 w 1566863"/>
              <a:gd name="connsiteY11" fmla="*/ 214312 h 895350"/>
              <a:gd name="connsiteX12" fmla="*/ 104775 w 1566863"/>
              <a:gd name="connsiteY12" fmla="*/ 161925 h 895350"/>
              <a:gd name="connsiteX13" fmla="*/ 0 w 1566863"/>
              <a:gd name="connsiteY13" fmla="*/ 209550 h 895350"/>
              <a:gd name="connsiteX14" fmla="*/ 114300 w 1566863"/>
              <a:gd name="connsiteY14" fmla="*/ 357187 h 895350"/>
              <a:gd name="connsiteX15" fmla="*/ 190500 w 1566863"/>
              <a:gd name="connsiteY15" fmla="*/ 457200 h 895350"/>
              <a:gd name="connsiteX16" fmla="*/ 285750 w 1566863"/>
              <a:gd name="connsiteY16" fmla="*/ 533400 h 895350"/>
              <a:gd name="connsiteX17" fmla="*/ 409575 w 1566863"/>
              <a:gd name="connsiteY17" fmla="*/ 566737 h 895350"/>
              <a:gd name="connsiteX18" fmla="*/ 290513 w 1566863"/>
              <a:gd name="connsiteY18" fmla="*/ 542925 h 895350"/>
              <a:gd name="connsiteX19" fmla="*/ 276225 w 1566863"/>
              <a:gd name="connsiteY19" fmla="*/ 604837 h 895350"/>
              <a:gd name="connsiteX20" fmla="*/ 395288 w 1566863"/>
              <a:gd name="connsiteY20" fmla="*/ 757237 h 895350"/>
              <a:gd name="connsiteX21" fmla="*/ 495300 w 1566863"/>
              <a:gd name="connsiteY21" fmla="*/ 819150 h 895350"/>
              <a:gd name="connsiteX22" fmla="*/ 561975 w 1566863"/>
              <a:gd name="connsiteY22" fmla="*/ 895350 h 895350"/>
              <a:gd name="connsiteX23" fmla="*/ 638175 w 1566863"/>
              <a:gd name="connsiteY23" fmla="*/ 800100 h 895350"/>
              <a:gd name="connsiteX24" fmla="*/ 704850 w 1566863"/>
              <a:gd name="connsiteY24" fmla="*/ 766762 h 895350"/>
              <a:gd name="connsiteX25" fmla="*/ 704850 w 1566863"/>
              <a:gd name="connsiteY25" fmla="*/ 652462 h 895350"/>
              <a:gd name="connsiteX26" fmla="*/ 766763 w 1566863"/>
              <a:gd name="connsiteY26" fmla="*/ 595312 h 895350"/>
              <a:gd name="connsiteX27" fmla="*/ 919163 w 1566863"/>
              <a:gd name="connsiteY27" fmla="*/ 585787 h 895350"/>
              <a:gd name="connsiteX28" fmla="*/ 1019175 w 1566863"/>
              <a:gd name="connsiteY28" fmla="*/ 666750 h 895350"/>
              <a:gd name="connsiteX29" fmla="*/ 1138238 w 1566863"/>
              <a:gd name="connsiteY29" fmla="*/ 714375 h 895350"/>
              <a:gd name="connsiteX30" fmla="*/ 1281113 w 1566863"/>
              <a:gd name="connsiteY30" fmla="*/ 700087 h 895350"/>
              <a:gd name="connsiteX31" fmla="*/ 1385888 w 1566863"/>
              <a:gd name="connsiteY31" fmla="*/ 723900 h 895350"/>
              <a:gd name="connsiteX32" fmla="*/ 1419225 w 1566863"/>
              <a:gd name="connsiteY32" fmla="*/ 771525 h 895350"/>
              <a:gd name="connsiteX33" fmla="*/ 1528763 w 1566863"/>
              <a:gd name="connsiteY33" fmla="*/ 747712 h 895350"/>
              <a:gd name="connsiteX34" fmla="*/ 1557338 w 1566863"/>
              <a:gd name="connsiteY34" fmla="*/ 671512 h 895350"/>
              <a:gd name="connsiteX35" fmla="*/ 1538288 w 1566863"/>
              <a:gd name="connsiteY35" fmla="*/ 623887 h 895350"/>
              <a:gd name="connsiteX36" fmla="*/ 1566863 w 1566863"/>
              <a:gd name="connsiteY36" fmla="*/ 509587 h 895350"/>
              <a:gd name="connsiteX37" fmla="*/ 1547813 w 1566863"/>
              <a:gd name="connsiteY37" fmla="*/ 461962 h 895350"/>
              <a:gd name="connsiteX0" fmla="*/ 1547813 w 1566863"/>
              <a:gd name="connsiteY0" fmla="*/ 461962 h 895350"/>
              <a:gd name="connsiteX1" fmla="*/ 1419225 w 1566863"/>
              <a:gd name="connsiteY1" fmla="*/ 438150 h 895350"/>
              <a:gd name="connsiteX2" fmla="*/ 1238250 w 1566863"/>
              <a:gd name="connsiteY2" fmla="*/ 433387 h 895350"/>
              <a:gd name="connsiteX3" fmla="*/ 1071563 w 1566863"/>
              <a:gd name="connsiteY3" fmla="*/ 395287 h 895350"/>
              <a:gd name="connsiteX4" fmla="*/ 881063 w 1566863"/>
              <a:gd name="connsiteY4" fmla="*/ 300037 h 895350"/>
              <a:gd name="connsiteX5" fmla="*/ 714375 w 1566863"/>
              <a:gd name="connsiteY5" fmla="*/ 252412 h 895350"/>
              <a:gd name="connsiteX6" fmla="*/ 633413 w 1566863"/>
              <a:gd name="connsiteY6" fmla="*/ 190500 h 895350"/>
              <a:gd name="connsiteX7" fmla="*/ 514350 w 1566863"/>
              <a:gd name="connsiteY7" fmla="*/ 119062 h 895350"/>
              <a:gd name="connsiteX8" fmla="*/ 409575 w 1566863"/>
              <a:gd name="connsiteY8" fmla="*/ 0 h 895350"/>
              <a:gd name="connsiteX9" fmla="*/ 333375 w 1566863"/>
              <a:gd name="connsiteY9" fmla="*/ 0 h 895350"/>
              <a:gd name="connsiteX10" fmla="*/ 242888 w 1566863"/>
              <a:gd name="connsiteY10" fmla="*/ 157162 h 895350"/>
              <a:gd name="connsiteX11" fmla="*/ 204788 w 1566863"/>
              <a:gd name="connsiteY11" fmla="*/ 214312 h 895350"/>
              <a:gd name="connsiteX12" fmla="*/ 104775 w 1566863"/>
              <a:gd name="connsiteY12" fmla="*/ 161925 h 895350"/>
              <a:gd name="connsiteX13" fmla="*/ 0 w 1566863"/>
              <a:gd name="connsiteY13" fmla="*/ 209550 h 895350"/>
              <a:gd name="connsiteX14" fmla="*/ 114300 w 1566863"/>
              <a:gd name="connsiteY14" fmla="*/ 357187 h 895350"/>
              <a:gd name="connsiteX15" fmla="*/ 190500 w 1566863"/>
              <a:gd name="connsiteY15" fmla="*/ 457200 h 895350"/>
              <a:gd name="connsiteX16" fmla="*/ 285750 w 1566863"/>
              <a:gd name="connsiteY16" fmla="*/ 533400 h 895350"/>
              <a:gd name="connsiteX17" fmla="*/ 274687 w 1566863"/>
              <a:gd name="connsiteY17" fmla="*/ 554161 h 895350"/>
              <a:gd name="connsiteX18" fmla="*/ 290513 w 1566863"/>
              <a:gd name="connsiteY18" fmla="*/ 542925 h 895350"/>
              <a:gd name="connsiteX19" fmla="*/ 276225 w 1566863"/>
              <a:gd name="connsiteY19" fmla="*/ 604837 h 895350"/>
              <a:gd name="connsiteX20" fmla="*/ 395288 w 1566863"/>
              <a:gd name="connsiteY20" fmla="*/ 757237 h 895350"/>
              <a:gd name="connsiteX21" fmla="*/ 495300 w 1566863"/>
              <a:gd name="connsiteY21" fmla="*/ 819150 h 895350"/>
              <a:gd name="connsiteX22" fmla="*/ 561975 w 1566863"/>
              <a:gd name="connsiteY22" fmla="*/ 895350 h 895350"/>
              <a:gd name="connsiteX23" fmla="*/ 638175 w 1566863"/>
              <a:gd name="connsiteY23" fmla="*/ 800100 h 895350"/>
              <a:gd name="connsiteX24" fmla="*/ 704850 w 1566863"/>
              <a:gd name="connsiteY24" fmla="*/ 766762 h 895350"/>
              <a:gd name="connsiteX25" fmla="*/ 704850 w 1566863"/>
              <a:gd name="connsiteY25" fmla="*/ 652462 h 895350"/>
              <a:gd name="connsiteX26" fmla="*/ 766763 w 1566863"/>
              <a:gd name="connsiteY26" fmla="*/ 595312 h 895350"/>
              <a:gd name="connsiteX27" fmla="*/ 919163 w 1566863"/>
              <a:gd name="connsiteY27" fmla="*/ 585787 h 895350"/>
              <a:gd name="connsiteX28" fmla="*/ 1019175 w 1566863"/>
              <a:gd name="connsiteY28" fmla="*/ 666750 h 895350"/>
              <a:gd name="connsiteX29" fmla="*/ 1138238 w 1566863"/>
              <a:gd name="connsiteY29" fmla="*/ 714375 h 895350"/>
              <a:gd name="connsiteX30" fmla="*/ 1281113 w 1566863"/>
              <a:gd name="connsiteY30" fmla="*/ 700087 h 895350"/>
              <a:gd name="connsiteX31" fmla="*/ 1385888 w 1566863"/>
              <a:gd name="connsiteY31" fmla="*/ 723900 h 895350"/>
              <a:gd name="connsiteX32" fmla="*/ 1419225 w 1566863"/>
              <a:gd name="connsiteY32" fmla="*/ 771525 h 895350"/>
              <a:gd name="connsiteX33" fmla="*/ 1528763 w 1566863"/>
              <a:gd name="connsiteY33" fmla="*/ 747712 h 895350"/>
              <a:gd name="connsiteX34" fmla="*/ 1557338 w 1566863"/>
              <a:gd name="connsiteY34" fmla="*/ 671512 h 895350"/>
              <a:gd name="connsiteX35" fmla="*/ 1538288 w 1566863"/>
              <a:gd name="connsiteY35" fmla="*/ 623887 h 895350"/>
              <a:gd name="connsiteX36" fmla="*/ 1566863 w 1566863"/>
              <a:gd name="connsiteY36" fmla="*/ 509587 h 895350"/>
              <a:gd name="connsiteX37" fmla="*/ 1547813 w 1566863"/>
              <a:gd name="connsiteY37" fmla="*/ 461962 h 895350"/>
              <a:gd name="connsiteX0" fmla="*/ 1547813 w 1566863"/>
              <a:gd name="connsiteY0" fmla="*/ 461962 h 914201"/>
              <a:gd name="connsiteX1" fmla="*/ 1419225 w 1566863"/>
              <a:gd name="connsiteY1" fmla="*/ 438150 h 914201"/>
              <a:gd name="connsiteX2" fmla="*/ 1238250 w 1566863"/>
              <a:gd name="connsiteY2" fmla="*/ 433387 h 914201"/>
              <a:gd name="connsiteX3" fmla="*/ 1071563 w 1566863"/>
              <a:gd name="connsiteY3" fmla="*/ 395287 h 914201"/>
              <a:gd name="connsiteX4" fmla="*/ 881063 w 1566863"/>
              <a:gd name="connsiteY4" fmla="*/ 300037 h 914201"/>
              <a:gd name="connsiteX5" fmla="*/ 714375 w 1566863"/>
              <a:gd name="connsiteY5" fmla="*/ 252412 h 914201"/>
              <a:gd name="connsiteX6" fmla="*/ 633413 w 1566863"/>
              <a:gd name="connsiteY6" fmla="*/ 190500 h 914201"/>
              <a:gd name="connsiteX7" fmla="*/ 514350 w 1566863"/>
              <a:gd name="connsiteY7" fmla="*/ 119062 h 914201"/>
              <a:gd name="connsiteX8" fmla="*/ 409575 w 1566863"/>
              <a:gd name="connsiteY8" fmla="*/ 0 h 914201"/>
              <a:gd name="connsiteX9" fmla="*/ 333375 w 1566863"/>
              <a:gd name="connsiteY9" fmla="*/ 0 h 914201"/>
              <a:gd name="connsiteX10" fmla="*/ 242888 w 1566863"/>
              <a:gd name="connsiteY10" fmla="*/ 157162 h 914201"/>
              <a:gd name="connsiteX11" fmla="*/ 204788 w 1566863"/>
              <a:gd name="connsiteY11" fmla="*/ 214312 h 914201"/>
              <a:gd name="connsiteX12" fmla="*/ 104775 w 1566863"/>
              <a:gd name="connsiteY12" fmla="*/ 161925 h 914201"/>
              <a:gd name="connsiteX13" fmla="*/ 0 w 1566863"/>
              <a:gd name="connsiteY13" fmla="*/ 209550 h 914201"/>
              <a:gd name="connsiteX14" fmla="*/ 114300 w 1566863"/>
              <a:gd name="connsiteY14" fmla="*/ 357187 h 914201"/>
              <a:gd name="connsiteX15" fmla="*/ 190500 w 1566863"/>
              <a:gd name="connsiteY15" fmla="*/ 457200 h 914201"/>
              <a:gd name="connsiteX16" fmla="*/ 285750 w 1566863"/>
              <a:gd name="connsiteY16" fmla="*/ 533400 h 914201"/>
              <a:gd name="connsiteX17" fmla="*/ 274687 w 1566863"/>
              <a:gd name="connsiteY17" fmla="*/ 554161 h 914201"/>
              <a:gd name="connsiteX18" fmla="*/ 290513 w 1566863"/>
              <a:gd name="connsiteY18" fmla="*/ 542925 h 914201"/>
              <a:gd name="connsiteX19" fmla="*/ 276225 w 1566863"/>
              <a:gd name="connsiteY19" fmla="*/ 604837 h 914201"/>
              <a:gd name="connsiteX20" fmla="*/ 395288 w 1566863"/>
              <a:gd name="connsiteY20" fmla="*/ 757237 h 914201"/>
              <a:gd name="connsiteX21" fmla="*/ 495300 w 1566863"/>
              <a:gd name="connsiteY21" fmla="*/ 819150 h 914201"/>
              <a:gd name="connsiteX22" fmla="*/ 561975 w 1566863"/>
              <a:gd name="connsiteY22" fmla="*/ 895350 h 914201"/>
              <a:gd name="connsiteX23" fmla="*/ 638175 w 1566863"/>
              <a:gd name="connsiteY23" fmla="*/ 800100 h 914201"/>
              <a:gd name="connsiteX24" fmla="*/ 704850 w 1566863"/>
              <a:gd name="connsiteY24" fmla="*/ 766762 h 914201"/>
              <a:gd name="connsiteX25" fmla="*/ 704850 w 1566863"/>
              <a:gd name="connsiteY25" fmla="*/ 652462 h 914201"/>
              <a:gd name="connsiteX26" fmla="*/ 766763 w 1566863"/>
              <a:gd name="connsiteY26" fmla="*/ 595312 h 914201"/>
              <a:gd name="connsiteX27" fmla="*/ 919163 w 1566863"/>
              <a:gd name="connsiteY27" fmla="*/ 585787 h 914201"/>
              <a:gd name="connsiteX28" fmla="*/ 1019175 w 1566863"/>
              <a:gd name="connsiteY28" fmla="*/ 666750 h 914201"/>
              <a:gd name="connsiteX29" fmla="*/ 1138783 w 1566863"/>
              <a:gd name="connsiteY29" fmla="*/ 914201 h 914201"/>
              <a:gd name="connsiteX30" fmla="*/ 1281113 w 1566863"/>
              <a:gd name="connsiteY30" fmla="*/ 700087 h 914201"/>
              <a:gd name="connsiteX31" fmla="*/ 1385888 w 1566863"/>
              <a:gd name="connsiteY31" fmla="*/ 723900 h 914201"/>
              <a:gd name="connsiteX32" fmla="*/ 1419225 w 1566863"/>
              <a:gd name="connsiteY32" fmla="*/ 771525 h 914201"/>
              <a:gd name="connsiteX33" fmla="*/ 1528763 w 1566863"/>
              <a:gd name="connsiteY33" fmla="*/ 747712 h 914201"/>
              <a:gd name="connsiteX34" fmla="*/ 1557338 w 1566863"/>
              <a:gd name="connsiteY34" fmla="*/ 671512 h 914201"/>
              <a:gd name="connsiteX35" fmla="*/ 1538288 w 1566863"/>
              <a:gd name="connsiteY35" fmla="*/ 623887 h 914201"/>
              <a:gd name="connsiteX36" fmla="*/ 1566863 w 1566863"/>
              <a:gd name="connsiteY36" fmla="*/ 509587 h 914201"/>
              <a:gd name="connsiteX37" fmla="*/ 1547813 w 1566863"/>
              <a:gd name="connsiteY37" fmla="*/ 461962 h 914201"/>
              <a:gd name="connsiteX0" fmla="*/ 1547813 w 1566863"/>
              <a:gd name="connsiteY0" fmla="*/ 461962 h 914201"/>
              <a:gd name="connsiteX1" fmla="*/ 1419225 w 1566863"/>
              <a:gd name="connsiteY1" fmla="*/ 438150 h 914201"/>
              <a:gd name="connsiteX2" fmla="*/ 1238250 w 1566863"/>
              <a:gd name="connsiteY2" fmla="*/ 433387 h 914201"/>
              <a:gd name="connsiteX3" fmla="*/ 1071563 w 1566863"/>
              <a:gd name="connsiteY3" fmla="*/ 395287 h 914201"/>
              <a:gd name="connsiteX4" fmla="*/ 881063 w 1566863"/>
              <a:gd name="connsiteY4" fmla="*/ 300037 h 914201"/>
              <a:gd name="connsiteX5" fmla="*/ 714375 w 1566863"/>
              <a:gd name="connsiteY5" fmla="*/ 252412 h 914201"/>
              <a:gd name="connsiteX6" fmla="*/ 633413 w 1566863"/>
              <a:gd name="connsiteY6" fmla="*/ 190500 h 914201"/>
              <a:gd name="connsiteX7" fmla="*/ 514350 w 1566863"/>
              <a:gd name="connsiteY7" fmla="*/ 119062 h 914201"/>
              <a:gd name="connsiteX8" fmla="*/ 409575 w 1566863"/>
              <a:gd name="connsiteY8" fmla="*/ 0 h 914201"/>
              <a:gd name="connsiteX9" fmla="*/ 333375 w 1566863"/>
              <a:gd name="connsiteY9" fmla="*/ 0 h 914201"/>
              <a:gd name="connsiteX10" fmla="*/ 242888 w 1566863"/>
              <a:gd name="connsiteY10" fmla="*/ 157162 h 914201"/>
              <a:gd name="connsiteX11" fmla="*/ 204788 w 1566863"/>
              <a:gd name="connsiteY11" fmla="*/ 214312 h 914201"/>
              <a:gd name="connsiteX12" fmla="*/ 104775 w 1566863"/>
              <a:gd name="connsiteY12" fmla="*/ 161925 h 914201"/>
              <a:gd name="connsiteX13" fmla="*/ 0 w 1566863"/>
              <a:gd name="connsiteY13" fmla="*/ 209550 h 914201"/>
              <a:gd name="connsiteX14" fmla="*/ 114300 w 1566863"/>
              <a:gd name="connsiteY14" fmla="*/ 357187 h 914201"/>
              <a:gd name="connsiteX15" fmla="*/ 190500 w 1566863"/>
              <a:gd name="connsiteY15" fmla="*/ 457200 h 914201"/>
              <a:gd name="connsiteX16" fmla="*/ 285750 w 1566863"/>
              <a:gd name="connsiteY16" fmla="*/ 533400 h 914201"/>
              <a:gd name="connsiteX17" fmla="*/ 274687 w 1566863"/>
              <a:gd name="connsiteY17" fmla="*/ 554161 h 914201"/>
              <a:gd name="connsiteX18" fmla="*/ 290513 w 1566863"/>
              <a:gd name="connsiteY18" fmla="*/ 542925 h 914201"/>
              <a:gd name="connsiteX19" fmla="*/ 276225 w 1566863"/>
              <a:gd name="connsiteY19" fmla="*/ 604837 h 914201"/>
              <a:gd name="connsiteX20" fmla="*/ 395288 w 1566863"/>
              <a:gd name="connsiteY20" fmla="*/ 757237 h 914201"/>
              <a:gd name="connsiteX21" fmla="*/ 495300 w 1566863"/>
              <a:gd name="connsiteY21" fmla="*/ 819150 h 914201"/>
              <a:gd name="connsiteX22" fmla="*/ 561975 w 1566863"/>
              <a:gd name="connsiteY22" fmla="*/ 895350 h 914201"/>
              <a:gd name="connsiteX23" fmla="*/ 638175 w 1566863"/>
              <a:gd name="connsiteY23" fmla="*/ 800100 h 914201"/>
              <a:gd name="connsiteX24" fmla="*/ 704850 w 1566863"/>
              <a:gd name="connsiteY24" fmla="*/ 766762 h 914201"/>
              <a:gd name="connsiteX25" fmla="*/ 704850 w 1566863"/>
              <a:gd name="connsiteY25" fmla="*/ 652462 h 914201"/>
              <a:gd name="connsiteX26" fmla="*/ 766763 w 1566863"/>
              <a:gd name="connsiteY26" fmla="*/ 595312 h 914201"/>
              <a:gd name="connsiteX27" fmla="*/ 919163 w 1566863"/>
              <a:gd name="connsiteY27" fmla="*/ 585787 h 914201"/>
              <a:gd name="connsiteX28" fmla="*/ 1019175 w 1566863"/>
              <a:gd name="connsiteY28" fmla="*/ 666750 h 914201"/>
              <a:gd name="connsiteX29" fmla="*/ 1138783 w 1566863"/>
              <a:gd name="connsiteY29" fmla="*/ 914201 h 914201"/>
              <a:gd name="connsiteX30" fmla="*/ 1282799 w 1566863"/>
              <a:gd name="connsiteY30" fmla="*/ 842193 h 914201"/>
              <a:gd name="connsiteX31" fmla="*/ 1385888 w 1566863"/>
              <a:gd name="connsiteY31" fmla="*/ 723900 h 914201"/>
              <a:gd name="connsiteX32" fmla="*/ 1419225 w 1566863"/>
              <a:gd name="connsiteY32" fmla="*/ 771525 h 914201"/>
              <a:gd name="connsiteX33" fmla="*/ 1528763 w 1566863"/>
              <a:gd name="connsiteY33" fmla="*/ 747712 h 914201"/>
              <a:gd name="connsiteX34" fmla="*/ 1557338 w 1566863"/>
              <a:gd name="connsiteY34" fmla="*/ 671512 h 914201"/>
              <a:gd name="connsiteX35" fmla="*/ 1538288 w 1566863"/>
              <a:gd name="connsiteY35" fmla="*/ 623887 h 914201"/>
              <a:gd name="connsiteX36" fmla="*/ 1566863 w 1566863"/>
              <a:gd name="connsiteY36" fmla="*/ 509587 h 914201"/>
              <a:gd name="connsiteX37" fmla="*/ 1547813 w 1566863"/>
              <a:gd name="connsiteY37" fmla="*/ 461962 h 914201"/>
              <a:gd name="connsiteX0" fmla="*/ 1547813 w 1566863"/>
              <a:gd name="connsiteY0" fmla="*/ 461962 h 914201"/>
              <a:gd name="connsiteX1" fmla="*/ 1419225 w 1566863"/>
              <a:gd name="connsiteY1" fmla="*/ 438150 h 914201"/>
              <a:gd name="connsiteX2" fmla="*/ 1238250 w 1566863"/>
              <a:gd name="connsiteY2" fmla="*/ 433387 h 914201"/>
              <a:gd name="connsiteX3" fmla="*/ 1071563 w 1566863"/>
              <a:gd name="connsiteY3" fmla="*/ 395287 h 914201"/>
              <a:gd name="connsiteX4" fmla="*/ 881063 w 1566863"/>
              <a:gd name="connsiteY4" fmla="*/ 300037 h 914201"/>
              <a:gd name="connsiteX5" fmla="*/ 714375 w 1566863"/>
              <a:gd name="connsiteY5" fmla="*/ 252412 h 914201"/>
              <a:gd name="connsiteX6" fmla="*/ 633413 w 1566863"/>
              <a:gd name="connsiteY6" fmla="*/ 190500 h 914201"/>
              <a:gd name="connsiteX7" fmla="*/ 514350 w 1566863"/>
              <a:gd name="connsiteY7" fmla="*/ 119062 h 914201"/>
              <a:gd name="connsiteX8" fmla="*/ 409575 w 1566863"/>
              <a:gd name="connsiteY8" fmla="*/ 0 h 914201"/>
              <a:gd name="connsiteX9" fmla="*/ 333375 w 1566863"/>
              <a:gd name="connsiteY9" fmla="*/ 0 h 914201"/>
              <a:gd name="connsiteX10" fmla="*/ 242888 w 1566863"/>
              <a:gd name="connsiteY10" fmla="*/ 157162 h 914201"/>
              <a:gd name="connsiteX11" fmla="*/ 204788 w 1566863"/>
              <a:gd name="connsiteY11" fmla="*/ 214312 h 914201"/>
              <a:gd name="connsiteX12" fmla="*/ 104775 w 1566863"/>
              <a:gd name="connsiteY12" fmla="*/ 161925 h 914201"/>
              <a:gd name="connsiteX13" fmla="*/ 0 w 1566863"/>
              <a:gd name="connsiteY13" fmla="*/ 209550 h 914201"/>
              <a:gd name="connsiteX14" fmla="*/ 114300 w 1566863"/>
              <a:gd name="connsiteY14" fmla="*/ 357187 h 914201"/>
              <a:gd name="connsiteX15" fmla="*/ 190500 w 1566863"/>
              <a:gd name="connsiteY15" fmla="*/ 457200 h 914201"/>
              <a:gd name="connsiteX16" fmla="*/ 285750 w 1566863"/>
              <a:gd name="connsiteY16" fmla="*/ 533400 h 914201"/>
              <a:gd name="connsiteX17" fmla="*/ 274687 w 1566863"/>
              <a:gd name="connsiteY17" fmla="*/ 554161 h 914201"/>
              <a:gd name="connsiteX18" fmla="*/ 290513 w 1566863"/>
              <a:gd name="connsiteY18" fmla="*/ 542925 h 914201"/>
              <a:gd name="connsiteX19" fmla="*/ 276225 w 1566863"/>
              <a:gd name="connsiteY19" fmla="*/ 604837 h 914201"/>
              <a:gd name="connsiteX20" fmla="*/ 395288 w 1566863"/>
              <a:gd name="connsiteY20" fmla="*/ 757237 h 914201"/>
              <a:gd name="connsiteX21" fmla="*/ 495300 w 1566863"/>
              <a:gd name="connsiteY21" fmla="*/ 819150 h 914201"/>
              <a:gd name="connsiteX22" fmla="*/ 561975 w 1566863"/>
              <a:gd name="connsiteY22" fmla="*/ 895350 h 914201"/>
              <a:gd name="connsiteX23" fmla="*/ 638175 w 1566863"/>
              <a:gd name="connsiteY23" fmla="*/ 800100 h 914201"/>
              <a:gd name="connsiteX24" fmla="*/ 704850 w 1566863"/>
              <a:gd name="connsiteY24" fmla="*/ 766762 h 914201"/>
              <a:gd name="connsiteX25" fmla="*/ 704850 w 1566863"/>
              <a:gd name="connsiteY25" fmla="*/ 652462 h 914201"/>
              <a:gd name="connsiteX26" fmla="*/ 766763 w 1566863"/>
              <a:gd name="connsiteY26" fmla="*/ 595312 h 914201"/>
              <a:gd name="connsiteX27" fmla="*/ 919163 w 1566863"/>
              <a:gd name="connsiteY27" fmla="*/ 585787 h 914201"/>
              <a:gd name="connsiteX28" fmla="*/ 1019175 w 1566863"/>
              <a:gd name="connsiteY28" fmla="*/ 666750 h 914201"/>
              <a:gd name="connsiteX29" fmla="*/ 1138783 w 1566863"/>
              <a:gd name="connsiteY29" fmla="*/ 914201 h 914201"/>
              <a:gd name="connsiteX30" fmla="*/ 1282799 w 1566863"/>
              <a:gd name="connsiteY30" fmla="*/ 842193 h 914201"/>
              <a:gd name="connsiteX31" fmla="*/ 1426815 w 1566863"/>
              <a:gd name="connsiteY31" fmla="*/ 770185 h 914201"/>
              <a:gd name="connsiteX32" fmla="*/ 1419225 w 1566863"/>
              <a:gd name="connsiteY32" fmla="*/ 771525 h 914201"/>
              <a:gd name="connsiteX33" fmla="*/ 1528763 w 1566863"/>
              <a:gd name="connsiteY33" fmla="*/ 747712 h 914201"/>
              <a:gd name="connsiteX34" fmla="*/ 1557338 w 1566863"/>
              <a:gd name="connsiteY34" fmla="*/ 671512 h 914201"/>
              <a:gd name="connsiteX35" fmla="*/ 1538288 w 1566863"/>
              <a:gd name="connsiteY35" fmla="*/ 623887 h 914201"/>
              <a:gd name="connsiteX36" fmla="*/ 1566863 w 1566863"/>
              <a:gd name="connsiteY36" fmla="*/ 509587 h 914201"/>
              <a:gd name="connsiteX37" fmla="*/ 1547813 w 1566863"/>
              <a:gd name="connsiteY37" fmla="*/ 461962 h 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66863" h="914201">
                <a:moveTo>
                  <a:pt x="1547813" y="461962"/>
                </a:moveTo>
                <a:lnTo>
                  <a:pt x="1419225" y="438150"/>
                </a:lnTo>
                <a:lnTo>
                  <a:pt x="1238250" y="433387"/>
                </a:lnTo>
                <a:lnTo>
                  <a:pt x="1071563" y="395287"/>
                </a:lnTo>
                <a:lnTo>
                  <a:pt x="881063" y="300037"/>
                </a:lnTo>
                <a:lnTo>
                  <a:pt x="714375" y="252412"/>
                </a:lnTo>
                <a:lnTo>
                  <a:pt x="633413" y="190500"/>
                </a:lnTo>
                <a:lnTo>
                  <a:pt x="514350" y="119062"/>
                </a:lnTo>
                <a:lnTo>
                  <a:pt x="409575" y="0"/>
                </a:lnTo>
                <a:lnTo>
                  <a:pt x="333375" y="0"/>
                </a:lnTo>
                <a:lnTo>
                  <a:pt x="242888" y="157162"/>
                </a:lnTo>
                <a:lnTo>
                  <a:pt x="204788" y="214312"/>
                </a:lnTo>
                <a:lnTo>
                  <a:pt x="104775" y="161925"/>
                </a:lnTo>
                <a:lnTo>
                  <a:pt x="0" y="209550"/>
                </a:lnTo>
                <a:lnTo>
                  <a:pt x="114300" y="357187"/>
                </a:lnTo>
                <a:lnTo>
                  <a:pt x="190500" y="457200"/>
                </a:lnTo>
                <a:lnTo>
                  <a:pt x="285750" y="533400"/>
                </a:lnTo>
                <a:lnTo>
                  <a:pt x="274687" y="554161"/>
                </a:lnTo>
                <a:lnTo>
                  <a:pt x="290513" y="542925"/>
                </a:lnTo>
                <a:lnTo>
                  <a:pt x="276225" y="604837"/>
                </a:lnTo>
                <a:lnTo>
                  <a:pt x="395288" y="757237"/>
                </a:lnTo>
                <a:lnTo>
                  <a:pt x="495300" y="819150"/>
                </a:lnTo>
                <a:lnTo>
                  <a:pt x="561975" y="895350"/>
                </a:lnTo>
                <a:lnTo>
                  <a:pt x="638175" y="800100"/>
                </a:lnTo>
                <a:lnTo>
                  <a:pt x="704850" y="766762"/>
                </a:lnTo>
                <a:lnTo>
                  <a:pt x="704850" y="652462"/>
                </a:lnTo>
                <a:lnTo>
                  <a:pt x="766763" y="595312"/>
                </a:lnTo>
                <a:lnTo>
                  <a:pt x="919163" y="585787"/>
                </a:lnTo>
                <a:lnTo>
                  <a:pt x="1019175" y="666750"/>
                </a:lnTo>
                <a:lnTo>
                  <a:pt x="1138783" y="914201"/>
                </a:lnTo>
                <a:lnTo>
                  <a:pt x="1282799" y="842193"/>
                </a:lnTo>
                <a:lnTo>
                  <a:pt x="1426815" y="770185"/>
                </a:lnTo>
                <a:lnTo>
                  <a:pt x="1419225" y="771525"/>
                </a:lnTo>
                <a:lnTo>
                  <a:pt x="1528763" y="747712"/>
                </a:lnTo>
                <a:lnTo>
                  <a:pt x="1557338" y="671512"/>
                </a:lnTo>
                <a:lnTo>
                  <a:pt x="1538288" y="623887"/>
                </a:lnTo>
                <a:lnTo>
                  <a:pt x="1566863" y="509587"/>
                </a:lnTo>
                <a:lnTo>
                  <a:pt x="1547813" y="46196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2" name="Triangle isocèle 31"/>
          <p:cNvSpPr/>
          <p:nvPr/>
        </p:nvSpPr>
        <p:spPr>
          <a:xfrm>
            <a:off x="5868144" y="3501008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riangle isocèle 32"/>
          <p:cNvSpPr/>
          <p:nvPr/>
        </p:nvSpPr>
        <p:spPr>
          <a:xfrm>
            <a:off x="6948264" y="2780928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isocèle 29"/>
          <p:cNvSpPr/>
          <p:nvPr/>
        </p:nvSpPr>
        <p:spPr>
          <a:xfrm>
            <a:off x="8028384" y="3789040"/>
            <a:ext cx="216024" cy="21602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uiExpand="1" build="allAtOnce"/>
      <p:bldP spid="8" grpId="0"/>
      <p:bldP spid="9" grpId="0" uiExpand="1" build="p"/>
      <p:bldP spid="27" grpId="0" animBg="1"/>
      <p:bldP spid="28" grpId="0" animBg="1"/>
      <p:bldP spid="36" grpId="0" animBg="1"/>
      <p:bldP spid="32" grpId="0" animBg="1"/>
      <p:bldP spid="33" grpId="0" animBg="1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p.faure\Downloads\ILM_7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10308478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67336" y="0"/>
            <a:ext cx="5976664" cy="1340768"/>
          </a:xfrm>
          <a:solidFill>
            <a:schemeClr val="bg1">
              <a:alpha val="51000"/>
            </a:schemeClr>
          </a:solidFill>
        </p:spPr>
        <p:txBody>
          <a:bodyPr>
            <a:noAutofit/>
          </a:bodyPr>
          <a:lstStyle/>
          <a:p>
            <a:pPr indent="-108000" algn="ctr">
              <a:spcBef>
                <a:spcPts val="600"/>
              </a:spcBef>
              <a:buNone/>
            </a:pPr>
            <a:r>
              <a:rPr lang="fr-FR" sz="2400" dirty="0" smtClean="0"/>
              <a:t>Merci de votre attention…</a:t>
            </a:r>
          </a:p>
          <a:p>
            <a:pPr marL="216000" indent="-108000" algn="ctr">
              <a:spcBef>
                <a:spcPts val="600"/>
              </a:spcBef>
              <a:buNone/>
            </a:pPr>
            <a:r>
              <a:rPr lang="fr-FR" sz="1800" dirty="0" smtClean="0"/>
              <a:t>Retrouvez les documents de la FDAAPPMA69 sur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http://celluletechnique69.free.fr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78098"/>
          </a:xfrm>
          <a:solidFill>
            <a:schemeClr val="accent6">
              <a:lumMod val="75000"/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fr-FR" sz="3600" dirty="0" smtClean="0"/>
              <a:t>Réseau de suivi des têtes de bassin versant 2015</a:t>
            </a:r>
            <a:endParaRPr lang="fr-FR" sz="36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0" y="5517232"/>
            <a:ext cx="9144000" cy="98072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dirty="0" smtClean="0"/>
              <a:t>Très bonne reproduction en 2015, proche du maximum de 2009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 Biomasse  record en 2015, +30% par rapport à 2008 ; 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 grâce à l’hydrologie et surtout 2 très bonnes reproductions 2014-2015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000" dirty="0">
              <a:solidFill>
                <a:prstClr val="black"/>
              </a:solidFill>
            </a:endParaRPr>
          </a:p>
        </p:txBody>
      </p:sp>
      <p:graphicFrame>
        <p:nvGraphicFramePr>
          <p:cNvPr id="17" name="Graphique 16"/>
          <p:cNvGraphicFramePr/>
          <p:nvPr/>
        </p:nvGraphicFramePr>
        <p:xfrm>
          <a:off x="0" y="1196752"/>
          <a:ext cx="9144000" cy="412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/>
          <p:nvPr/>
        </p:nvPicPr>
        <p:blipFill>
          <a:blip r:embed="rId2" cstate="print"/>
          <a:srcRect b="17939"/>
          <a:stretch>
            <a:fillRect/>
          </a:stretch>
        </p:blipFill>
        <p:spPr bwMode="auto">
          <a:xfrm>
            <a:off x="-396552" y="0"/>
            <a:ext cx="62629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64088" y="260648"/>
            <a:ext cx="3779912" cy="17526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Qualité IPR : amélioration en 2015, pas de pollution majeures sur le réseau de suivi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7344816" cy="2797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Débit des 30j les plus secs</a:t>
            </a:r>
            <a:br>
              <a:rPr lang="fr-FR" dirty="0" smtClean="0"/>
            </a:br>
            <a:r>
              <a:rPr lang="fr-FR" sz="2200" dirty="0" smtClean="0"/>
              <a:t>(moyenne des rivières du département)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661248"/>
            <a:ext cx="8229600" cy="1196752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Un épisode globalement similaire à celui de 2003</a:t>
            </a:r>
          </a:p>
          <a:p>
            <a:r>
              <a:rPr lang="fr-FR" dirty="0" smtClean="0"/>
              <a:t>Mais plus irrégulier sur le département : une sécheresse plus sévère que 2003 sur la haute Azergues, l’Yzeron</a:t>
            </a:r>
            <a:endParaRPr lang="fr-FR" dirty="0"/>
          </a:p>
        </p:txBody>
      </p:sp>
      <p:graphicFrame>
        <p:nvGraphicFramePr>
          <p:cNvPr id="4" name="Graphique 3"/>
          <p:cNvGraphicFramePr/>
          <p:nvPr/>
        </p:nvGraphicFramePr>
        <p:xfrm>
          <a:off x="0" y="1556792"/>
          <a:ext cx="9144000" cy="378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25432"/>
            <a:ext cx="8136000" cy="332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Suivi piscicole du contrat de rivières du Beaujolais, année 2015 – Bastien PREVOST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4792" y="6525432"/>
            <a:ext cx="971600" cy="3326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 smtClean="0">
              <a:solidFill>
                <a:prstClr val="white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06746" y="415781"/>
            <a:ext cx="4104456" cy="628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Evolution entre 2013 et 2015</a:t>
            </a:r>
            <a:endParaRPr lang="fr-FR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043608" y="4385603"/>
            <a:ext cx="486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Tendance évolutive jugée </a:t>
            </a:r>
            <a:r>
              <a:rPr lang="fr-FR" b="1" u="sng" dirty="0" smtClean="0">
                <a:solidFill>
                  <a:srgbClr val="92D050"/>
                </a:solidFill>
                <a:sym typeface="Wingdings" panose="05000000000000000000" pitchFamily="2" charset="2"/>
              </a:rPr>
              <a:t>positive</a:t>
            </a:r>
            <a:endParaRPr lang="fr-FR" sz="1050" b="1" u="sng" dirty="0" smtClean="0">
              <a:solidFill>
                <a:srgbClr val="92D050"/>
              </a:solidFill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43608" y="5606403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itchFamily="2" charset="2"/>
              <a:buChar char="v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Principales dégradations liées à la sécheresse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43608" y="499789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Augmentation des truites fario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4325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Suivi piscicole du contrat de rivières du Beaujolais</a:t>
            </a:r>
            <a:endParaRPr lang="fr-FR" sz="3200" b="1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242" y="1377529"/>
            <a:ext cx="4286250" cy="24765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7492" y="862597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519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ibault\Documents\Thibault\Oral\Images-Photos\Evolu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72217"/>
            <a:ext cx="4752528" cy="497300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525432"/>
            <a:ext cx="8136000" cy="332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Suivi piscicole du contrat de rivière du Garon, année 2015 – Thibault FOURNIER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4792" y="6525432"/>
            <a:ext cx="971600" cy="3326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 smtClean="0">
              <a:solidFill>
                <a:prstClr val="white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06746" y="415781"/>
            <a:ext cx="4104456" cy="628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Evolution entre 2013 et 2015</a:t>
            </a:r>
            <a:endParaRPr lang="fr-FR" sz="2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2" name="Groupe 16"/>
          <p:cNvGrpSpPr/>
          <p:nvPr/>
        </p:nvGrpSpPr>
        <p:grpSpPr>
          <a:xfrm>
            <a:off x="395536" y="1196752"/>
            <a:ext cx="2699648" cy="3240360"/>
            <a:chOff x="251520" y="116632"/>
            <a:chExt cx="4896544" cy="5877272"/>
          </a:xfrm>
        </p:grpSpPr>
        <p:pic>
          <p:nvPicPr>
            <p:cNvPr id="18" name="Picture 2" descr="C:\Users\Thibault\Documents\Thibault\Oral\Images-Photos\2015-09-09_16373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188640"/>
              <a:ext cx="4576365" cy="3551616"/>
            </a:xfrm>
            <a:prstGeom prst="rect">
              <a:avLst/>
            </a:prstGeom>
            <a:noFill/>
          </p:spPr>
        </p:pic>
        <p:pic>
          <p:nvPicPr>
            <p:cNvPr id="19" name="Picture 3" descr="C:\Users\Thibault\Documents\Thibault\Oral\Images-Photos\2015-09-09_16375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9592" y="3789040"/>
              <a:ext cx="1771650" cy="2028825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251520" y="116632"/>
              <a:ext cx="4896544" cy="587727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0" y="4767535"/>
            <a:ext cx="486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Tendance évolutive jugée </a:t>
            </a:r>
            <a:r>
              <a:rPr lang="fr-FR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positive</a:t>
            </a:r>
            <a:endParaRPr lang="fr-FR" sz="1050" b="1" u="sng" dirty="0" smtClean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11960" y="5530006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itchFamily="2" charset="2"/>
              <a:buChar char="v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Garon aval et bassin du Mornantet :</a:t>
            </a:r>
          </a:p>
          <a:p>
            <a:pPr marL="712788" lvl="1" indent="-285750">
              <a:buFont typeface="Wingdings" pitchFamily="2" charset="2"/>
              <a:buChar char="ü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Dégradation</a:t>
            </a:r>
          </a:p>
          <a:p>
            <a:pPr marL="712788" lvl="1" indent="-285750">
              <a:buFont typeface="Wingdings" pitchFamily="2" charset="2"/>
              <a:buChar char="ü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Surabondance des espèces tolérantes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5253007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Têtes de bassin 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Décloisonnement : retour des espèces accompagnatrices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dirty="0" smtClean="0">
                <a:solidFill>
                  <a:prstClr val="black"/>
                </a:solidFill>
                <a:sym typeface="Wingdings" panose="05000000000000000000" pitchFamily="2" charset="2"/>
              </a:rPr>
              <a:t>Augmentation truites fario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4325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Suivi piscicole du contrat de rivières du </a:t>
            </a:r>
            <a:r>
              <a:rPr lang="fr-FR" sz="3200" b="1" dirty="0" err="1" smtClean="0">
                <a:solidFill>
                  <a:schemeClr val="tx1"/>
                </a:solidFill>
              </a:rPr>
              <a:t>Garon</a:t>
            </a:r>
            <a:endParaRPr lang="fr-FR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/>
      <p:bldP spid="16" grpId="0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1174</Words>
  <Application>Microsoft Office PowerPoint</Application>
  <PresentationFormat>Affichage à l'écran (4:3)</PresentationFormat>
  <Paragraphs>309</Paragraphs>
  <Slides>44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12</vt:i4>
      </vt:variant>
      <vt:variant>
        <vt:lpstr>Titres des diapositives</vt:lpstr>
      </vt:variant>
      <vt:variant>
        <vt:i4>44</vt:i4>
      </vt:variant>
    </vt:vector>
  </HeadingPairs>
  <TitlesOfParts>
    <vt:vector size="56" baseType="lpstr">
      <vt:lpstr>Thème Office</vt:lpstr>
      <vt:lpstr>Modèle par défaut</vt:lpstr>
      <vt:lpstr>1_Thème Office</vt:lpstr>
      <vt:lpstr>2_Thème Office</vt:lpstr>
      <vt:lpstr>4_Thème Office</vt:lpstr>
      <vt:lpstr>5_Thème Office</vt:lpstr>
      <vt:lpstr>6_Thème Office</vt:lpstr>
      <vt:lpstr>1_Débit</vt:lpstr>
      <vt:lpstr>2_Débit</vt:lpstr>
      <vt:lpstr>3_Débit</vt:lpstr>
      <vt:lpstr>3_Thème Office</vt:lpstr>
      <vt:lpstr>Apex</vt:lpstr>
      <vt:lpstr>Service technique Bilan d’activité 2015</vt:lpstr>
      <vt:lpstr>Diapositive 2</vt:lpstr>
      <vt:lpstr>Diapositive 3</vt:lpstr>
      <vt:lpstr>Réseau de suivi des têtes de bassin versant du département du Rhône</vt:lpstr>
      <vt:lpstr>Réseau de suivi des têtes de bassin versant 2015</vt:lpstr>
      <vt:lpstr>Diapositive 6</vt:lpstr>
      <vt:lpstr>Débit des 30j les plus secs (moyenne des rivières du département)</vt:lpstr>
      <vt:lpstr>Diapositive 8</vt:lpstr>
      <vt:lpstr>Diapositive 9</vt:lpstr>
      <vt:lpstr>Diapositive 10</vt:lpstr>
      <vt:lpstr>Diapositive 11</vt:lpstr>
      <vt:lpstr>Suivi post-travaux de l’Yzeron et du Charbonnières</vt:lpstr>
      <vt:lpstr>Diapositive 13</vt:lpstr>
      <vt:lpstr>Diapositive 14</vt:lpstr>
      <vt:lpstr>Diapositive 15</vt:lpstr>
      <vt:lpstr>Diapositive 16</vt:lpstr>
      <vt:lpstr>Diapositive 17</vt:lpstr>
      <vt:lpstr>Restauration de la continuité écologique sur le bassin du Bassenon  Action 2015 : Arasement d’un seuil sur le ruisseau des Haies</vt:lpstr>
      <vt:lpstr>Restauration de la continuité écologique du Bassenon médian et de ses affluents</vt:lpstr>
      <vt:lpstr>Diapositive 20</vt:lpstr>
      <vt:lpstr>Effacement de seuils sur le Torrenchin, suite</vt:lpstr>
      <vt:lpstr>Restauration de ripisylve à Joux</vt:lpstr>
      <vt:lpstr>Restauration de ripisylve à Joux - 2015  </vt:lpstr>
      <vt:lpstr>Restauration de ripisylve à Joux - 2015  </vt:lpstr>
      <vt:lpstr>Travaux sur la Brévenne - 2015  </vt:lpstr>
      <vt:lpstr>Travaux Bessenay - 2015  </vt:lpstr>
      <vt:lpstr>Effacement de seuils sur la Coise- 2015  </vt:lpstr>
      <vt:lpstr>Effacement de seuils sur la Coise- 2015  </vt:lpstr>
      <vt:lpstr>Effacement de seuils sur la Coise- 2015  </vt:lpstr>
      <vt:lpstr>Effacement de seuils sur la Coise- 2015  </vt:lpstr>
      <vt:lpstr>Effacement de seuils sur la Coise- 2015  </vt:lpstr>
      <vt:lpstr>Diapositive 32</vt:lpstr>
      <vt:lpstr>Les prises</vt:lpstr>
      <vt:lpstr>Perche</vt:lpstr>
      <vt:lpstr>Brochet</vt:lpstr>
      <vt:lpstr>Sandre</vt:lpstr>
      <vt:lpstr>Silure</vt:lpstr>
      <vt:lpstr>Etat initial du peuplement piscicole du lac du Colombier par comptage en plongée</vt:lpstr>
      <vt:lpstr>Diapositive 39</vt:lpstr>
      <vt:lpstr>Diapositive 40</vt:lpstr>
      <vt:lpstr>Suivi de la passe à poissons de Jons</vt:lpstr>
      <vt:lpstr>Suivi de l’activité ichtyologique</vt:lpstr>
      <vt:lpstr>Diapositive 43</vt:lpstr>
      <vt:lpstr>Diapositive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jp.faure</dc:creator>
  <cp:lastModifiedBy>jp.faure</cp:lastModifiedBy>
  <cp:revision>274</cp:revision>
  <dcterms:created xsi:type="dcterms:W3CDTF">2013-12-13T15:48:51Z</dcterms:created>
  <dcterms:modified xsi:type="dcterms:W3CDTF">2016-09-21T17:15:33Z</dcterms:modified>
</cp:coreProperties>
</file>