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6" r:id="rId2"/>
    <p:sldId id="330" r:id="rId3"/>
    <p:sldId id="338" r:id="rId4"/>
    <p:sldId id="331" r:id="rId5"/>
    <p:sldId id="332" r:id="rId6"/>
    <p:sldId id="333" r:id="rId7"/>
    <p:sldId id="334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9144000" cy="5143500" type="screen16x9"/>
  <p:notesSz cx="9926638" cy="6797675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4660"/>
  </p:normalViewPr>
  <p:slideViewPr>
    <p:cSldViewPr>
      <p:cViewPr varScale="1">
        <p:scale>
          <a:sx n="112" d="100"/>
          <a:sy n="112" d="100"/>
        </p:scale>
        <p:origin x="-9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A2C33-5902-4197-8B48-F09485C75319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B709-C7B7-4587-8290-E4D09C68E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51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226157" cy="606336"/>
          </a:xfrm>
          <a:prstGeom prst="rect">
            <a:avLst/>
          </a:prstGeom>
        </p:spPr>
        <p:txBody>
          <a:bodyPr vert="horz" lIns="107031" tIns="53515" rIns="107031" bIns="53515" rtlCol="0" anchor="ctr"/>
          <a:lstStyle>
            <a:lvl1pPr algn="l">
              <a:defRPr sz="14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4217098" y="0"/>
            <a:ext cx="3226157" cy="606336"/>
          </a:xfrm>
          <a:prstGeom prst="rect">
            <a:avLst/>
          </a:prstGeom>
        </p:spPr>
        <p:txBody>
          <a:bodyPr vert="horz" lIns="107031" tIns="53515" rIns="107031" bIns="53515" rtlCol="0" anchor="ctr"/>
          <a:lstStyle>
            <a:lvl1pPr algn="r">
              <a:defRPr sz="14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4217098" y="0"/>
            <a:ext cx="3226157" cy="606336"/>
          </a:xfrm>
          <a:prstGeom prst="rect">
            <a:avLst/>
          </a:prstGeom>
        </p:spPr>
        <p:txBody>
          <a:bodyPr vert="horz" lIns="107031" tIns="53515" rIns="107031" bIns="53515" rtlCol="0" anchor="ctr"/>
          <a:lstStyle>
            <a:lvl1pPr algn="r">
              <a:defRPr sz="14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744499" y="5815789"/>
            <a:ext cx="5955983" cy="4758373"/>
          </a:xfrm>
          <a:prstGeom prst="rect">
            <a:avLst/>
          </a:prstGeom>
        </p:spPr>
        <p:txBody>
          <a:bodyPr vert="horz" lIns="107031" tIns="53515" rIns="107031" bIns="53515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478422"/>
            <a:ext cx="3226157" cy="606335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4217098" y="11478422"/>
            <a:ext cx="3226157" cy="606335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09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3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85800" y="1597820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6453CD-B813-4772-A4E7-3D494E4484B5}" type="datetimeFigureOut">
              <a:rPr lang="fr-FR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A2480-F0CF-4BCC-B57A-106BC9F1F8A9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453CD-B813-4772-A4E7-3D494E4484B5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A2A2480-F0CF-4BCC-B57A-106BC9F1F8A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l"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Résumé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4474840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Synthèse de l’étude schéma directeur d’eau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Compétence PMA et Périmètre de l’étude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Objectifs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Phases de l’étude et Pilotage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Calendrier d’exécution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5410"/>
            <a:ext cx="4165923" cy="41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177693"/>
            <a:ext cx="5832648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Réflexion sur les économies d’eau potable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Espèces végétales adaptées au stress hydrique </a:t>
            </a:r>
            <a:r>
              <a:rPr lang="fr-FR" sz="1600" dirty="0" smtClean="0">
                <a:latin typeface="Calibri"/>
                <a:cs typeface="Calibri"/>
              </a:rPr>
              <a:t>(- 30 % arrosage espaces verts / 500 m</a:t>
            </a:r>
            <a:r>
              <a:rPr lang="fr-FR" sz="1600" baseline="30000" dirty="0" smtClean="0">
                <a:latin typeface="Calibri"/>
                <a:cs typeface="Calibri"/>
              </a:rPr>
              <a:t>3</a:t>
            </a:r>
            <a:r>
              <a:rPr lang="fr-FR" sz="1600" dirty="0" smtClean="0">
                <a:latin typeface="Calibri"/>
                <a:cs typeface="Calibri"/>
              </a:rPr>
              <a:t>/j)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Sanitaires hydro-économes </a:t>
            </a:r>
            <a:r>
              <a:rPr lang="fr-FR" sz="1600" dirty="0">
                <a:latin typeface="Calibri"/>
                <a:cs typeface="Calibri"/>
              </a:rPr>
              <a:t>(double </a:t>
            </a:r>
            <a:r>
              <a:rPr lang="fr-FR" sz="1600" dirty="0" smtClean="0">
                <a:latin typeface="Calibri"/>
                <a:cs typeface="Calibri"/>
              </a:rPr>
              <a:t>chasses, </a:t>
            </a:r>
            <a:r>
              <a:rPr lang="fr-FR" sz="1600" dirty="0">
                <a:latin typeface="Calibri"/>
                <a:cs typeface="Calibri"/>
              </a:rPr>
              <a:t>mousseurs et limiteurs débit douche : - 30 % consommation ménage / 1 500 m</a:t>
            </a:r>
            <a:r>
              <a:rPr lang="fr-FR" sz="1600" baseline="30000" dirty="0">
                <a:latin typeface="Calibri"/>
                <a:cs typeface="Calibri"/>
              </a:rPr>
              <a:t>3</a:t>
            </a:r>
            <a:r>
              <a:rPr lang="fr-FR" sz="1600" dirty="0">
                <a:latin typeface="Calibri"/>
                <a:cs typeface="Calibri"/>
              </a:rPr>
              <a:t>/j)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Récupérateurs d’eau de pluie </a:t>
            </a:r>
            <a:r>
              <a:rPr lang="fr-FR" sz="1600" dirty="0">
                <a:latin typeface="Calibri"/>
                <a:cs typeface="Calibri"/>
              </a:rPr>
              <a:t>(arrosage jardins, lavage voiture, … : - 30 % consommation globale / 5 000 m</a:t>
            </a:r>
            <a:r>
              <a:rPr lang="fr-FR" sz="1600" baseline="30000" dirty="0">
                <a:latin typeface="Calibri"/>
                <a:cs typeface="Calibri"/>
              </a:rPr>
              <a:t>3</a:t>
            </a:r>
            <a:r>
              <a:rPr lang="fr-FR" sz="1600" dirty="0">
                <a:latin typeface="Calibri"/>
                <a:cs typeface="Calibri"/>
              </a:rPr>
              <a:t>/j)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Utilisation de ressources non-exploitées </a:t>
            </a:r>
            <a:r>
              <a:rPr lang="fr-FR" sz="1600" dirty="0">
                <a:latin typeface="Calibri"/>
                <a:cs typeface="Calibri"/>
              </a:rPr>
              <a:t>(anciens captages, puits et forages déconnectés des milieux superficiels : 7 000 m</a:t>
            </a:r>
            <a:r>
              <a:rPr lang="fr-FR" sz="1600" baseline="30000" dirty="0">
                <a:latin typeface="Calibri"/>
                <a:cs typeface="Calibri"/>
              </a:rPr>
              <a:t>3</a:t>
            </a:r>
            <a:r>
              <a:rPr lang="fr-FR" sz="1600" dirty="0">
                <a:latin typeface="Calibri"/>
                <a:cs typeface="Calibri"/>
              </a:rPr>
              <a:t>/j)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Actions auprès des acteurs économiques </a:t>
            </a:r>
            <a:r>
              <a:rPr lang="fr-FR" sz="1600" dirty="0" smtClean="0">
                <a:latin typeface="Calibri"/>
                <a:cs typeface="Calibri"/>
              </a:rPr>
              <a:t>(tarification progressive, accompagnements divers : 55 m</a:t>
            </a:r>
            <a:r>
              <a:rPr lang="fr-FR" sz="1600" baseline="30000" dirty="0" smtClean="0">
                <a:latin typeface="Calibri"/>
                <a:cs typeface="Calibri"/>
              </a:rPr>
              <a:t>3</a:t>
            </a:r>
            <a:r>
              <a:rPr lang="fr-FR" sz="1600" dirty="0" smtClean="0">
                <a:latin typeface="Calibri"/>
                <a:cs typeface="Calibri"/>
              </a:rPr>
              <a:t>/j)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228184" y="1178132"/>
            <a:ext cx="2520280" cy="38414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Ratio Coût/Economie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0,5 </a:t>
            </a:r>
            <a:r>
              <a:rPr lang="fr-FR" sz="1600" dirty="0" smtClean="0">
                <a:latin typeface="Calibri"/>
                <a:cs typeface="Calibri"/>
              </a:rPr>
              <a:t>(faible)</a:t>
            </a:r>
            <a:br>
              <a:rPr lang="fr-FR" sz="1600" dirty="0" smtClean="0">
                <a:latin typeface="Calibri"/>
                <a:cs typeface="Calibri"/>
              </a:rPr>
            </a:br>
            <a:endParaRPr lang="fr-FR" sz="15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0,2 </a:t>
            </a:r>
            <a:r>
              <a:rPr lang="fr-FR" sz="1600" dirty="0" smtClean="0">
                <a:latin typeface="Calibri"/>
                <a:cs typeface="Calibri"/>
              </a:rPr>
              <a:t>(faible / mesure mise en place en 2024)</a:t>
            </a:r>
            <a:endParaRPr lang="fr-FR" sz="13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0,2 </a:t>
            </a:r>
            <a:r>
              <a:rPr lang="fr-FR" sz="1600" dirty="0">
                <a:latin typeface="Calibri"/>
                <a:cs typeface="Calibri"/>
              </a:rPr>
              <a:t>(faible / mesure mise en place en 2024</a:t>
            </a:r>
            <a:r>
              <a:rPr lang="fr-FR" sz="1600" dirty="0" smtClean="0">
                <a:latin typeface="Calibri"/>
                <a:cs typeface="Calibri"/>
              </a:rPr>
              <a:t>)</a:t>
            </a:r>
            <a:endParaRPr lang="fr-FR" sz="13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5,0 </a:t>
            </a:r>
            <a:r>
              <a:rPr lang="fr-FR" sz="1600" dirty="0" smtClean="0">
                <a:latin typeface="Calibri"/>
                <a:cs typeface="Calibri"/>
              </a:rPr>
              <a:t>(très élevé)</a:t>
            </a:r>
            <a:br>
              <a:rPr lang="fr-FR" sz="1600" dirty="0" smtClean="0">
                <a:latin typeface="Calibri"/>
                <a:cs typeface="Calibri"/>
              </a:rPr>
            </a:br>
            <a:endParaRPr lang="fr-FR" sz="1500" dirty="0" smtClean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2,0 </a:t>
            </a:r>
            <a:r>
              <a:rPr lang="fr-FR" sz="1600" dirty="0" smtClean="0">
                <a:latin typeface="Calibri"/>
                <a:cs typeface="Calibri"/>
              </a:rPr>
              <a:t>(élevé mais potentiel réduit)</a:t>
            </a:r>
            <a:endParaRPr lang="fr-FR" sz="13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0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09600" y="1177693"/>
            <a:ext cx="3818384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Augmentation des prélèvements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UD avec bilan suffisant ou excédentaire selon DUP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UD avec bilan </a:t>
            </a: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insuffisant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UD </a:t>
            </a: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avec bilan </a:t>
            </a: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non connu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Maillage existant ou </a:t>
            </a: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déjà créé</a:t>
            </a:r>
            <a:b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en projet                    </a:t>
            </a:r>
            <a:b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ou à </a:t>
            </a: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l’étude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UD Mathay : </a:t>
            </a:r>
            <a:r>
              <a:rPr lang="fr-FR" sz="1600" dirty="0" smtClean="0">
                <a:latin typeface="Calibri"/>
                <a:cs typeface="Calibri"/>
              </a:rPr>
              <a:t>tensions à l’étiage.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52313"/>
            <a:ext cx="4487974" cy="41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7452320" y="3651870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 bwMode="auto">
          <a:xfrm>
            <a:off x="6646696" y="2704982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 bwMode="auto">
          <a:xfrm>
            <a:off x="5868144" y="2621044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 bwMode="auto">
          <a:xfrm>
            <a:off x="5156944" y="2710720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 bwMode="auto">
          <a:xfrm>
            <a:off x="6084168" y="4443958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 bwMode="auto">
          <a:xfrm>
            <a:off x="6961046" y="3723878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 bwMode="auto">
          <a:xfrm>
            <a:off x="5580112" y="2847228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 bwMode="auto">
          <a:xfrm>
            <a:off x="5364088" y="3651870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 bwMode="auto">
          <a:xfrm>
            <a:off x="6490692" y="3364500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 bwMode="auto">
          <a:xfrm>
            <a:off x="5040442" y="3133246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 bwMode="auto">
          <a:xfrm>
            <a:off x="6281328" y="4227934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 bwMode="auto">
          <a:xfrm>
            <a:off x="4860032" y="248033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 bwMode="auto">
          <a:xfrm>
            <a:off x="6357972" y="379322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 bwMode="auto">
          <a:xfrm>
            <a:off x="6006440" y="3220484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 bwMode="auto">
          <a:xfrm>
            <a:off x="6078448" y="401191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5760153" y="3388820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>
            <a:endCxn id="19" idx="0"/>
          </p:cNvCxnSpPr>
          <p:nvPr/>
        </p:nvCxnSpPr>
        <p:spPr>
          <a:xfrm>
            <a:off x="5860010" y="2950988"/>
            <a:ext cx="218438" cy="269496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22" idx="0"/>
          </p:cNvCxnSpPr>
          <p:nvPr/>
        </p:nvCxnSpPr>
        <p:spPr bwMode="auto">
          <a:xfrm>
            <a:off x="5760153" y="3116852"/>
            <a:ext cx="72008" cy="271968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" idx="1"/>
          </p:cNvCxnSpPr>
          <p:nvPr/>
        </p:nvCxnSpPr>
        <p:spPr bwMode="auto">
          <a:xfrm flipH="1" flipV="1">
            <a:off x="5004048" y="2590828"/>
            <a:ext cx="173987" cy="1409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 bwMode="auto">
          <a:xfrm>
            <a:off x="5940968" y="156363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 bwMode="auto">
          <a:xfrm>
            <a:off x="5364088" y="4156945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 bwMode="auto">
          <a:xfrm>
            <a:off x="4211960" y="1679842"/>
            <a:ext cx="216024" cy="215905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 bwMode="auto">
          <a:xfrm>
            <a:off x="3258605" y="2289291"/>
            <a:ext cx="216024" cy="21590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 bwMode="auto">
          <a:xfrm>
            <a:off x="3258605" y="2699818"/>
            <a:ext cx="216024" cy="215905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 bwMode="auto">
          <a:xfrm flipH="1">
            <a:off x="5724128" y="2739275"/>
            <a:ext cx="140072" cy="11546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 bwMode="auto">
          <a:xfrm flipH="1" flipV="1">
            <a:off x="6012160" y="2693052"/>
            <a:ext cx="622548" cy="7200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 bwMode="auto">
          <a:xfrm flipH="1">
            <a:off x="5436096" y="2797005"/>
            <a:ext cx="504056" cy="85173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 bwMode="auto">
          <a:xfrm>
            <a:off x="5435322" y="250519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avec flèche 53"/>
          <p:cNvCxnSpPr/>
          <p:nvPr/>
        </p:nvCxnSpPr>
        <p:spPr bwMode="auto">
          <a:xfrm flipH="1">
            <a:off x="5579338" y="1671650"/>
            <a:ext cx="361630" cy="8335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 bwMode="auto">
          <a:xfrm>
            <a:off x="5784903" y="401191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 bwMode="auto">
          <a:xfrm>
            <a:off x="5796952" y="451596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 bwMode="auto">
          <a:xfrm>
            <a:off x="6501987" y="451835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 bwMode="auto">
          <a:xfrm>
            <a:off x="4860032" y="22811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 bwMode="auto">
          <a:xfrm>
            <a:off x="7290928" y="3013351"/>
            <a:ext cx="144016" cy="144016"/>
          </a:xfrm>
          <a:prstGeom prst="ellipse">
            <a:avLst/>
          </a:prstGeom>
          <a:solidFill>
            <a:srgbClr val="82FB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avec flèche 61"/>
          <p:cNvCxnSpPr>
            <a:endCxn id="61" idx="1"/>
          </p:cNvCxnSpPr>
          <p:nvPr/>
        </p:nvCxnSpPr>
        <p:spPr bwMode="auto">
          <a:xfrm>
            <a:off x="6790712" y="2797005"/>
            <a:ext cx="521307" cy="237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 bwMode="auto">
          <a:xfrm flipH="1">
            <a:off x="6594152" y="2854736"/>
            <a:ext cx="105087" cy="5041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 bwMode="auto">
          <a:xfrm>
            <a:off x="3568778" y="3161198"/>
            <a:ext cx="521307" cy="16763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 bwMode="auto">
          <a:xfrm>
            <a:off x="1997485" y="3574700"/>
            <a:ext cx="521307" cy="167631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 bwMode="auto">
          <a:xfrm flipH="1" flipV="1">
            <a:off x="6085801" y="1671651"/>
            <a:ext cx="464695" cy="14407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 bwMode="auto">
          <a:xfrm>
            <a:off x="6583856" y="1839861"/>
            <a:ext cx="134848" cy="85319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15" idx="0"/>
            <a:endCxn id="9" idx="3"/>
          </p:cNvCxnSpPr>
          <p:nvPr/>
        </p:nvCxnSpPr>
        <p:spPr bwMode="auto">
          <a:xfrm flipV="1">
            <a:off x="5112450" y="2833645"/>
            <a:ext cx="65585" cy="29960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 bwMode="auto">
          <a:xfrm flipH="1" flipV="1">
            <a:off x="5300962" y="2782728"/>
            <a:ext cx="279150" cy="64500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endCxn id="16" idx="0"/>
          </p:cNvCxnSpPr>
          <p:nvPr/>
        </p:nvCxnSpPr>
        <p:spPr bwMode="auto">
          <a:xfrm flipH="1">
            <a:off x="6353336" y="3940867"/>
            <a:ext cx="35190" cy="28706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 bwMode="auto">
          <a:xfrm flipH="1">
            <a:off x="6466799" y="3508819"/>
            <a:ext cx="70377" cy="287067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endCxn id="11" idx="3"/>
          </p:cNvCxnSpPr>
          <p:nvPr/>
        </p:nvCxnSpPr>
        <p:spPr bwMode="auto">
          <a:xfrm flipV="1">
            <a:off x="6506448" y="3846803"/>
            <a:ext cx="475689" cy="21743"/>
          </a:xfrm>
          <a:prstGeom prst="straightConnector1">
            <a:avLst/>
          </a:prstGeom>
          <a:ln w="28575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>
            <a:stCxn id="16" idx="5"/>
            <a:endCxn id="59" idx="1"/>
          </p:cNvCxnSpPr>
          <p:nvPr/>
        </p:nvCxnSpPr>
        <p:spPr bwMode="auto">
          <a:xfrm>
            <a:off x="6404253" y="4350859"/>
            <a:ext cx="118825" cy="18858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 bwMode="auto">
          <a:xfrm flipH="1">
            <a:off x="5291147" y="2624354"/>
            <a:ext cx="149003" cy="104106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>
            <a:endCxn id="7" idx="6"/>
          </p:cNvCxnSpPr>
          <p:nvPr/>
        </p:nvCxnSpPr>
        <p:spPr bwMode="auto">
          <a:xfrm flipH="1" flipV="1">
            <a:off x="6790712" y="2776990"/>
            <a:ext cx="1237672" cy="37988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 bwMode="auto">
          <a:xfrm flipH="1">
            <a:off x="7574365" y="2833645"/>
            <a:ext cx="454019" cy="822739"/>
          </a:xfrm>
          <a:prstGeom prst="straightConnector1">
            <a:avLst/>
          </a:prstGeom>
          <a:ln w="28575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endCxn id="16" idx="2"/>
          </p:cNvCxnSpPr>
          <p:nvPr/>
        </p:nvCxnSpPr>
        <p:spPr bwMode="auto">
          <a:xfrm flipV="1">
            <a:off x="6185356" y="4299942"/>
            <a:ext cx="95972" cy="15411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/>
          <p:nvPr/>
        </p:nvCxnSpPr>
        <p:spPr bwMode="auto">
          <a:xfrm>
            <a:off x="1839288" y="3340885"/>
            <a:ext cx="521307" cy="16763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3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177693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Propositions d’amélioration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Primo investissements SEPM</a:t>
            </a:r>
            <a:r>
              <a:rPr lang="fr-FR" sz="1600" dirty="0" smtClean="0">
                <a:latin typeface="Calibri"/>
                <a:cs typeface="Calibri"/>
              </a:rPr>
              <a:t> (débitmétrie ressources, télégestion des ouvrages, sectorisation réseaux, sécurisation exploitation, suivi qualité, chloration et interconnexions)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Plan interne de crise PMA/SEPM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Finalisation des DUP </a:t>
            </a:r>
            <a:r>
              <a:rPr lang="fr-FR" sz="1600" dirty="0">
                <a:latin typeface="Calibri"/>
                <a:cs typeface="Calibri"/>
              </a:rPr>
              <a:t>(Solemont - 10/2024, Colombier-Fontaine, Rémondans-Vaivre et Pont-de-Roide / En Presles)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PGSSE </a:t>
            </a:r>
            <a:r>
              <a:rPr lang="fr-FR" sz="1600" dirty="0">
                <a:latin typeface="Calibri"/>
                <a:cs typeface="Calibri"/>
              </a:rPr>
              <a:t>(démarche d’amélioration continue)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Protection quantitative de la ressource </a:t>
            </a:r>
            <a:r>
              <a:rPr lang="fr-FR" sz="1600" dirty="0" smtClean="0">
                <a:latin typeface="Calibri"/>
                <a:cs typeface="Calibri"/>
              </a:rPr>
              <a:t>(suivi débits d’étiage et études hydrologiques / 56k€)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 smtClean="0">
              <a:latin typeface="Calibri"/>
              <a:cs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716016" y="1178132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9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Diversifier les ressources</a:t>
            </a:r>
            <a:r>
              <a:rPr lang="fr-FR" sz="1600" dirty="0">
                <a:latin typeface="Calibri"/>
                <a:cs typeface="Calibri"/>
              </a:rPr>
              <a:t> (inventaire et bilan d’opportunité anciennes ressources / 150 k€, étude stratégique de sécurisation NFC, forages prospectifs 625 k€, création d’une réserve d’eau brute 9 190 k€)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Sécuriser la distribution </a:t>
            </a:r>
            <a:r>
              <a:rPr lang="fr-FR" sz="1600" dirty="0">
                <a:latin typeface="Calibri"/>
                <a:cs typeface="Calibri"/>
              </a:rPr>
              <a:t>(Mathay-&gt;Issans 1</a:t>
            </a:r>
            <a:r>
              <a:rPr lang="fr-FR" sz="1600" dirty="0"/>
              <a:t> </a:t>
            </a:r>
            <a:r>
              <a:rPr lang="fr-FR" sz="1600" dirty="0">
                <a:latin typeface="Calibri"/>
                <a:cs typeface="Calibri"/>
              </a:rPr>
              <a:t>910</a:t>
            </a:r>
            <a:r>
              <a:rPr lang="fr-FR" sz="1600" dirty="0"/>
              <a:t> </a:t>
            </a:r>
            <a:r>
              <a:rPr lang="fr-FR" sz="1600" dirty="0">
                <a:latin typeface="Calibri"/>
                <a:cs typeface="Calibri"/>
              </a:rPr>
              <a:t>k€, Longevelle&lt;-&gt;Saint-Maurice 885 k€, Noirefontaine&lt;-&gt;Villars-sous-Dampjoux 460 k€ et Pont-de-Roide&lt;-&gt; Villars-sous-Dampjoux 760</a:t>
            </a:r>
            <a:r>
              <a:rPr lang="fr-FR" sz="1600" dirty="0"/>
              <a:t> </a:t>
            </a:r>
            <a:r>
              <a:rPr lang="fr-FR" sz="1600" dirty="0">
                <a:latin typeface="Calibri"/>
                <a:cs typeface="Calibri"/>
              </a:rPr>
              <a:t>k€, …) 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Réduire les pertes en eau </a:t>
            </a:r>
            <a:r>
              <a:rPr lang="fr-FR" sz="1600" dirty="0">
                <a:latin typeface="Calibri"/>
                <a:cs typeface="Calibri"/>
              </a:rPr>
              <a:t>(Compteurs de sectorisation 180 k€, </a:t>
            </a:r>
            <a:r>
              <a:rPr lang="fr-FR" sz="1600" dirty="0" err="1">
                <a:latin typeface="Calibri"/>
                <a:cs typeface="Calibri"/>
              </a:rPr>
              <a:t>prélocalisateurs</a:t>
            </a:r>
            <a:r>
              <a:rPr lang="fr-FR" sz="1600" dirty="0">
                <a:latin typeface="Calibri"/>
                <a:cs typeface="Calibri"/>
              </a:rPr>
              <a:t> 535 k€</a:t>
            </a:r>
            <a:r>
              <a:rPr lang="fr-FR" sz="1600" dirty="0" smtClean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61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51520" y="1177693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Propositions d’amélioration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Renouvellement des réseaux </a:t>
            </a:r>
            <a:r>
              <a:rPr lang="fr-FR" sz="1600" dirty="0">
                <a:latin typeface="Calibri"/>
                <a:cs typeface="Calibri"/>
              </a:rPr>
              <a:t>(selon priorisation par analyses de </a:t>
            </a:r>
            <a:r>
              <a:rPr lang="fr-FR" sz="1600" dirty="0" smtClean="0">
                <a:latin typeface="Calibri"/>
                <a:cs typeface="Calibri"/>
              </a:rPr>
              <a:t>criticité et taux choisi par PMA </a:t>
            </a:r>
            <a:r>
              <a:rPr lang="fr-FR" sz="1600" dirty="0">
                <a:latin typeface="Calibri"/>
                <a:cs typeface="Calibri"/>
              </a:rPr>
              <a:t>: de 10,1 M€/an pour 9 km/an à 17,9 M€/an pour 16,8 km/an) 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Amortissement  des ouvrages </a:t>
            </a:r>
            <a:r>
              <a:rPr lang="fr-FR" sz="1600" dirty="0">
                <a:latin typeface="Calibri"/>
                <a:cs typeface="Calibri"/>
              </a:rPr>
              <a:t>(abandon réseaux GSM2/3 et GPRS 1,0 M/€, renouvellement des captages, usines et réservoirs 3,0 M€)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Amélioration de la qualité de l’eau </a:t>
            </a:r>
            <a:r>
              <a:rPr lang="fr-FR" sz="1600" dirty="0">
                <a:latin typeface="Calibri"/>
                <a:cs typeface="Calibri"/>
              </a:rPr>
              <a:t>(unités </a:t>
            </a:r>
            <a:r>
              <a:rPr lang="fr-FR" sz="1600" dirty="0" smtClean="0">
                <a:latin typeface="Calibri"/>
                <a:cs typeface="Calibri"/>
              </a:rPr>
              <a:t>de gestion ou </a:t>
            </a:r>
            <a:r>
              <a:rPr lang="fr-FR" sz="1600" dirty="0">
                <a:latin typeface="Calibri"/>
                <a:cs typeface="Calibri"/>
              </a:rPr>
              <a:t>traitement </a:t>
            </a:r>
            <a:r>
              <a:rPr lang="fr-FR" sz="1600" dirty="0" smtClean="0">
                <a:latin typeface="Calibri"/>
                <a:cs typeface="Calibri"/>
              </a:rPr>
              <a:t>de la turbidité</a:t>
            </a:r>
            <a:r>
              <a:rPr lang="fr-FR" sz="1600" dirty="0">
                <a:latin typeface="Calibri"/>
                <a:cs typeface="Calibri"/>
              </a:rPr>
              <a:t>, fiabilisation </a:t>
            </a:r>
            <a:r>
              <a:rPr lang="fr-FR" sz="1600" dirty="0" smtClean="0">
                <a:latin typeface="Calibri"/>
                <a:cs typeface="Calibri"/>
              </a:rPr>
              <a:t>de la désinfection</a:t>
            </a:r>
            <a:r>
              <a:rPr lang="fr-FR" sz="1600" dirty="0">
                <a:latin typeface="Calibri"/>
                <a:cs typeface="Calibri"/>
              </a:rPr>
              <a:t>, … 4,2 M€)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Recensement des réseaux en classe A </a:t>
            </a:r>
            <a:r>
              <a:rPr lang="fr-FR" sz="1600" dirty="0" smtClean="0">
                <a:latin typeface="Calibri"/>
                <a:cs typeface="Calibri"/>
              </a:rPr>
              <a:t>(1</a:t>
            </a:r>
            <a:r>
              <a:rPr lang="fr-FR" sz="1600" dirty="0"/>
              <a:t> </a:t>
            </a:r>
            <a:r>
              <a:rPr lang="fr-FR" sz="1600" dirty="0" smtClean="0">
                <a:latin typeface="Calibri"/>
                <a:cs typeface="Calibri"/>
              </a:rPr>
              <a:t>500</a:t>
            </a:r>
            <a:r>
              <a:rPr lang="fr-FR" sz="1600" dirty="0"/>
              <a:t> </a:t>
            </a:r>
            <a:r>
              <a:rPr lang="fr-FR" sz="1600" dirty="0" smtClean="0">
                <a:latin typeface="Calibri"/>
                <a:cs typeface="Calibri"/>
              </a:rPr>
              <a:t>km de réseau 255 k€)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r-FR" sz="16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600" dirty="0" smtClean="0">
              <a:latin typeface="Calibri"/>
              <a:cs typeface="Calibri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499992" y="1178132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9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00B050"/>
                </a:solidFill>
                <a:latin typeface="Calibri"/>
                <a:cs typeface="Calibri"/>
              </a:rPr>
              <a:t>Schéma de distribution d’eau potable </a:t>
            </a:r>
            <a:r>
              <a:rPr lang="fr-FR" sz="1600" dirty="0" smtClean="0">
                <a:latin typeface="Calibri"/>
                <a:cs typeface="Calibri"/>
              </a:rPr>
              <a:t>(zones desservies par les réseaux de PMA)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r-FR" sz="16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1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51520" y="1177693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Synthèse</a:t>
            </a:r>
            <a:endParaRPr lang="fr-FR" sz="16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600" dirty="0" smtClean="0">
              <a:latin typeface="Calibri"/>
              <a:cs typeface="Calibr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37667"/>
              </p:ext>
            </p:extLst>
          </p:nvPr>
        </p:nvGraphicFramePr>
        <p:xfrm>
          <a:off x="952608" y="1553638"/>
          <a:ext cx="3331360" cy="325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360"/>
              </a:tblGrid>
              <a:tr h="295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Travaux « hors scénarios »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Sectorisation des fuites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Télégestion et télésurveillance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Qualité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l’eau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Fonctionnalité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des ouvrages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Inventaire et bilan d’opportunité anciennes ressources 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Forages de prospection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Réserve d’eau brute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Diagnostic territorial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Recensement des réseaux en classe A</a:t>
                      </a: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Sous-total : 19 à 21 M€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76365"/>
              </p:ext>
            </p:extLst>
          </p:nvPr>
        </p:nvGraphicFramePr>
        <p:xfrm>
          <a:off x="4860032" y="1553638"/>
          <a:ext cx="3816424" cy="262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Travaux « minimum »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Travaux « maximum »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Renouvellement réseau structurant (5,8 km)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Renouvellement réseau structurant (6,1 km)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Renouvellement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réseau non structurant (83,6 km)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Renouvellement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réseau non structurant (161,1 km)</a:t>
                      </a:r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endParaRPr lang="fr-FR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Interconnexion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priorité 1</a:t>
                      </a:r>
                      <a:endParaRPr lang="fr-F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endParaRPr lang="fr-FR" sz="1100" baseline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Interconnexion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priorité 2</a:t>
                      </a:r>
                      <a:endParaRPr lang="fr-F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endParaRPr lang="fr-FR" sz="1100" baseline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Interconnexion</a:t>
                      </a:r>
                      <a:r>
                        <a:rPr lang="fr-FR" sz="11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 priorité 3</a:t>
                      </a:r>
                      <a:endParaRPr lang="fr-FR" sz="11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Sous-total : 75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Sous-t</a:t>
                      </a:r>
                      <a:r>
                        <a:rPr lang="fr-FR" sz="11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otal</a:t>
                      </a:r>
                      <a:r>
                        <a:rPr lang="fr-FR" sz="11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: 131 M€</a:t>
                      </a:r>
                      <a:endParaRPr lang="fr-FR" sz="1100" b="1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95920">
                <a:tc>
                  <a:txBody>
                    <a:bodyPr/>
                    <a:lstStyle/>
                    <a:p>
                      <a:pPr algn="ctr"/>
                      <a:r>
                        <a:rPr lang="fr-FR" sz="1100" b="1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Min : 94 M€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Max : 152 M€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57703" y="1150041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Synthèse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Travaux à réaliser « hors scénario »</a:t>
            </a:r>
            <a:r>
              <a:rPr lang="fr-FR" sz="1600" dirty="0" smtClean="0">
                <a:latin typeface="Calibri"/>
                <a:cs typeface="Calibri"/>
              </a:rPr>
              <a:t> (de 19</a:t>
            </a:r>
            <a:r>
              <a:rPr lang="fr-FR" sz="1600" dirty="0" smtClean="0"/>
              <a:t> à </a:t>
            </a:r>
            <a:r>
              <a:rPr lang="fr-FR" sz="1600" dirty="0" smtClean="0">
                <a:latin typeface="Calibri"/>
                <a:cs typeface="Calibri"/>
              </a:rPr>
              <a:t>21 M€ sur 10 ans, soit de de 1,9 à 2,1</a:t>
            </a:r>
            <a:r>
              <a:rPr lang="fr-FR" sz="1600" dirty="0"/>
              <a:t> </a:t>
            </a:r>
            <a:r>
              <a:rPr lang="fr-FR" sz="1600" dirty="0" smtClean="0">
                <a:latin typeface="Calibri"/>
                <a:cs typeface="Calibri"/>
              </a:rPr>
              <a:t>M€/an)</a:t>
            </a:r>
            <a:endParaRPr lang="fr-FR" sz="16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Travaux scénario minimum-maximum </a:t>
            </a:r>
            <a:r>
              <a:rPr lang="fr-FR" sz="1600" dirty="0" smtClean="0">
                <a:latin typeface="Calibri"/>
                <a:cs typeface="Calibri"/>
              </a:rPr>
              <a:t>(de 75 à 131 M€ </a:t>
            </a:r>
            <a:r>
              <a:rPr lang="fr-FR" sz="1600" dirty="0">
                <a:latin typeface="Calibri"/>
                <a:cs typeface="Calibri"/>
              </a:rPr>
              <a:t>sur </a:t>
            </a:r>
            <a:r>
              <a:rPr lang="fr-FR" sz="1600" dirty="0" smtClean="0">
                <a:latin typeface="Calibri"/>
                <a:cs typeface="Calibri"/>
              </a:rPr>
              <a:t>10 </a:t>
            </a:r>
            <a:r>
              <a:rPr lang="fr-FR" sz="1600" dirty="0">
                <a:latin typeface="Calibri"/>
                <a:cs typeface="Calibri"/>
              </a:rPr>
              <a:t>ans, soit </a:t>
            </a:r>
            <a:r>
              <a:rPr lang="fr-FR" sz="1600" dirty="0" smtClean="0">
                <a:latin typeface="Calibri"/>
                <a:cs typeface="Calibri"/>
              </a:rPr>
              <a:t>7,5 à 13,1</a:t>
            </a:r>
            <a:r>
              <a:rPr lang="fr-FR" sz="1600" dirty="0"/>
              <a:t> </a:t>
            </a:r>
            <a:r>
              <a:rPr lang="fr-FR" sz="1600" dirty="0">
                <a:latin typeface="Calibri"/>
                <a:cs typeface="Calibri"/>
              </a:rPr>
              <a:t>M€/</a:t>
            </a:r>
            <a:r>
              <a:rPr lang="fr-FR" sz="1600" dirty="0" smtClean="0">
                <a:latin typeface="Calibri"/>
                <a:cs typeface="Calibri"/>
              </a:rPr>
              <a:t>an) </a:t>
            </a:r>
            <a:endParaRPr lang="fr-FR" sz="16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Montant annuel total d’investissement :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fr-FR" sz="1600" b="1" dirty="0" smtClean="0">
                <a:latin typeface="Calibri"/>
                <a:cs typeface="Calibri"/>
              </a:rPr>
              <a:t>9,4 </a:t>
            </a:r>
            <a:r>
              <a:rPr lang="fr-FR" sz="1600" b="1" dirty="0">
                <a:latin typeface="Calibri"/>
                <a:cs typeface="Calibri"/>
              </a:rPr>
              <a:t>à </a:t>
            </a:r>
            <a:r>
              <a:rPr lang="fr-FR" sz="1600" b="1" dirty="0" smtClean="0">
                <a:latin typeface="Calibri"/>
                <a:cs typeface="Calibri"/>
              </a:rPr>
              <a:t>15,2</a:t>
            </a:r>
            <a:r>
              <a:rPr lang="fr-FR" sz="1600" b="1" dirty="0"/>
              <a:t> </a:t>
            </a:r>
            <a:r>
              <a:rPr lang="fr-FR" sz="1600" b="1" dirty="0">
                <a:latin typeface="Calibri"/>
                <a:cs typeface="Calibri"/>
              </a:rPr>
              <a:t>M€/</a:t>
            </a:r>
            <a:r>
              <a:rPr lang="fr-FR" sz="1600" b="1" dirty="0" smtClean="0">
                <a:latin typeface="Calibri"/>
                <a:cs typeface="Calibri"/>
              </a:rPr>
              <a:t>an </a:t>
            </a:r>
            <a:r>
              <a:rPr lang="fr-FR" sz="1600" dirty="0" smtClean="0">
                <a:latin typeface="Calibri"/>
                <a:cs typeface="Calibri"/>
              </a:rPr>
              <a:t>(dont 1,8 M€ RIC, 1,2 M€ Fonds Patrimonial et 20% de subventions)</a:t>
            </a:r>
            <a:endParaRPr lang="fr-FR" sz="16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Volume d’eau facturée </a:t>
            </a: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: </a:t>
            </a:r>
            <a:r>
              <a:rPr lang="fr-FR" sz="1600" b="1" dirty="0" smtClean="0">
                <a:latin typeface="Calibri"/>
                <a:cs typeface="Calibri"/>
              </a:rPr>
              <a:t>8</a:t>
            </a:r>
            <a:r>
              <a:rPr lang="fr-FR" sz="1600" b="1" dirty="0"/>
              <a:t> </a:t>
            </a:r>
            <a:r>
              <a:rPr lang="fr-FR" sz="1600" b="1" dirty="0" smtClean="0">
                <a:latin typeface="Calibri"/>
                <a:cs typeface="Calibri"/>
              </a:rPr>
              <a:t>Mm</a:t>
            </a:r>
            <a:r>
              <a:rPr lang="fr-FR" sz="1600" b="1" baseline="30000" dirty="0" smtClean="0">
                <a:latin typeface="Calibri"/>
                <a:cs typeface="Calibri"/>
              </a:rPr>
              <a:t>3</a:t>
            </a:r>
            <a:r>
              <a:rPr lang="fr-FR" sz="1600" b="1" dirty="0" smtClean="0">
                <a:latin typeface="Calibri"/>
                <a:cs typeface="Calibri"/>
              </a:rPr>
              <a:t>/an</a:t>
            </a:r>
            <a:endParaRPr lang="fr-FR" sz="1600" b="1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Impact sur le prix de l’eau potable :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fr-FR" sz="1600" b="1" dirty="0" smtClean="0">
                <a:latin typeface="Calibri"/>
                <a:cs typeface="Calibri"/>
              </a:rPr>
              <a:t>+ 0,53 </a:t>
            </a:r>
            <a:r>
              <a:rPr lang="fr-FR" sz="1600" b="1" dirty="0">
                <a:latin typeface="Calibri"/>
                <a:cs typeface="Calibri"/>
              </a:rPr>
              <a:t>à </a:t>
            </a:r>
            <a:r>
              <a:rPr lang="fr-FR" sz="1600" b="1" dirty="0" smtClean="0">
                <a:latin typeface="Calibri"/>
                <a:cs typeface="Calibri"/>
              </a:rPr>
              <a:t>+ 0,99</a:t>
            </a:r>
            <a:r>
              <a:rPr lang="fr-FR" sz="1600" b="1" dirty="0"/>
              <a:t> </a:t>
            </a:r>
            <a:r>
              <a:rPr lang="fr-FR" sz="1600" b="1" dirty="0" smtClean="0">
                <a:latin typeface="Calibri"/>
                <a:cs typeface="Calibri"/>
              </a:rPr>
              <a:t>€/m</a:t>
            </a:r>
            <a:r>
              <a:rPr lang="fr-FR" sz="1600" b="1" baseline="30000" dirty="0" smtClean="0">
                <a:latin typeface="Calibri"/>
                <a:cs typeface="Calibri"/>
              </a:rPr>
              <a:t>3</a:t>
            </a:r>
            <a:r>
              <a:rPr lang="fr-FR" sz="1600" b="1" dirty="0" smtClean="0">
                <a:latin typeface="Calibri"/>
                <a:cs typeface="Calibri"/>
              </a:rPr>
              <a:t> (RIC)</a:t>
            </a:r>
            <a:endParaRPr lang="fr-FR" sz="1600" b="1" baseline="30000" dirty="0" smtClean="0">
              <a:latin typeface="Calibri"/>
              <a:cs typeface="Calibri"/>
            </a:endParaRPr>
          </a:p>
          <a:p>
            <a:pPr marL="0" indent="0" algn="ctr">
              <a:spcBef>
                <a:spcPts val="1200"/>
              </a:spcBef>
              <a:buNone/>
              <a:defRPr/>
            </a:pPr>
            <a:endParaRPr lang="fr-FR" sz="1600" b="1" dirty="0" smtClean="0">
              <a:latin typeface="Calibri"/>
              <a:cs typeface="Calibri"/>
            </a:endParaRPr>
          </a:p>
        </p:txBody>
      </p:sp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15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716016" y="843558"/>
            <a:ext cx="4320480" cy="49685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Taux 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renouvellement </a:t>
            </a: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actuel : 0,6%</a:t>
            </a:r>
            <a:b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(hors réserve d’eau brute Mathay)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eau </a:t>
            </a:r>
            <a:r>
              <a:rPr lang="fr-F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potable </a:t>
            </a:r>
            <a:r>
              <a:rPr lang="fr-FR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0,32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€/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r-FR" sz="16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Prix eau 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2,66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€TTC/m</a:t>
            </a:r>
            <a:r>
              <a:rPr lang="fr-FR" sz="16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Taux 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renouvellement </a:t>
            </a: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scénario 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minimal </a:t>
            </a: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0,8%</a:t>
            </a:r>
            <a:b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ml/an de feeder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eau potable 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0,85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€/m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Prix eau 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3,22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€TTC/m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fr-FR" sz="1600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Taux de renouvellement scénario </a:t>
            </a:r>
            <a:r>
              <a:rPr lang="fr-F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 </a:t>
            </a:r>
            <a: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1,5%</a:t>
            </a:r>
            <a:br>
              <a:rPr lang="fr-F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(dont 600 ml/an de feeder)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 eau potable 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1,31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€/m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Prix eau : </a:t>
            </a: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3,70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€TTC/m</a:t>
            </a:r>
            <a:r>
              <a:rPr lang="fr-FR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1600" b="1" baseline="30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4362158" y="987574"/>
            <a:ext cx="353857" cy="1594460"/>
          </a:xfrm>
          <a:prstGeom prst="curvedRightArrow">
            <a:avLst>
              <a:gd name="adj1" fmla="val 40735"/>
              <a:gd name="adj2" fmla="val 89025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 bwMode="auto">
          <a:xfrm>
            <a:off x="4362159" y="2643758"/>
            <a:ext cx="353857" cy="1594460"/>
          </a:xfrm>
          <a:prstGeom prst="curvedRightArrow">
            <a:avLst>
              <a:gd name="adj1" fmla="val 40735"/>
              <a:gd name="adj2" fmla="val 89025"/>
              <a:gd name="adj3" fmla="val 25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15" y="872315"/>
            <a:ext cx="4804056" cy="40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I - Compétence </a:t>
            </a:r>
            <a:r>
              <a:rPr lang="fr-FR" sz="2400" b="1" dirty="0">
                <a:solidFill>
                  <a:srgbClr val="C00000"/>
                </a:solidFill>
              </a:rPr>
              <a:t>PMA et Périmètre de </a:t>
            </a:r>
            <a:r>
              <a:rPr lang="fr-FR" sz="2400" b="1" dirty="0" smtClean="0">
                <a:solidFill>
                  <a:srgbClr val="C00000"/>
                </a:solidFill>
              </a:rPr>
              <a:t>l’étude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2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6131024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09600" y="1177693"/>
            <a:ext cx="3539015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Eau potable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Compétence PMA au 01/01/2020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62 communes DSP SEPM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10 communes régie SIEA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1 commune DSP VEOLIA</a:t>
            </a:r>
            <a:b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fr-FR" sz="1700" dirty="0" smtClean="0">
                <a:latin typeface="Calibri"/>
                <a:cs typeface="Calibri"/>
              </a:rPr>
              <a:t>(SIEA3R - Bretigney)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>
                <a:solidFill>
                  <a:srgbClr val="C00000"/>
                </a:solidFill>
                <a:latin typeface="Calibri"/>
                <a:cs typeface="Calibri"/>
              </a:rPr>
              <a:t>Ajout de Dampjoux au 01/01/2024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Tarif unique sur périmètre SEPM au 01/01/2026</a:t>
            </a:r>
          </a:p>
        </p:txBody>
      </p:sp>
    </p:spTree>
    <p:extLst>
      <p:ext uri="{BB962C8B-B14F-4D97-AF65-F5344CB8AC3E}">
        <p14:creationId xmlns:p14="http://schemas.microsoft.com/office/powerpoint/2010/main" val="605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II - Objectifs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3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6131024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09600" y="1177693"/>
            <a:ext cx="8066856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Enjeux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Extension des compétences eau potable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 b="1" dirty="0" smtClean="0">
                <a:solidFill>
                  <a:srgbClr val="C00000"/>
                </a:solidFill>
                <a:latin typeface="Calibri"/>
                <a:cs typeface="Calibri"/>
              </a:rPr>
              <a:t>Garantir la continuité de service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 b="1" dirty="0" smtClean="0">
                <a:solidFill>
                  <a:srgbClr val="C00000"/>
                </a:solidFill>
                <a:latin typeface="Calibri"/>
                <a:cs typeface="Calibri"/>
              </a:rPr>
              <a:t>Organisation du transfert (communes, syndicats, fin de contrats DSP VEOLIA et nouvelle DSP SEPM)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Obtenir une vision globale et cohérente du territoire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 b="1" dirty="0" smtClean="0">
                <a:solidFill>
                  <a:srgbClr val="C00000"/>
                </a:solidFill>
                <a:latin typeface="Calibri"/>
                <a:cs typeface="Calibri"/>
              </a:rPr>
              <a:t>Politique tarifaire et niveau de service aux usagers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 b="1" dirty="0" smtClean="0">
                <a:solidFill>
                  <a:srgbClr val="C00000"/>
                </a:solidFill>
                <a:latin typeface="Calibri"/>
                <a:cs typeface="Calibri"/>
              </a:rPr>
              <a:t>Rythme de renouvellement des ouvrages et réseaux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Evolution règlementaire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300" b="1" dirty="0" smtClean="0">
                <a:solidFill>
                  <a:srgbClr val="C00000"/>
                </a:solidFill>
                <a:latin typeface="Calibri"/>
                <a:cs typeface="Calibri"/>
              </a:rPr>
              <a:t>Mise aux normes des installations</a:t>
            </a:r>
            <a:endParaRPr lang="fr-FR" sz="13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Connaissance des moyens et adéquation de la DECI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r-FR" sz="17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II - Objectifs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4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6131024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57200" y="1025293"/>
            <a:ext cx="4474840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Eau potable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Diagnostic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du fonctionnement des unités de distribution d’eau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potable </a:t>
            </a:r>
            <a:r>
              <a:rPr lang="fr-FR" sz="2000" dirty="0" smtClean="0">
                <a:latin typeface="Calibri"/>
                <a:cs typeface="Calibri"/>
              </a:rPr>
              <a:t>(recenser </a:t>
            </a:r>
            <a:r>
              <a:rPr lang="fr-FR" sz="2000" dirty="0">
                <a:latin typeface="Calibri"/>
                <a:cs typeface="Calibri"/>
              </a:rPr>
              <a:t>les anomalies, </a:t>
            </a:r>
            <a:r>
              <a:rPr lang="fr-FR" sz="2000" dirty="0" smtClean="0">
                <a:latin typeface="Calibri"/>
                <a:cs typeface="Calibri"/>
              </a:rPr>
              <a:t>quantifier </a:t>
            </a:r>
            <a:r>
              <a:rPr lang="fr-FR" sz="2000" dirty="0">
                <a:latin typeface="Calibri"/>
                <a:cs typeface="Calibri"/>
              </a:rPr>
              <a:t>les facteurs de risques et les capacités </a:t>
            </a:r>
            <a:r>
              <a:rPr lang="fr-FR" sz="2000" dirty="0" smtClean="0">
                <a:latin typeface="Calibri"/>
                <a:cs typeface="Calibri"/>
              </a:rPr>
              <a:t>d’évolution)</a:t>
            </a:r>
            <a:endParaRPr lang="fr-FR" sz="20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Schéma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de distribution d’eau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potable visant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à réduire les dysfonctionnements, les fuites et les surcoûts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d’exploitation, sécuriser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l’alimentation en eau potable et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respecter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la réglementation en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vigueur</a:t>
            </a:r>
            <a:endParaRPr lang="fr-FR" sz="20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Zonage </a:t>
            </a:r>
            <a:r>
              <a:rPr lang="fr-FR" sz="2000" b="1" dirty="0">
                <a:solidFill>
                  <a:srgbClr val="C00000"/>
                </a:solidFill>
                <a:latin typeface="Calibri"/>
                <a:cs typeface="Calibri"/>
              </a:rPr>
              <a:t>délimitant les zones desservies par le réseau public de </a:t>
            </a: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distribution</a:t>
            </a:r>
            <a:endParaRPr lang="fr-FR" sz="20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Google Shape;1520;p114"/>
          <p:cNvSpPr/>
          <p:nvPr/>
        </p:nvSpPr>
        <p:spPr>
          <a:xfrm rot="-5400000">
            <a:off x="6493612" y="2600828"/>
            <a:ext cx="1342500" cy="3169500"/>
          </a:xfrm>
          <a:prstGeom prst="roundRect">
            <a:avLst>
              <a:gd name="adj" fmla="val 8503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Google Shape;1525;p114"/>
          <p:cNvSpPr txBox="1"/>
          <p:nvPr/>
        </p:nvSpPr>
        <p:spPr>
          <a:xfrm>
            <a:off x="5586314" y="3537588"/>
            <a:ext cx="309014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lt1"/>
                </a:solidFill>
              </a:rPr>
              <a:t>Mise en place de la gestion patrimoniale des ouvrages et réseaux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lt1"/>
                </a:solidFill>
              </a:rPr>
              <a:t>PGSSE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lt1"/>
                </a:solidFill>
              </a:rPr>
              <a:t>Géoréférencement</a:t>
            </a:r>
            <a:r>
              <a:rPr lang="fr-FR" sz="1400" dirty="0" smtClean="0">
                <a:solidFill>
                  <a:schemeClr val="lt1"/>
                </a:solidFill>
              </a:rPr>
              <a:t> réseaux SIEA</a:t>
            </a:r>
            <a:endParaRPr sz="1400" dirty="0">
              <a:solidFill>
                <a:schemeClr val="lt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73" y="195486"/>
            <a:ext cx="38854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4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III - Phases </a:t>
            </a:r>
            <a:r>
              <a:rPr lang="fr-FR" sz="2400" b="1" dirty="0" smtClean="0">
                <a:solidFill>
                  <a:srgbClr val="C00000"/>
                </a:solidFill>
              </a:rPr>
              <a:t>de l’étude </a:t>
            </a:r>
            <a:r>
              <a:rPr lang="fr-FR" sz="2400" b="1" dirty="0">
                <a:solidFill>
                  <a:srgbClr val="C00000"/>
                </a:solidFill>
              </a:rPr>
              <a:t>et </a:t>
            </a:r>
            <a:r>
              <a:rPr lang="fr-FR" sz="2400" b="1" dirty="0" smtClean="0">
                <a:solidFill>
                  <a:srgbClr val="C00000"/>
                </a:solidFill>
              </a:rPr>
              <a:t>Pilotage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5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6131024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717612" y="987574"/>
            <a:ext cx="7382780" cy="240216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Eau potable (NALDEO) :</a:t>
            </a:r>
          </a:p>
          <a:p>
            <a:pPr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Phase </a:t>
            </a: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1 : </a:t>
            </a:r>
            <a:r>
              <a:rPr lang="fr-FR" sz="1600" dirty="0">
                <a:latin typeface="Calibri"/>
                <a:cs typeface="Calibri"/>
              </a:rPr>
              <a:t>Recueil, analyse et synthèse des données </a:t>
            </a:r>
            <a:r>
              <a:rPr lang="fr-FR" sz="1600" dirty="0" smtClean="0">
                <a:latin typeface="Calibri"/>
                <a:cs typeface="Calibri"/>
              </a:rPr>
              <a:t>existantes</a:t>
            </a:r>
          </a:p>
          <a:p>
            <a:pPr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Phase </a:t>
            </a: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2 : </a:t>
            </a:r>
            <a:r>
              <a:rPr lang="fr-FR" sz="1600" dirty="0">
                <a:latin typeface="Calibri"/>
                <a:cs typeface="Calibri"/>
              </a:rPr>
              <a:t>Etat des besoins, adéquation et mise en adéquation des infrastructures et outils de </a:t>
            </a:r>
            <a:r>
              <a:rPr lang="fr-FR" sz="1600" dirty="0" smtClean="0">
                <a:latin typeface="Calibri"/>
                <a:cs typeface="Calibri"/>
              </a:rPr>
              <a:t>gestion</a:t>
            </a:r>
          </a:p>
          <a:p>
            <a:pPr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Phase 3 : </a:t>
            </a:r>
            <a:r>
              <a:rPr lang="fr-FR" sz="1600" dirty="0">
                <a:latin typeface="Calibri"/>
                <a:cs typeface="Calibri"/>
              </a:rPr>
              <a:t>Etude des ressources </a:t>
            </a:r>
            <a:r>
              <a:rPr lang="fr-FR" sz="1600" dirty="0" smtClean="0">
                <a:latin typeface="Calibri"/>
                <a:cs typeface="Calibri"/>
              </a:rPr>
              <a:t>potentielles</a:t>
            </a:r>
            <a:endParaRPr lang="fr-FR" sz="1600" dirty="0">
              <a:latin typeface="Calibri"/>
              <a:cs typeface="Calibri"/>
            </a:endParaRPr>
          </a:p>
          <a:p>
            <a:pPr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Phase 4 : </a:t>
            </a:r>
            <a:r>
              <a:rPr lang="fr-FR" sz="1600" dirty="0">
                <a:latin typeface="Calibri"/>
                <a:cs typeface="Calibri"/>
              </a:rPr>
              <a:t>Schéma directeur d’alimentation en eau potable</a:t>
            </a:r>
            <a:endParaRPr lang="fr-FR" sz="1600" dirty="0" smtClean="0">
              <a:latin typeface="Calibri"/>
              <a:cs typeface="Calibri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89620" y="3723878"/>
            <a:ext cx="7814828" cy="1224136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Pilotage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COPIL :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PMA, Collectivités externes, ARS, Police de l’Eau, Agence de l’Eau, CD du Doubs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COTECH :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PMA – Direction du Cycle de l’Eau, SEPM, SIE d’Abbévillers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C00000"/>
                </a:solidFill>
              </a:rPr>
              <a:t>IV - Calendrier d’exécution</a:t>
            </a: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6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025293"/>
            <a:ext cx="6131024" cy="384189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2000" b="1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Google Shape;151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3933" y="1318398"/>
            <a:ext cx="9953868" cy="3104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9;p114"/>
          <p:cNvSpPr/>
          <p:nvPr/>
        </p:nvSpPr>
        <p:spPr>
          <a:xfrm rot="-5400000">
            <a:off x="4351775" y="3519300"/>
            <a:ext cx="915650" cy="2078276"/>
          </a:xfrm>
          <a:prstGeom prst="roundRect">
            <a:avLst>
              <a:gd name="adj" fmla="val 85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Google Shape;1520;p114"/>
          <p:cNvSpPr/>
          <p:nvPr/>
        </p:nvSpPr>
        <p:spPr>
          <a:xfrm rot="-5400000">
            <a:off x="5280292" y="2042494"/>
            <a:ext cx="974909" cy="2038339"/>
          </a:xfrm>
          <a:prstGeom prst="roundRect">
            <a:avLst>
              <a:gd name="adj" fmla="val 85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Google Shape;1521;p114"/>
          <p:cNvSpPr/>
          <p:nvPr/>
        </p:nvSpPr>
        <p:spPr>
          <a:xfrm rot="-5400000">
            <a:off x="3168138" y="701693"/>
            <a:ext cx="975857" cy="1973869"/>
          </a:xfrm>
          <a:prstGeom prst="roundRect">
            <a:avLst>
              <a:gd name="adj" fmla="val 85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" name="Google Shape;1524;p114"/>
          <p:cNvSpPr txBox="1"/>
          <p:nvPr/>
        </p:nvSpPr>
        <p:spPr>
          <a:xfrm>
            <a:off x="3851920" y="4285075"/>
            <a:ext cx="179331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COPIL Phase 1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02/05/22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3" name="Google Shape;1525;p114"/>
          <p:cNvSpPr txBox="1"/>
          <p:nvPr/>
        </p:nvSpPr>
        <p:spPr>
          <a:xfrm>
            <a:off x="4847106" y="2772907"/>
            <a:ext cx="179331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COPIL Phase 2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14/12/23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4" name="Google Shape;1526;p114"/>
          <p:cNvSpPr txBox="1"/>
          <p:nvPr/>
        </p:nvSpPr>
        <p:spPr>
          <a:xfrm>
            <a:off x="2796767" y="1404755"/>
            <a:ext cx="1775233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COPIL Phase 3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14/12/23</a:t>
            </a:r>
            <a:endParaRPr lang="fr-FR" sz="1600" dirty="0" smtClean="0">
              <a:solidFill>
                <a:schemeClr val="lt1"/>
              </a:solidFill>
            </a:endParaRPr>
          </a:p>
        </p:txBody>
      </p:sp>
      <p:sp>
        <p:nvSpPr>
          <p:cNvPr id="16" name="Google Shape;1528;p114"/>
          <p:cNvSpPr/>
          <p:nvPr/>
        </p:nvSpPr>
        <p:spPr>
          <a:xfrm rot="-5400000">
            <a:off x="6958170" y="-183865"/>
            <a:ext cx="988301" cy="2016224"/>
          </a:xfrm>
          <a:prstGeom prst="roundRect">
            <a:avLst>
              <a:gd name="adj" fmla="val 85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" name="Google Shape;1529;p114"/>
          <p:cNvSpPr txBox="1"/>
          <p:nvPr/>
        </p:nvSpPr>
        <p:spPr>
          <a:xfrm>
            <a:off x="6627657" y="540659"/>
            <a:ext cx="1760767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COPIL Phase 4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13/11/24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19" name="Google Shape;1531;p114"/>
          <p:cNvCxnSpPr>
            <a:endCxn id="6" idx="0"/>
          </p:cNvCxnSpPr>
          <p:nvPr/>
        </p:nvCxnSpPr>
        <p:spPr>
          <a:xfrm>
            <a:off x="2822466" y="4145855"/>
            <a:ext cx="947996" cy="412583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1532;p114"/>
          <p:cNvCxnSpPr>
            <a:endCxn id="16" idx="1"/>
          </p:cNvCxnSpPr>
          <p:nvPr/>
        </p:nvCxnSpPr>
        <p:spPr>
          <a:xfrm flipV="1">
            <a:off x="7109182" y="1318398"/>
            <a:ext cx="343139" cy="1012559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1533;p114"/>
          <p:cNvCxnSpPr>
            <a:endCxn id="7" idx="0"/>
          </p:cNvCxnSpPr>
          <p:nvPr/>
        </p:nvCxnSpPr>
        <p:spPr>
          <a:xfrm>
            <a:off x="4081663" y="2946238"/>
            <a:ext cx="666914" cy="115425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534;p114"/>
          <p:cNvCxnSpPr>
            <a:endCxn id="8" idx="2"/>
          </p:cNvCxnSpPr>
          <p:nvPr/>
        </p:nvCxnSpPr>
        <p:spPr>
          <a:xfrm flipH="1">
            <a:off x="4643001" y="1655854"/>
            <a:ext cx="730406" cy="32773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536;p114"/>
          <p:cNvSpPr/>
          <p:nvPr/>
        </p:nvSpPr>
        <p:spPr>
          <a:xfrm>
            <a:off x="2669132" y="4001509"/>
            <a:ext cx="306668" cy="308797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 smtClean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" name="Google Shape;1537;p114"/>
          <p:cNvSpPr/>
          <p:nvPr/>
        </p:nvSpPr>
        <p:spPr>
          <a:xfrm>
            <a:off x="3928329" y="2814625"/>
            <a:ext cx="306668" cy="308797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" name="Google Shape;1538;p114"/>
          <p:cNvSpPr/>
          <p:nvPr/>
        </p:nvSpPr>
        <p:spPr>
          <a:xfrm>
            <a:off x="5220072" y="1501455"/>
            <a:ext cx="306668" cy="308798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 smtClean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" name="Google Shape;1539;p114"/>
          <p:cNvSpPr/>
          <p:nvPr/>
        </p:nvSpPr>
        <p:spPr>
          <a:xfrm>
            <a:off x="6955848" y="2176557"/>
            <a:ext cx="306668" cy="308797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8" name="Google Shape;1522;p114"/>
          <p:cNvSpPr/>
          <p:nvPr/>
        </p:nvSpPr>
        <p:spPr>
          <a:xfrm rot="-5400000">
            <a:off x="753353" y="672550"/>
            <a:ext cx="1012557" cy="2304256"/>
          </a:xfrm>
          <a:prstGeom prst="roundRect">
            <a:avLst>
              <a:gd name="adj" fmla="val 8503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" name="Google Shape;1523;p114"/>
          <p:cNvSpPr txBox="1"/>
          <p:nvPr/>
        </p:nvSpPr>
        <p:spPr>
          <a:xfrm>
            <a:off x="176343" y="1381479"/>
            <a:ext cx="216657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30/10/20 : Notification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27/01/21 : Réunion de lancement</a:t>
            </a:r>
          </a:p>
        </p:txBody>
      </p:sp>
      <p:cxnSp>
        <p:nvCxnSpPr>
          <p:cNvPr id="30" name="Google Shape;1530;p114"/>
          <p:cNvCxnSpPr>
            <a:endCxn id="28" idx="1"/>
          </p:cNvCxnSpPr>
          <p:nvPr/>
        </p:nvCxnSpPr>
        <p:spPr>
          <a:xfrm flipV="1">
            <a:off x="675270" y="2330957"/>
            <a:ext cx="584362" cy="718042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Google Shape;1535;p114"/>
          <p:cNvSpPr/>
          <p:nvPr/>
        </p:nvSpPr>
        <p:spPr>
          <a:xfrm>
            <a:off x="521936" y="2907266"/>
            <a:ext cx="306668" cy="308797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 smtClean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0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6" name="Arc 45"/>
          <p:cNvSpPr/>
          <p:nvPr/>
        </p:nvSpPr>
        <p:spPr>
          <a:xfrm rot="20116016">
            <a:off x="-439245" y="3339529"/>
            <a:ext cx="1656185" cy="1495681"/>
          </a:xfrm>
          <a:prstGeom prst="arc">
            <a:avLst>
              <a:gd name="adj1" fmla="val 16200000"/>
              <a:gd name="adj2" fmla="val 121490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Google Shape;1526;p114"/>
          <p:cNvSpPr txBox="1"/>
          <p:nvPr/>
        </p:nvSpPr>
        <p:spPr bwMode="auto">
          <a:xfrm>
            <a:off x="107503" y="3408066"/>
            <a:ext cx="936103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Crise COVID 19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Google Shape;1528;p114"/>
          <p:cNvSpPr/>
          <p:nvPr/>
        </p:nvSpPr>
        <p:spPr bwMode="auto">
          <a:xfrm rot="-5400000">
            <a:off x="7318255" y="3321892"/>
            <a:ext cx="1163031" cy="2225708"/>
          </a:xfrm>
          <a:prstGeom prst="roundRect">
            <a:avLst>
              <a:gd name="adj" fmla="val 8503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" name="Google Shape;1529;p114"/>
          <p:cNvSpPr txBox="1"/>
          <p:nvPr/>
        </p:nvSpPr>
        <p:spPr bwMode="auto">
          <a:xfrm>
            <a:off x="6835053" y="4141059"/>
            <a:ext cx="2129435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En cours 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 smtClean="0">
                <a:solidFill>
                  <a:schemeClr val="lt1"/>
                </a:solidFill>
              </a:rPr>
              <a:t>Suivi PGSSE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56" name="Google Shape;1532;p114"/>
          <p:cNvCxnSpPr>
            <a:endCxn id="54" idx="3"/>
          </p:cNvCxnSpPr>
          <p:nvPr/>
        </p:nvCxnSpPr>
        <p:spPr bwMode="auto">
          <a:xfrm flipH="1">
            <a:off x="7899771" y="3408066"/>
            <a:ext cx="447668" cy="445165"/>
          </a:xfrm>
          <a:prstGeom prst="straightConnector1">
            <a:avLst/>
          </a:prstGeom>
          <a:noFill/>
          <a:ln w="28575" cap="flat" cmpd="sng">
            <a:solidFill>
              <a:srgbClr val="DFF4D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Google Shape;1539;p114"/>
          <p:cNvSpPr/>
          <p:nvPr/>
        </p:nvSpPr>
        <p:spPr bwMode="auto">
          <a:xfrm>
            <a:off x="8194105" y="3211406"/>
            <a:ext cx="306668" cy="308797"/>
          </a:xfrm>
          <a:custGeom>
            <a:avLst/>
            <a:gdLst/>
            <a:ahLst/>
            <a:cxnLst/>
            <a:rect l="l" t="t" r="r" b="b"/>
            <a:pathLst>
              <a:path w="4890781" h="4845185" extrusionOk="0">
                <a:moveTo>
                  <a:pt x="4569785" y="1326942"/>
                </a:moveTo>
                <a:lnTo>
                  <a:pt x="4802014" y="2023114"/>
                </a:lnTo>
                <a:cubicBezTo>
                  <a:pt x="4997210" y="2608188"/>
                  <a:pt x="4865451" y="3252925"/>
                  <a:pt x="4456371" y="3714554"/>
                </a:cubicBezTo>
                <a:lnTo>
                  <a:pt x="3969624" y="4263794"/>
                </a:lnTo>
                <a:cubicBezTo>
                  <a:pt x="3560545" y="4725424"/>
                  <a:pt x="2936295" y="4933650"/>
                  <a:pt x="2332020" y="4810206"/>
                </a:cubicBezTo>
                <a:lnTo>
                  <a:pt x="1613044" y="4663273"/>
                </a:lnTo>
                <a:cubicBezTo>
                  <a:pt x="1008769" y="4539743"/>
                  <a:pt x="516278" y="4103317"/>
                  <a:pt x="320997" y="3518244"/>
                </a:cubicBezTo>
                <a:lnTo>
                  <a:pt x="88768" y="2822071"/>
                </a:lnTo>
                <a:cubicBezTo>
                  <a:pt x="-106428" y="2236998"/>
                  <a:pt x="25331" y="1592261"/>
                  <a:pt x="434411" y="1130631"/>
                </a:cubicBezTo>
                <a:lnTo>
                  <a:pt x="921157" y="581391"/>
                </a:lnTo>
                <a:cubicBezTo>
                  <a:pt x="1330237" y="119762"/>
                  <a:pt x="1954487" y="-88464"/>
                  <a:pt x="2558762" y="34980"/>
                </a:cubicBezTo>
                <a:lnTo>
                  <a:pt x="3277738" y="181913"/>
                </a:lnTo>
                <a:cubicBezTo>
                  <a:pt x="3882099" y="305357"/>
                  <a:pt x="4374589" y="741869"/>
                  <a:pt x="4569785" y="1326942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chemeClr val="accent1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2400" i="0" u="none" strike="noStrike" cap="none" dirty="0">
              <a:solidFill>
                <a:schemeClr val="accent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37752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609600" y="1177693"/>
            <a:ext cx="3746376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20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000" b="1" dirty="0" smtClean="0">
                <a:solidFill>
                  <a:srgbClr val="C00000"/>
                </a:solidFill>
                <a:latin typeface="Calibri"/>
                <a:cs typeface="Calibri"/>
              </a:rPr>
              <a:t>Unités de distribution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24 UD </a:t>
            </a:r>
            <a:r>
              <a:rPr lang="fr-FR" sz="1700" dirty="0" smtClean="0">
                <a:latin typeface="Calibri"/>
                <a:cs typeface="Calibri"/>
              </a:rPr>
              <a:t>(Mathay + 21 UD secteur périurbain – SEPM, Blamont – SIEA, Bretigney – SIEA3R-VEOLIA)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Vente en Gros </a:t>
            </a:r>
            <a:r>
              <a:rPr lang="fr-FR" sz="1700" dirty="0" smtClean="0">
                <a:latin typeface="Calibri"/>
                <a:cs typeface="Calibri"/>
              </a:rPr>
              <a:t>(Interconnexions CAB, Héricourt, CCST, CC2VV, Aibre)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Production </a:t>
            </a:r>
            <a:r>
              <a:rPr lang="fr-FR" sz="1700" dirty="0" smtClean="0">
                <a:latin typeface="Calibri"/>
                <a:cs typeface="Calibri"/>
              </a:rPr>
              <a:t>(1 Prise d’eau du Doubs, 25 Sources, Forages karstique, Forages en nappe et Forages profonds)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Stockage et transport </a:t>
            </a:r>
            <a:r>
              <a:rPr lang="fr-FR" sz="1700" dirty="0" smtClean="0">
                <a:latin typeface="Calibri"/>
                <a:cs typeface="Calibri"/>
              </a:rPr>
              <a:t>(1 092 km de réseau, 56 réservoirs)</a:t>
            </a: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Distribution </a:t>
            </a:r>
            <a:r>
              <a:rPr lang="fr-FR" sz="1700" dirty="0" smtClean="0">
                <a:latin typeface="Calibri"/>
                <a:cs typeface="Calibri"/>
              </a:rPr>
              <a:t>(396 km de branchements, 47 127 abonnements)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700" b="1" dirty="0" smtClean="0">
                <a:solidFill>
                  <a:srgbClr val="C00000"/>
                </a:solidFill>
                <a:latin typeface="Calibri"/>
                <a:cs typeface="Calibri"/>
              </a:rPr>
              <a:t>Forte hétérogénéité des ouvrages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52313"/>
            <a:ext cx="4487974" cy="413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2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177693"/>
            <a:ext cx="4248472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Besoins futurs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Stabilité globale de la population à moyen terme</a:t>
            </a:r>
            <a:r>
              <a:rPr lang="fr-FR" sz="1600" dirty="0" smtClean="0">
                <a:latin typeface="Calibri"/>
                <a:cs typeface="Calibri"/>
              </a:rPr>
              <a:t> (dynamique de déplacement des zones urbaines vers le périurbain)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Maintien ou baisse des consommations individuelles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Respects des rendements contractuels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Pas d’augmentation des besoins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br>
              <a:rPr lang="fr-FR" sz="1600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(moyenne : 32 100 m</a:t>
            </a:r>
            <a:r>
              <a:rPr lang="fr-FR" sz="1600" baseline="30000" dirty="0" smtClean="0">
                <a:latin typeface="Calibri"/>
                <a:cs typeface="Calibri"/>
              </a:rPr>
              <a:t>3</a:t>
            </a:r>
            <a:r>
              <a:rPr lang="fr-FR" sz="1600" dirty="0" smtClean="0">
                <a:latin typeface="Calibri"/>
                <a:cs typeface="Calibri"/>
              </a:rPr>
              <a:t>/j / pointe : 49 000 m</a:t>
            </a:r>
            <a:r>
              <a:rPr lang="fr-FR" sz="1600" baseline="30000" dirty="0" smtClean="0">
                <a:latin typeface="Calibri"/>
                <a:cs typeface="Calibri"/>
              </a:rPr>
              <a:t>3</a:t>
            </a:r>
            <a:r>
              <a:rPr lang="fr-FR" sz="1600" dirty="0" smtClean="0">
                <a:latin typeface="Calibri"/>
                <a:cs typeface="Calibri"/>
              </a:rPr>
              <a:t>/j)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Tension possible sur aléa climatique </a:t>
            </a:r>
            <a:r>
              <a:rPr lang="fr-FR" sz="1600" dirty="0" smtClean="0">
                <a:latin typeface="Calibri"/>
                <a:cs typeface="Calibri"/>
              </a:rPr>
              <a:t>(fort impact des sècheresses sur les ressources karstiques et superficielles)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 smtClean="0">
              <a:latin typeface="Calibri"/>
              <a:cs typeface="Calibri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572000" y="1177693"/>
            <a:ext cx="4464496" cy="384189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Capacité de l’existant et risques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Capacité théorique élevée</a:t>
            </a:r>
            <a:r>
              <a:rPr lang="fr-FR" sz="1600" dirty="0" smtClean="0">
                <a:latin typeface="Calibri"/>
                <a:cs typeface="Calibri"/>
              </a:rPr>
              <a:t> (81 800 m3/j)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UD potentiellement déficitaires </a:t>
            </a:r>
            <a:r>
              <a:rPr lang="fr-FR" sz="1600" dirty="0" smtClean="0">
                <a:latin typeface="Calibri"/>
                <a:cs typeface="Calibri"/>
              </a:rPr>
              <a:t>(15 UD dont Issans et Blamont) 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Autonomie des réservoirs </a:t>
            </a:r>
            <a:r>
              <a:rPr lang="fr-FR" sz="1600" dirty="0" smtClean="0">
                <a:latin typeface="Calibri"/>
                <a:cs typeface="Calibri"/>
              </a:rPr>
              <a:t>(suffisante, ou garantie par les maillages)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C00000"/>
                </a:solidFill>
                <a:latin typeface="Calibri"/>
                <a:cs typeface="Calibri"/>
              </a:rPr>
              <a:t>Quantité </a:t>
            </a:r>
            <a:r>
              <a:rPr lang="fr-FR" sz="1600" dirty="0">
                <a:latin typeface="Calibri"/>
                <a:cs typeface="Calibri"/>
              </a:rPr>
              <a:t>(risque climatique, potentiel des anciennes ressources à évaluer)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Qualité </a:t>
            </a:r>
            <a:r>
              <a:rPr lang="fr-FR" sz="1600" dirty="0" smtClean="0">
                <a:latin typeface="Calibri"/>
                <a:cs typeface="Calibri"/>
              </a:rPr>
              <a:t>(7 UD fortement vulnérables / traitement UV ou javellisation, 10 moyennement vulnérables / karst)</a:t>
            </a:r>
            <a:endParaRPr lang="fr-FR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5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9017783" name="Titre 1"/>
          <p:cNvSpPr>
            <a:spLocks noGrp="1"/>
          </p:cNvSpPr>
          <p:nvPr>
            <p:ph type="title"/>
          </p:nvPr>
        </p:nvSpPr>
        <p:spPr bwMode="auto">
          <a:xfrm>
            <a:off x="300174" y="205976"/>
            <a:ext cx="8860465" cy="8572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V - </a:t>
            </a:r>
            <a:r>
              <a:rPr lang="fr-FR" sz="2400" b="1" dirty="0">
                <a:solidFill>
                  <a:srgbClr val="C00000"/>
                </a:solidFill>
                <a:latin typeface="Calibri"/>
                <a:cs typeface="Calibri"/>
              </a:rPr>
              <a:t>Schéma directeur d’eau potable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640669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3BAB1B-EFEA-C06E-F19D-1263B69CDE85}" type="slidenum">
              <a:rPr lang="fr-FR"/>
              <a:t>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95536" y="1177693"/>
            <a:ext cx="4248472" cy="269020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900" b="1" dirty="0" smtClean="0">
                <a:solidFill>
                  <a:srgbClr val="C00000"/>
                </a:solidFill>
                <a:latin typeface="Calibri"/>
                <a:cs typeface="Calibri"/>
              </a:rPr>
              <a:t>Renouvellement réseaux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00B0F0"/>
                </a:solidFill>
                <a:latin typeface="Calibri"/>
                <a:cs typeface="Calibri"/>
              </a:rPr>
              <a:t>Maintien du patrimoine</a:t>
            </a:r>
            <a:r>
              <a:rPr lang="fr-FR" sz="160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fr-FR" sz="1600" dirty="0" smtClean="0">
                <a:latin typeface="Calibri"/>
                <a:cs typeface="Calibri"/>
              </a:rPr>
              <a:t>(45,5 an d’âge moyen pondéré, 83 km de réseau en renouvellement prioritaire)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16,8 km/an à renouveler jusqu’en 2040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br>
              <a:rPr lang="fr-FR" sz="1600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(18,9 % du linéaire total renouvelé sur la période, 1,1 % par an)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Rythme minimal </a:t>
            </a:r>
            <a:r>
              <a:rPr lang="fr-FR" sz="1600" dirty="0" smtClean="0">
                <a:latin typeface="Calibri"/>
                <a:cs typeface="Calibri"/>
              </a:rPr>
              <a:t>(pas </a:t>
            </a:r>
            <a:r>
              <a:rPr lang="fr-FR" sz="1600" dirty="0">
                <a:latin typeface="Calibri"/>
                <a:cs typeface="Calibri"/>
              </a:rPr>
              <a:t>d’amélioration des </a:t>
            </a:r>
            <a:r>
              <a:rPr lang="fr-FR" sz="1600" dirty="0" smtClean="0">
                <a:latin typeface="Calibri"/>
                <a:cs typeface="Calibri"/>
              </a:rPr>
              <a:t>rendements)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 smtClean="0">
              <a:latin typeface="Calibri"/>
              <a:cs typeface="Calibri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4716016" y="1178132"/>
            <a:ext cx="4248472" cy="26897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r-FR" sz="19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00B0F0"/>
                </a:solidFill>
                <a:latin typeface="Calibri"/>
                <a:cs typeface="Calibri"/>
              </a:rPr>
              <a:t>Objectif de rendements contractuels</a:t>
            </a:r>
            <a:r>
              <a:rPr lang="fr-FR" sz="160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fr-FR" sz="1600" dirty="0" smtClean="0">
                <a:latin typeface="Calibri"/>
                <a:cs typeface="Calibri"/>
              </a:rPr>
              <a:t>(amélioration du rendement et de l’indice linéaire de perte de chaque UD)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29,0 km/an à renouveler jusqu’en 2040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br>
              <a:rPr lang="fr-FR" sz="1600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(32,7 % du linéaire total renouvelé sur la période, 1,9 % par an)</a:t>
            </a:r>
            <a:endParaRPr lang="fr-FR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Amélioration des rendements </a:t>
            </a:r>
            <a:r>
              <a:rPr lang="fr-FR" sz="1600" dirty="0" smtClean="0">
                <a:latin typeface="Calibri"/>
                <a:cs typeface="Calibri"/>
              </a:rPr>
              <a:t>(baisse de l’âge moyen des conduites)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>
              <a:latin typeface="Calibri"/>
              <a:cs typeface="Calibri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fr-FR" sz="1700" dirty="0" smtClean="0">
              <a:latin typeface="Calibri"/>
              <a:cs typeface="Calibri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511660" y="4058013"/>
            <a:ext cx="6444716" cy="9620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00B0F0"/>
                </a:solidFill>
                <a:latin typeface="Calibri"/>
                <a:cs typeface="Calibri"/>
              </a:rPr>
              <a:t>Approche croisée</a:t>
            </a:r>
            <a:r>
              <a:rPr lang="fr-FR" sz="1600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fr-FR" sz="1600" dirty="0" smtClean="0">
                <a:latin typeface="Calibri"/>
                <a:cs typeface="Calibri"/>
              </a:rPr>
              <a:t>(amélioration de l’âge moyen pondéré et des rendements)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Calibri"/>
                <a:cs typeface="Calibri"/>
              </a:rPr>
              <a:t>33,1 km/an à renouveler jusqu’en 2040</a:t>
            </a:r>
            <a:r>
              <a:rPr lang="fr-FR" sz="1600" dirty="0" smtClean="0">
                <a:latin typeface="Calibri"/>
                <a:cs typeface="Calibri"/>
              </a:rPr>
              <a:t> </a:t>
            </a:r>
            <a:br>
              <a:rPr lang="fr-FR" sz="1600" dirty="0" smtClean="0">
                <a:latin typeface="Calibri"/>
                <a:cs typeface="Calibri"/>
              </a:rPr>
            </a:br>
            <a:r>
              <a:rPr lang="fr-FR" sz="1600" dirty="0" smtClean="0">
                <a:latin typeface="Calibri"/>
                <a:cs typeface="Calibri"/>
              </a:rPr>
              <a:t>(37,3 % du linéaire total renouvelé sur la période, 2,2 % par an)</a:t>
            </a:r>
            <a:endParaRPr lang="fr-FR" sz="1700" dirty="0" smtClean="0">
              <a:latin typeface="Calibri"/>
              <a:cs typeface="Calibri"/>
            </a:endParaRPr>
          </a:p>
        </p:txBody>
      </p:sp>
      <p:sp>
        <p:nvSpPr>
          <p:cNvPr id="2" name="Virage 1"/>
          <p:cNvSpPr/>
          <p:nvPr/>
        </p:nvSpPr>
        <p:spPr>
          <a:xfrm flipV="1">
            <a:off x="827584" y="4058013"/>
            <a:ext cx="504056" cy="648072"/>
          </a:xfrm>
          <a:prstGeom prst="ben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10" name="Virage 9"/>
          <p:cNvSpPr/>
          <p:nvPr/>
        </p:nvSpPr>
        <p:spPr bwMode="auto">
          <a:xfrm flipH="1" flipV="1">
            <a:off x="7901669" y="4058013"/>
            <a:ext cx="504056" cy="648072"/>
          </a:xfrm>
          <a:prstGeom prst="ben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4092</TotalTime>
  <Words>1145</Words>
  <Application>Microsoft Office PowerPoint</Application>
  <DocSecurity>0</DocSecurity>
  <PresentationFormat>Affichage à l'écran (16:9)</PresentationFormat>
  <Paragraphs>194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Capitaux</vt:lpstr>
      <vt:lpstr>Résumé</vt:lpstr>
      <vt:lpstr>I - Compétence PMA et Périmètre de l’étude</vt:lpstr>
      <vt:lpstr>II - Objectifs</vt:lpstr>
      <vt:lpstr>II - Objectifs</vt:lpstr>
      <vt:lpstr>III - Phases de l’étude et Pilotage</vt:lpstr>
      <vt:lpstr>IV - Calendrier d’exécution</vt:lpstr>
      <vt:lpstr>V - Schéma directeur d’eau potable</vt:lpstr>
      <vt:lpstr>V - Schéma directeur d’eau potable</vt:lpstr>
      <vt:lpstr>V - Schéma directeur d’eau potable</vt:lpstr>
      <vt:lpstr>V - Schéma directeur d’eau potable</vt:lpstr>
      <vt:lpstr>V - Schéma directeur d’eau potable</vt:lpstr>
      <vt:lpstr>V - Schéma directeur d’eau potable</vt:lpstr>
      <vt:lpstr>V - Schéma directeur d’eau potable</vt:lpstr>
      <vt:lpstr>V - Schéma directeur d’eau potable</vt:lpstr>
      <vt:lpstr>V - Schéma directeur d’eau potable</vt:lpstr>
    </vt:vector>
  </TitlesOfParts>
  <Company>PMA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Adeline COQUET</dc:creator>
  <cp:lastModifiedBy>Gilles CASALS</cp:lastModifiedBy>
  <cp:revision>214</cp:revision>
  <cp:lastPrinted>2025-01-16T09:48:43Z</cp:lastPrinted>
  <dcterms:created xsi:type="dcterms:W3CDTF">2020-02-28T15:17:20Z</dcterms:created>
  <dcterms:modified xsi:type="dcterms:W3CDTF">2025-01-20T08:42:11Z</dcterms:modified>
  <dc:identifier/>
  <dc:language/>
  <cp:version/>
</cp:coreProperties>
</file>